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62" r:id="rId6"/>
    <p:sldId id="266" r:id="rId7"/>
    <p:sldId id="267" r:id="rId8"/>
    <p:sldId id="268"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3"/>
    <p:restoredTop sz="94676"/>
  </p:normalViewPr>
  <p:slideViewPr>
    <p:cSldViewPr snapToGrid="0" snapToObjects="1">
      <p:cViewPr varScale="1">
        <p:scale>
          <a:sx n="60" d="100"/>
          <a:sy n="60" d="100"/>
        </p:scale>
        <p:origin x="2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FBA74-3305-B84F-BCD9-CE19BC2BC9A1}" type="datetimeFigureOut">
              <a:rPr lang="en-US" smtClean="0"/>
              <a:t>8/30/2017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99105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FBA74-3305-B84F-BCD9-CE19BC2BC9A1}" type="datetimeFigureOut">
              <a:rPr lang="en-US" smtClean="0"/>
              <a:t>8/30/2017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64123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FBA74-3305-B84F-BCD9-CE19BC2BC9A1}" type="datetimeFigureOut">
              <a:rPr lang="en-US" smtClean="0"/>
              <a:t>8/30/2017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144460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FBA74-3305-B84F-BCD9-CE19BC2BC9A1}" type="datetimeFigureOut">
              <a:rPr lang="en-US" smtClean="0"/>
              <a:t>8/30/2017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85914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FBA74-3305-B84F-BCD9-CE19BC2BC9A1}" type="datetimeFigureOut">
              <a:rPr lang="en-US" smtClean="0"/>
              <a:t>8/30/2017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211027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FBA74-3305-B84F-BCD9-CE19BC2BC9A1}" type="datetimeFigureOut">
              <a:rPr lang="en-US" smtClean="0"/>
              <a:t>8/30/2017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77731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FBA74-3305-B84F-BCD9-CE19BC2BC9A1}" type="datetimeFigureOut">
              <a:rPr lang="en-US" smtClean="0"/>
              <a:t>8/30/2017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919376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FBA74-3305-B84F-BCD9-CE19BC2BC9A1}" type="datetimeFigureOut">
              <a:rPr lang="en-US" smtClean="0"/>
              <a:t>8/30/2017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60581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FBA74-3305-B84F-BCD9-CE19BC2BC9A1}" type="datetimeFigureOut">
              <a:rPr lang="en-US" smtClean="0"/>
              <a:t>8/30/2017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49221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FBA74-3305-B84F-BCD9-CE19BC2BC9A1}" type="datetimeFigureOut">
              <a:rPr lang="en-US" smtClean="0"/>
              <a:t>8/30/2017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379274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FBA74-3305-B84F-BCD9-CE19BC2BC9A1}" type="datetimeFigureOut">
              <a:rPr lang="en-US" smtClean="0"/>
              <a:t>8/30/2017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0A651C-3E4B-4446-B65E-951058B5FB40}" type="slidenum">
              <a:rPr lang="en-US" smtClean="0"/>
              <a:t>‹#›</a:t>
            </a:fld>
            <a:endParaRPr lang="en-US"/>
          </a:p>
        </p:txBody>
      </p:sp>
    </p:spTree>
    <p:extLst>
      <p:ext uri="{BB962C8B-B14F-4D97-AF65-F5344CB8AC3E}">
        <p14:creationId xmlns:p14="http://schemas.microsoft.com/office/powerpoint/2010/main" val="1523733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FBA74-3305-B84F-BCD9-CE19BC2BC9A1}" type="datetimeFigureOut">
              <a:rPr lang="en-US" smtClean="0"/>
              <a:t>8/30/2017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A651C-3E4B-4446-B65E-951058B5FB40}" type="slidenum">
              <a:rPr lang="en-US" smtClean="0"/>
              <a:t>‹#›</a:t>
            </a:fld>
            <a:endParaRPr lang="en-US"/>
          </a:p>
        </p:txBody>
      </p:sp>
    </p:spTree>
    <p:extLst>
      <p:ext uri="{BB962C8B-B14F-4D97-AF65-F5344CB8AC3E}">
        <p14:creationId xmlns:p14="http://schemas.microsoft.com/office/powerpoint/2010/main" val="1833987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Climate Change and the Law: </a:t>
            </a:r>
            <a:br>
              <a:rPr lang="en-US" dirty="0" smtClean="0"/>
            </a:br>
            <a:r>
              <a:rPr lang="en-US" dirty="0" smtClean="0"/>
              <a:t>An Evolving Paradigm</a:t>
            </a:r>
            <a:endParaRPr lang="en-US" dirty="0"/>
          </a:p>
        </p:txBody>
      </p:sp>
      <p:sp>
        <p:nvSpPr>
          <p:cNvPr id="3" name="Subtitle 2"/>
          <p:cNvSpPr>
            <a:spLocks noGrp="1"/>
          </p:cNvSpPr>
          <p:nvPr>
            <p:ph type="subTitle" idx="1"/>
          </p:nvPr>
        </p:nvSpPr>
        <p:spPr/>
        <p:txBody>
          <a:bodyPr>
            <a:normAutofit lnSpcReduction="10000"/>
          </a:bodyPr>
          <a:lstStyle/>
          <a:p>
            <a:r>
              <a:rPr lang="en-US" dirty="0" smtClean="0"/>
              <a:t>Professor Samantha Hepburn</a:t>
            </a:r>
          </a:p>
          <a:p>
            <a:r>
              <a:rPr lang="en-US" dirty="0" smtClean="0"/>
              <a:t>Director,</a:t>
            </a:r>
          </a:p>
          <a:p>
            <a:r>
              <a:rPr lang="en-US" dirty="0" smtClean="0"/>
              <a:t>Centre for Energy and Natural Resources Law</a:t>
            </a:r>
          </a:p>
          <a:p>
            <a:r>
              <a:rPr lang="en-US" dirty="0" smtClean="0"/>
              <a:t>Deakin University</a:t>
            </a:r>
            <a:endParaRPr lang="en-US" dirty="0"/>
          </a:p>
        </p:txBody>
      </p:sp>
    </p:spTree>
    <p:extLst>
      <p:ext uri="{BB962C8B-B14F-4D97-AF65-F5344CB8AC3E}">
        <p14:creationId xmlns:p14="http://schemas.microsoft.com/office/powerpoint/2010/main" val="2081375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p:txBody>
          <a:bodyPr>
            <a:normAutofit/>
          </a:bodyPr>
          <a:lstStyle/>
          <a:p>
            <a:r>
              <a:rPr lang="en-US" dirty="0" smtClean="0"/>
              <a:t>A study of climate </a:t>
            </a:r>
            <a:r>
              <a:rPr lang="en-US" dirty="0"/>
              <a:t>change litigation </a:t>
            </a:r>
            <a:r>
              <a:rPr lang="en-US" dirty="0" smtClean="0"/>
              <a:t>reveals that courts </a:t>
            </a:r>
            <a:r>
              <a:rPr lang="en-US" dirty="0"/>
              <a:t>across the world </a:t>
            </a:r>
            <a:r>
              <a:rPr lang="en-US" dirty="0" smtClean="0"/>
              <a:t>are discovering that </a:t>
            </a:r>
            <a:r>
              <a:rPr lang="en-US" b="1" dirty="0" smtClean="0"/>
              <a:t>arguments </a:t>
            </a:r>
            <a:r>
              <a:rPr lang="en-US" b="1" dirty="0"/>
              <a:t>are being made before them that they cannot ignore. </a:t>
            </a:r>
            <a:endParaRPr lang="en-US" b="1" dirty="0" smtClean="0"/>
          </a:p>
          <a:p>
            <a:r>
              <a:rPr lang="en-US" dirty="0" smtClean="0"/>
              <a:t>Need to find a </a:t>
            </a:r>
            <a:r>
              <a:rPr lang="en-US" dirty="0"/>
              <a:t>path </a:t>
            </a:r>
            <a:r>
              <a:rPr lang="en-US" dirty="0" smtClean="0"/>
              <a:t>through strict legal impediments to come up with better solutions. </a:t>
            </a:r>
          </a:p>
          <a:p>
            <a:r>
              <a:rPr lang="en-US" b="1" dirty="0" smtClean="0"/>
              <a:t>Climate </a:t>
            </a:r>
            <a:r>
              <a:rPr lang="en-US" b="1" dirty="0"/>
              <a:t>change </a:t>
            </a:r>
            <a:r>
              <a:rPr lang="en-US" b="1" dirty="0" smtClean="0"/>
              <a:t>forces </a:t>
            </a:r>
            <a:r>
              <a:rPr lang="en-US" b="1" dirty="0"/>
              <a:t>us to </a:t>
            </a:r>
            <a:r>
              <a:rPr lang="en-US" b="1" dirty="0" smtClean="0"/>
              <a:t>re-evaluate how we adjudicate and how we apply legal reasoning.  It forces us to reimagine our internal legal paradigms. </a:t>
            </a:r>
          </a:p>
          <a:p>
            <a:r>
              <a:rPr lang="en-US" b="1" dirty="0" smtClean="0"/>
              <a:t>As Christine </a:t>
            </a:r>
            <a:r>
              <a:rPr lang="en-US" b="1" dirty="0" err="1" smtClean="0"/>
              <a:t>Lagarde</a:t>
            </a:r>
            <a:r>
              <a:rPr lang="en-US" b="1" dirty="0" smtClean="0"/>
              <a:t> has stated legal evolution is, ‘macro- </a:t>
            </a:r>
            <a:r>
              <a:rPr lang="en-US" b="1" dirty="0"/>
              <a:t>critical, </a:t>
            </a:r>
            <a:r>
              <a:rPr lang="en-US" b="1" dirty="0" smtClean="0"/>
              <a:t>people-critical and planet-critical.’</a:t>
            </a:r>
          </a:p>
          <a:p>
            <a:endParaRPr lang="en-US" dirty="0" smtClean="0"/>
          </a:p>
        </p:txBody>
      </p:sp>
    </p:spTree>
    <p:extLst>
      <p:ext uri="{BB962C8B-B14F-4D97-AF65-F5344CB8AC3E}">
        <p14:creationId xmlns:p14="http://schemas.microsoft.com/office/powerpoint/2010/main" val="177684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International Dimensions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It is now globally acknowledged that </a:t>
            </a:r>
            <a:r>
              <a:rPr lang="en-US" dirty="0"/>
              <a:t>climate change is an issue that must be addressed. </a:t>
            </a:r>
            <a:endParaRPr lang="en-US" dirty="0" smtClean="0"/>
          </a:p>
          <a:p>
            <a:r>
              <a:rPr lang="en-US" dirty="0" smtClean="0"/>
              <a:t>At </a:t>
            </a:r>
            <a:r>
              <a:rPr lang="en-US" dirty="0"/>
              <a:t>the 21st Conference of the Parties (‘COP21’) to the </a:t>
            </a:r>
            <a:r>
              <a:rPr lang="en-US" i="1" dirty="0"/>
              <a:t>United Nations Framework Convention on Climate Change </a:t>
            </a:r>
            <a:r>
              <a:rPr lang="en-US" dirty="0" smtClean="0"/>
              <a:t>the </a:t>
            </a:r>
            <a:r>
              <a:rPr lang="en-US" dirty="0"/>
              <a:t>European Union adopted the </a:t>
            </a:r>
            <a:r>
              <a:rPr lang="en-US" i="1" dirty="0"/>
              <a:t>Paris Agreement</a:t>
            </a:r>
            <a:r>
              <a:rPr lang="en-US" dirty="0" smtClean="0"/>
              <a:t>.</a:t>
            </a:r>
          </a:p>
          <a:p>
            <a:r>
              <a:rPr lang="en-US" b="1" dirty="0" smtClean="0"/>
              <a:t>The Paris Agreement defines a universal, legal framework to ‘strengthen the global response to the threat of climate change’ (Art. 2). </a:t>
            </a:r>
          </a:p>
          <a:p>
            <a:r>
              <a:rPr lang="en-US" dirty="0" smtClean="0"/>
              <a:t>Supranational, federal and state regulatory and policy responses are accelerating. </a:t>
            </a:r>
          </a:p>
          <a:p>
            <a:r>
              <a:rPr lang="en-US" dirty="0" smtClean="0"/>
              <a:t>Climate </a:t>
            </a:r>
            <a:r>
              <a:rPr lang="en-US" dirty="0"/>
              <a:t>change has also begun to give rise to many different types of </a:t>
            </a:r>
            <a:r>
              <a:rPr lang="en-US" dirty="0" smtClean="0"/>
              <a:t>litigation.</a:t>
            </a:r>
            <a:endParaRPr lang="en-US" dirty="0"/>
          </a:p>
        </p:txBody>
      </p:sp>
    </p:spTree>
    <p:extLst>
      <p:ext uri="{BB962C8B-B14F-4D97-AF65-F5344CB8AC3E}">
        <p14:creationId xmlns:p14="http://schemas.microsoft.com/office/powerpoint/2010/main" val="1067774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Climate Change and Legal Frameworks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Legal frameworks have well-established </a:t>
            </a:r>
            <a:r>
              <a:rPr lang="en-US" dirty="0"/>
              <a:t>doctrines, means of regulation, and dispute resolution </a:t>
            </a:r>
            <a:r>
              <a:rPr lang="en-US" dirty="0" smtClean="0"/>
              <a:t>procedures.</a:t>
            </a:r>
          </a:p>
          <a:p>
            <a:r>
              <a:rPr lang="en-US" dirty="0" smtClean="0"/>
              <a:t>Principles such </a:t>
            </a:r>
            <a:r>
              <a:rPr lang="en-US" dirty="0"/>
              <a:t>as the rule of law and separation of powers </a:t>
            </a:r>
            <a:r>
              <a:rPr lang="en-US" dirty="0" smtClean="0"/>
              <a:t>form the constitutional foundation of </a:t>
            </a:r>
            <a:r>
              <a:rPr lang="en-US" dirty="0"/>
              <a:t>many legal </a:t>
            </a:r>
            <a:r>
              <a:rPr lang="en-US" dirty="0" smtClean="0"/>
              <a:t>systems.</a:t>
            </a:r>
          </a:p>
          <a:p>
            <a:r>
              <a:rPr lang="en-US" dirty="0"/>
              <a:t>C</a:t>
            </a:r>
            <a:r>
              <a:rPr lang="en-US" dirty="0" smtClean="0"/>
              <a:t>limate change action is assessed by reference to these core principles. </a:t>
            </a:r>
          </a:p>
          <a:p>
            <a:r>
              <a:rPr lang="en-US" b="1" dirty="0" smtClean="0"/>
              <a:t>Articulating climate </a:t>
            </a:r>
            <a:r>
              <a:rPr lang="en-US" b="1" dirty="0"/>
              <a:t>change as a legal problem does not always sit easily with </a:t>
            </a:r>
            <a:r>
              <a:rPr lang="en-US" b="1" dirty="0" smtClean="0"/>
              <a:t>these principles. </a:t>
            </a:r>
          </a:p>
          <a:p>
            <a:r>
              <a:rPr lang="en-US" dirty="0" smtClean="0"/>
              <a:t>This is apparent from the </a:t>
            </a:r>
            <a:r>
              <a:rPr lang="en-US" dirty="0"/>
              <a:t>growing body of case law </a:t>
            </a:r>
            <a:r>
              <a:rPr lang="en-US" dirty="0" smtClean="0"/>
              <a:t>on climate </a:t>
            </a:r>
            <a:r>
              <a:rPr lang="en-US" dirty="0"/>
              <a:t>change. </a:t>
            </a:r>
            <a:endParaRPr lang="en-US" dirty="0" smtClean="0"/>
          </a:p>
          <a:p>
            <a:r>
              <a:rPr lang="en-US" b="1" dirty="0" smtClean="0"/>
              <a:t>The </a:t>
            </a:r>
            <a:r>
              <a:rPr lang="en-US" b="1" dirty="0"/>
              <a:t>cases are interesting because courts </a:t>
            </a:r>
            <a:r>
              <a:rPr lang="en-US" b="1" dirty="0" smtClean="0"/>
              <a:t>and tribunals are </a:t>
            </a:r>
            <a:r>
              <a:rPr lang="en-US" b="1" dirty="0"/>
              <a:t>places </a:t>
            </a:r>
            <a:r>
              <a:rPr lang="en-US" b="1" dirty="0" smtClean="0"/>
              <a:t>where social, moral, ethical and economic conflicts </a:t>
            </a:r>
            <a:r>
              <a:rPr lang="en-US" b="1" dirty="0"/>
              <a:t>caused by climate change </a:t>
            </a:r>
            <a:r>
              <a:rPr lang="en-US" b="1" dirty="0" smtClean="0"/>
              <a:t>are manifest </a:t>
            </a:r>
            <a:r>
              <a:rPr lang="en-US" b="1" dirty="0"/>
              <a:t>as legal </a:t>
            </a:r>
            <a:r>
              <a:rPr lang="en-US" b="1" dirty="0" smtClean="0"/>
              <a:t>issues and we expect corresponding legal resolutions.  </a:t>
            </a:r>
            <a:endParaRPr lang="en-US" b="1" dirty="0"/>
          </a:p>
        </p:txBody>
      </p:sp>
    </p:spTree>
    <p:extLst>
      <p:ext uri="{BB962C8B-B14F-4D97-AF65-F5344CB8AC3E}">
        <p14:creationId xmlns:p14="http://schemas.microsoft.com/office/powerpoint/2010/main" val="149056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942" y="365125"/>
            <a:ext cx="10395857" cy="1325563"/>
          </a:xfrm>
        </p:spPr>
        <p:txBody>
          <a:bodyPr/>
          <a:lstStyle/>
          <a:p>
            <a:r>
              <a:rPr lang="en-US" b="1" dirty="0" smtClean="0"/>
              <a:t>Core Legal Questions</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How should law recognize </a:t>
            </a:r>
            <a:r>
              <a:rPr lang="en-US" dirty="0"/>
              <a:t>climate change as a problem and develop a response to </a:t>
            </a:r>
            <a:r>
              <a:rPr lang="en-US" dirty="0" smtClean="0"/>
              <a:t>it? Private and public dimensions relevant to this question?</a:t>
            </a:r>
          </a:p>
          <a:p>
            <a:pPr algn="just"/>
            <a:r>
              <a:rPr lang="en-US" dirty="0" smtClean="0"/>
              <a:t>Climate </a:t>
            </a:r>
            <a:r>
              <a:rPr lang="en-US" dirty="0"/>
              <a:t>change does not fall easily </a:t>
            </a:r>
            <a:r>
              <a:rPr lang="en-US" dirty="0" smtClean="0"/>
              <a:t>into </a:t>
            </a:r>
            <a:r>
              <a:rPr lang="en-US" dirty="0"/>
              <a:t>pre-existing </a:t>
            </a:r>
            <a:r>
              <a:rPr lang="en-US" dirty="0" smtClean="0"/>
              <a:t>categories </a:t>
            </a:r>
            <a:r>
              <a:rPr lang="en-US" dirty="0"/>
              <a:t>of harm recognized by the </a:t>
            </a:r>
            <a:r>
              <a:rPr lang="en-US" dirty="0" smtClean="0"/>
              <a:t>law because it concerns anticipated harm.  And this anticipated harm is dispersed across the globe.  (Adani)</a:t>
            </a:r>
          </a:p>
          <a:p>
            <a:pPr algn="just"/>
            <a:r>
              <a:rPr lang="en-US" b="1" dirty="0" smtClean="0"/>
              <a:t>Climate </a:t>
            </a:r>
            <a:r>
              <a:rPr lang="en-US" b="1" dirty="0"/>
              <a:t>change </a:t>
            </a:r>
            <a:r>
              <a:rPr lang="en-US" b="1" dirty="0" smtClean="0"/>
              <a:t>described as ‘the </a:t>
            </a:r>
            <a:r>
              <a:rPr lang="en-US" b="1" dirty="0"/>
              <a:t>product of multiple agents working in an interdependent global market economy</a:t>
            </a:r>
            <a:r>
              <a:rPr lang="en-US" b="1" dirty="0" smtClean="0"/>
              <a:t>.’ </a:t>
            </a:r>
          </a:p>
          <a:p>
            <a:pPr algn="just"/>
            <a:r>
              <a:rPr lang="en-US" dirty="0" smtClean="0"/>
              <a:t>Drop in the ocean argument – do the activities of individual actors make a difference? How should our governance frameworks this?</a:t>
            </a:r>
          </a:p>
          <a:p>
            <a:pPr algn="just"/>
            <a:r>
              <a:rPr lang="en-US" smtClean="0"/>
              <a:t>Need to reconceive </a:t>
            </a:r>
            <a:r>
              <a:rPr lang="en-US" dirty="0" smtClean="0"/>
              <a:t>established perspectives regarding: statutory, common law and equitable responsibilities and duties, causative links between </a:t>
            </a:r>
            <a:r>
              <a:rPr lang="en-US" dirty="0" err="1" smtClean="0"/>
              <a:t>behaviour</a:t>
            </a:r>
            <a:r>
              <a:rPr lang="en-US" dirty="0" smtClean="0"/>
              <a:t> and outcomes, the concept of direct and indirect impacts, how we articulate detriment and damage,  how we integrate ethical responsibilities, how we manage jurisdictional impediments.</a:t>
            </a:r>
          </a:p>
        </p:txBody>
      </p:sp>
    </p:spTree>
    <p:extLst>
      <p:ext uri="{BB962C8B-B14F-4D97-AF65-F5344CB8AC3E}">
        <p14:creationId xmlns:p14="http://schemas.microsoft.com/office/powerpoint/2010/main" val="118554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Adani as a Case Study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Largest coal mine.  Coal fired electricity generation using ‘dirty coal’ increases greenhouse gas emissions.  Health issues. Great Barrier Reef. Stranded Assets.  Transparency and accountability re: Northern Australian Infrastructure Fund and railway loan. </a:t>
            </a:r>
          </a:p>
          <a:p>
            <a:r>
              <a:rPr lang="en-US" dirty="0" smtClean="0"/>
              <a:t>International Principles of Ecologically Sustainable Development: Intergenerational equity, the precautionary principle.</a:t>
            </a:r>
          </a:p>
          <a:p>
            <a:r>
              <a:rPr lang="en-US" dirty="0" smtClean="0"/>
              <a:t>Domestic law.  Focus upon the EPBC Act ( National Environment Act).  Was the Minister in breach in granting environmental approval?  </a:t>
            </a:r>
          </a:p>
          <a:p>
            <a:r>
              <a:rPr lang="en-US" dirty="0" smtClean="0"/>
              <a:t>ACF argued Minister failed to give consideration to GHG from transportation and combustion.  </a:t>
            </a:r>
          </a:p>
          <a:p>
            <a:r>
              <a:rPr lang="en-US" dirty="0" smtClean="0"/>
              <a:t>ACF argued Minister failed to apply the precautionary principle  </a:t>
            </a:r>
          </a:p>
        </p:txBody>
      </p:sp>
    </p:spTree>
    <p:extLst>
      <p:ext uri="{BB962C8B-B14F-4D97-AF65-F5344CB8AC3E}">
        <p14:creationId xmlns:p14="http://schemas.microsoft.com/office/powerpoint/2010/main" val="1316430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Adani - Emissions</a:t>
            </a:r>
            <a:endParaRPr lang="en-US" b="1" dirty="0"/>
          </a:p>
        </p:txBody>
      </p:sp>
      <p:sp>
        <p:nvSpPr>
          <p:cNvPr id="3" name="Content Placeholder 2"/>
          <p:cNvSpPr>
            <a:spLocks noGrp="1"/>
          </p:cNvSpPr>
          <p:nvPr>
            <p:ph idx="1"/>
          </p:nvPr>
        </p:nvSpPr>
        <p:spPr/>
        <p:txBody>
          <a:bodyPr>
            <a:normAutofit/>
          </a:bodyPr>
          <a:lstStyle/>
          <a:p>
            <a:r>
              <a:rPr lang="en-US" dirty="0" smtClean="0"/>
              <a:t>In </a:t>
            </a:r>
            <a:r>
              <a:rPr lang="en-US" dirty="0"/>
              <a:t>order to limit warming to beneath 2°C above pre-industrial levels, no more than </a:t>
            </a:r>
            <a:r>
              <a:rPr lang="en-US" b="1" dirty="0"/>
              <a:t>850 billion </a:t>
            </a:r>
            <a:r>
              <a:rPr lang="en-US" b="1" dirty="0" err="1"/>
              <a:t>tonnes</a:t>
            </a:r>
            <a:r>
              <a:rPr lang="en-US" b="1" dirty="0"/>
              <a:t> (Gt) </a:t>
            </a:r>
            <a:r>
              <a:rPr lang="en-US" dirty="0"/>
              <a:t>with carbon dioxide equivalent greenhouse gas emissions (</a:t>
            </a:r>
            <a:r>
              <a:rPr lang="en-US" b="1" dirty="0"/>
              <a:t>CO2-e</a:t>
            </a:r>
            <a:r>
              <a:rPr lang="en-US" dirty="0"/>
              <a:t>) could be emitted globally after 2015 (joint expert report in the Land Court</a:t>
            </a:r>
            <a:r>
              <a:rPr lang="en-US" dirty="0" smtClean="0"/>
              <a:t>)</a:t>
            </a:r>
          </a:p>
          <a:p>
            <a:r>
              <a:rPr lang="en-US" b="1" dirty="0"/>
              <a:t>T</a:t>
            </a:r>
            <a:r>
              <a:rPr lang="en-US" b="1" dirty="0" smtClean="0"/>
              <a:t>he </a:t>
            </a:r>
            <a:r>
              <a:rPr lang="en-US" b="1" dirty="0"/>
              <a:t>combustion emissions would be about 4.64 Gt of CO2-e </a:t>
            </a:r>
            <a:r>
              <a:rPr lang="en-US" b="1" dirty="0" smtClean="0"/>
              <a:t>or </a:t>
            </a:r>
            <a:r>
              <a:rPr lang="en-US" b="1" dirty="0"/>
              <a:t>about 1/183 of the total available global emissions if warming is to be limited to 2°C; </a:t>
            </a:r>
            <a:endParaRPr lang="en-US" b="1" dirty="0" smtClean="0"/>
          </a:p>
          <a:p>
            <a:r>
              <a:rPr lang="en-US" b="1" dirty="0"/>
              <a:t>T</a:t>
            </a:r>
            <a:r>
              <a:rPr lang="en-US" b="1" dirty="0" smtClean="0"/>
              <a:t>he </a:t>
            </a:r>
            <a:r>
              <a:rPr lang="en-US" b="1" dirty="0"/>
              <a:t>combustion emissions (4.64 Gt of CO2-e) would be about 54 times greater than the mining emissions from the coal mine directly (0.086 Gt of CO2-e).</a:t>
            </a:r>
          </a:p>
        </p:txBody>
      </p:sp>
    </p:spTree>
    <p:extLst>
      <p:ext uri="{BB962C8B-B14F-4D97-AF65-F5344CB8AC3E}">
        <p14:creationId xmlns:p14="http://schemas.microsoft.com/office/powerpoint/2010/main" val="172385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Adani - Outcome</a:t>
            </a:r>
            <a:endParaRPr lang="en-US" b="1" dirty="0"/>
          </a:p>
        </p:txBody>
      </p:sp>
      <p:sp>
        <p:nvSpPr>
          <p:cNvPr id="3" name="Content Placeholder 2"/>
          <p:cNvSpPr>
            <a:spLocks noGrp="1"/>
          </p:cNvSpPr>
          <p:nvPr>
            <p:ph idx="1"/>
          </p:nvPr>
        </p:nvSpPr>
        <p:spPr/>
        <p:txBody>
          <a:bodyPr>
            <a:normAutofit/>
          </a:bodyPr>
          <a:lstStyle/>
          <a:p>
            <a:r>
              <a:rPr lang="en-US" dirty="0" smtClean="0"/>
              <a:t>The Full bench of the Federal Court (25 August, 2017) dismissed the ACF’s arguments that the Federal Environment Minister had failed in his duty to consider the mine's impact on the Great Barrier Reef.  </a:t>
            </a:r>
          </a:p>
          <a:p>
            <a:r>
              <a:rPr lang="en-US" dirty="0" smtClean="0"/>
              <a:t>Approval of the Minister was lawful.</a:t>
            </a:r>
          </a:p>
          <a:p>
            <a:r>
              <a:rPr lang="en-US" dirty="0" smtClean="0"/>
              <a:t>Act gave Minister clear discretion and it was exercised appropriately.</a:t>
            </a:r>
          </a:p>
          <a:p>
            <a:r>
              <a:rPr lang="en-US" b="1" dirty="0" smtClean="0"/>
              <a:t>“The </a:t>
            </a:r>
            <a:r>
              <a:rPr lang="en-US" b="1" dirty="0"/>
              <a:t>Minister understood that the provisions of the </a:t>
            </a:r>
            <a:r>
              <a:rPr lang="en-US" b="1" i="1" dirty="0"/>
              <a:t>United Nations Framework Convention on Climate Change</a:t>
            </a:r>
            <a:r>
              <a:rPr lang="en-US" b="1" dirty="0"/>
              <a:t> and the </a:t>
            </a:r>
            <a:r>
              <a:rPr lang="en-US" b="1" i="1" dirty="0"/>
              <a:t>Kyoto Protocol</a:t>
            </a:r>
            <a:r>
              <a:rPr lang="en-US" b="1" dirty="0"/>
              <a:t>, place responsibility for dealing with the overseas emissions upon the countries consuming the coal</a:t>
            </a:r>
            <a:r>
              <a:rPr lang="en-US" b="1" dirty="0" smtClean="0"/>
              <a:t>.”</a:t>
            </a:r>
          </a:p>
          <a:p>
            <a:endParaRPr lang="en-US" dirty="0"/>
          </a:p>
        </p:txBody>
      </p:sp>
    </p:spTree>
    <p:extLst>
      <p:ext uri="{BB962C8B-B14F-4D97-AF65-F5344CB8AC3E}">
        <p14:creationId xmlns:p14="http://schemas.microsoft.com/office/powerpoint/2010/main" val="287959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Full Court Reasoning</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GHG poses an ‘existential threat’ to the reef. </a:t>
            </a:r>
          </a:p>
          <a:p>
            <a:r>
              <a:rPr lang="en-US" dirty="0" smtClean="0"/>
              <a:t>Extent of threat depends upon how GHG emissions are addressed globally. </a:t>
            </a:r>
            <a:endParaRPr lang="en-US" dirty="0"/>
          </a:p>
          <a:p>
            <a:r>
              <a:rPr lang="en-US" dirty="0" smtClean="0"/>
              <a:t>Overseas transportation </a:t>
            </a:r>
            <a:r>
              <a:rPr lang="en-US" dirty="0"/>
              <a:t>and combustion </a:t>
            </a:r>
            <a:r>
              <a:rPr lang="en-US" dirty="0" smtClean="0"/>
              <a:t>GHG is extensive </a:t>
            </a:r>
            <a:r>
              <a:rPr lang="en-US" b="1" dirty="0" smtClean="0"/>
              <a:t>(see previous slide);</a:t>
            </a:r>
            <a:endParaRPr lang="en-US" b="1" dirty="0"/>
          </a:p>
          <a:p>
            <a:r>
              <a:rPr lang="en-US" dirty="0" smtClean="0"/>
              <a:t>Overseas GHG are </a:t>
            </a:r>
            <a:r>
              <a:rPr lang="en-US" b="1" dirty="0" smtClean="0"/>
              <a:t>indirect </a:t>
            </a:r>
            <a:r>
              <a:rPr lang="en-US" b="1" dirty="0"/>
              <a:t>consequences </a:t>
            </a:r>
            <a:r>
              <a:rPr lang="en-US" dirty="0"/>
              <a:t>of the Proposal;</a:t>
            </a:r>
          </a:p>
          <a:p>
            <a:r>
              <a:rPr lang="en-US" dirty="0" smtClean="0"/>
              <a:t>Increase in overseas GHG variable: will coal substitute other energy sources, efficiency of coal plant, international obligations. </a:t>
            </a:r>
          </a:p>
          <a:p>
            <a:r>
              <a:rPr lang="en-US" dirty="0" smtClean="0"/>
              <a:t>Cannot come to “robust conclusions” about how this Proposal </a:t>
            </a:r>
            <a:r>
              <a:rPr lang="en-US" dirty="0"/>
              <a:t>would </a:t>
            </a:r>
            <a:r>
              <a:rPr lang="en-US" dirty="0" smtClean="0"/>
              <a:t>likely contribute </a:t>
            </a:r>
            <a:r>
              <a:rPr lang="en-US" dirty="0"/>
              <a:t>to increased global temperatures </a:t>
            </a:r>
            <a:r>
              <a:rPr lang="en-US" dirty="0" smtClean="0"/>
              <a:t>from </a:t>
            </a:r>
            <a:r>
              <a:rPr lang="en-US" b="1" dirty="0" smtClean="0"/>
              <a:t>overseas </a:t>
            </a:r>
            <a:r>
              <a:rPr lang="en-US" b="1" dirty="0"/>
              <a:t>emissions</a:t>
            </a:r>
            <a:r>
              <a:rPr lang="en-US" dirty="0"/>
              <a:t>; </a:t>
            </a:r>
            <a:endParaRPr lang="en-US" dirty="0" smtClean="0"/>
          </a:p>
          <a:p>
            <a:r>
              <a:rPr lang="en-US" b="1" dirty="0" smtClean="0"/>
              <a:t>Difficult causative link.  </a:t>
            </a:r>
            <a:r>
              <a:rPr lang="en-US" dirty="0" smtClean="0"/>
              <a:t>Can’t connect the Proposal and impacts on matters of national environmental significance (</a:t>
            </a:r>
            <a:r>
              <a:rPr lang="en-US" dirty="0" err="1" smtClean="0"/>
              <a:t>ie</a:t>
            </a:r>
            <a:r>
              <a:rPr lang="en-US" dirty="0" smtClean="0"/>
              <a:t> Great Barrier Reef) which </a:t>
            </a:r>
            <a:r>
              <a:rPr lang="en-US" b="1" dirty="0" smtClean="0"/>
              <a:t>may flow from increase </a:t>
            </a:r>
            <a:r>
              <a:rPr lang="en-US" b="1" dirty="0"/>
              <a:t>in global temperature.</a:t>
            </a:r>
          </a:p>
          <a:p>
            <a:endParaRPr lang="en-US" dirty="0"/>
          </a:p>
        </p:txBody>
      </p:sp>
    </p:spTree>
    <p:extLst>
      <p:ext uri="{BB962C8B-B14F-4D97-AF65-F5344CB8AC3E}">
        <p14:creationId xmlns:p14="http://schemas.microsoft.com/office/powerpoint/2010/main" val="12105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657" y="365125"/>
            <a:ext cx="10686143" cy="1325563"/>
          </a:xfrm>
        </p:spPr>
        <p:txBody>
          <a:bodyPr/>
          <a:lstStyle/>
          <a:p>
            <a:r>
              <a:rPr lang="en-US" b="1" dirty="0" smtClean="0"/>
              <a:t>Issues: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Adani: Difficult to sustain climate change action within the confines of existing legal framework in EPBC Act.  Discretion and relevant considerations given broad scope.  </a:t>
            </a:r>
          </a:p>
          <a:p>
            <a:r>
              <a:rPr lang="en-US" dirty="0" smtClean="0"/>
              <a:t>Articulating combustion emissions as ‘overseas’ emissions – distancing legal responsibility. </a:t>
            </a:r>
          </a:p>
          <a:p>
            <a:r>
              <a:rPr lang="en-US" dirty="0" smtClean="0"/>
              <a:t>Reliant upon existing legal principles relevant to responsibility, judicial conventions of comity and constitutional restraint and administrative review of Ministerial discretion. </a:t>
            </a:r>
          </a:p>
          <a:p>
            <a:r>
              <a:rPr lang="en-US" dirty="0" smtClean="0"/>
              <a:t>Vehicle for public action is the nation state within a public </a:t>
            </a:r>
            <a:r>
              <a:rPr lang="en-US" dirty="0"/>
              <a:t>r</a:t>
            </a:r>
            <a:r>
              <a:rPr lang="en-US" dirty="0" smtClean="0"/>
              <a:t>esource framework.</a:t>
            </a:r>
          </a:p>
          <a:p>
            <a:r>
              <a:rPr lang="en-US" dirty="0"/>
              <a:t>P</a:t>
            </a:r>
            <a:r>
              <a:rPr lang="en-US" dirty="0" smtClean="0"/>
              <a:t>ublic interest responsibilities ill-defined in EPBC Act.  No trigger for GHG.  </a:t>
            </a:r>
          </a:p>
          <a:p>
            <a:r>
              <a:rPr lang="en-US" dirty="0" smtClean="0"/>
              <a:t>No overarching domestic legal framework to support international climate change imperatives.</a:t>
            </a:r>
          </a:p>
          <a:p>
            <a:r>
              <a:rPr lang="en-US" dirty="0" smtClean="0"/>
              <a:t>No public trust doctrine – guardianship principle as exists in the U.S</a:t>
            </a:r>
          </a:p>
          <a:p>
            <a:r>
              <a:rPr lang="en-US" dirty="0" smtClean="0"/>
              <a:t>Lack of bi-partisan political will</a:t>
            </a:r>
          </a:p>
          <a:p>
            <a:endParaRPr lang="en-US" dirty="0"/>
          </a:p>
        </p:txBody>
      </p:sp>
    </p:spTree>
    <p:extLst>
      <p:ext uri="{BB962C8B-B14F-4D97-AF65-F5344CB8AC3E}">
        <p14:creationId xmlns:p14="http://schemas.microsoft.com/office/powerpoint/2010/main" val="8323751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1396</TotalTime>
  <Words>1000</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Climate Change and the Law:  An Evolving Paradigm</vt:lpstr>
      <vt:lpstr>International Dimensions</vt:lpstr>
      <vt:lpstr>Climate Change and Legal Frameworks</vt:lpstr>
      <vt:lpstr>Core Legal Questions:</vt:lpstr>
      <vt:lpstr>Adani as a Case Study</vt:lpstr>
      <vt:lpstr>Adani - Emissions</vt:lpstr>
      <vt:lpstr>Adani - Outcome</vt:lpstr>
      <vt:lpstr>Full Court Reasoning</vt:lpstr>
      <vt:lpstr>Issues:</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and the Law</dc:title>
  <dc:creator>Microsoft Office User</dc:creator>
  <cp:lastModifiedBy>Linda Black</cp:lastModifiedBy>
  <cp:revision>17</cp:revision>
  <dcterms:created xsi:type="dcterms:W3CDTF">2017-08-28T04:17:47Z</dcterms:created>
  <dcterms:modified xsi:type="dcterms:W3CDTF">2017-08-29T23:20:23Z</dcterms:modified>
</cp:coreProperties>
</file>