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9" r:id="rId2"/>
    <p:sldMasterId id="2147483764" r:id="rId3"/>
    <p:sldMasterId id="2147483759" r:id="rId4"/>
  </p:sldMasterIdLst>
  <p:notesMasterIdLst>
    <p:notesMasterId r:id="rId30"/>
  </p:notesMasterIdLst>
  <p:handoutMasterIdLst>
    <p:handoutMasterId r:id="rId31"/>
  </p:handoutMasterIdLst>
  <p:sldIdLst>
    <p:sldId id="261" r:id="rId5"/>
    <p:sldId id="263" r:id="rId6"/>
    <p:sldId id="264" r:id="rId7"/>
    <p:sldId id="265" r:id="rId8"/>
    <p:sldId id="266" r:id="rId9"/>
    <p:sldId id="267" r:id="rId10"/>
    <p:sldId id="268" r:id="rId11"/>
    <p:sldId id="289" r:id="rId12"/>
    <p:sldId id="269" r:id="rId13"/>
    <p:sldId id="270" r:id="rId14"/>
    <p:sldId id="271" r:id="rId15"/>
    <p:sldId id="281" r:id="rId16"/>
    <p:sldId id="282" r:id="rId17"/>
    <p:sldId id="283" r:id="rId18"/>
    <p:sldId id="275" r:id="rId19"/>
    <p:sldId id="276" r:id="rId20"/>
    <p:sldId id="277" r:id="rId21"/>
    <p:sldId id="285" r:id="rId22"/>
    <p:sldId id="278" r:id="rId23"/>
    <p:sldId id="279" r:id="rId24"/>
    <p:sldId id="288" r:id="rId25"/>
    <p:sldId id="286" r:id="rId26"/>
    <p:sldId id="280" r:id="rId27"/>
    <p:sldId id="287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an Seet" initials="I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5" autoAdjust="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1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15719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[Add presentation title, presenter name here]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73216" y="0"/>
            <a:ext cx="1483196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3E4B8-0279-44CF-86E3-2E6C8FE978A3}" type="datetimeFigureOut">
              <a:rPr lang="en-AU" smtClean="0"/>
              <a:pPr/>
              <a:t>23/01/2014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15719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[Add Presenter contact details here]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73216" y="8686800"/>
            <a:ext cx="148478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D95EA-1746-40E9-9108-B8457460127F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100377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smtClean="0"/>
              <a:t>[Add presentation title, presenter name here]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8A1F-ADE5-45F9-9007-36CE2559749C}" type="datetimeFigureOut">
              <a:rPr lang="en-AU" smtClean="0"/>
              <a:pPr/>
              <a:t>23/01/2014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[Add Presenter contact details here]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2BD4F-ED21-46EC-B9E1-362F8586AFD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30757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marR="0" indent="0" algn="l" defTabSz="914400" rtl="0" eaLnBrk="1" fontAlgn="auto" latinLnBrk="0" hangingPunct="1">
      <a:lnSpc>
        <a:spcPts val="1200"/>
      </a:lnSpc>
      <a:spcBef>
        <a:spcPts val="1000"/>
      </a:spcBef>
      <a:spcAft>
        <a:spcPts val="0"/>
      </a:spcAft>
      <a:buClrTx/>
      <a:buSzTx/>
      <a:buFontTx/>
      <a:buNone/>
      <a:tabLst/>
      <a:defRPr sz="1200" b="0" kern="1200">
        <a:solidFill>
          <a:schemeClr val="tx1"/>
        </a:solidFill>
        <a:latin typeface="WordyLight" pitchFamily="2" charset="0"/>
        <a:ea typeface="+mn-ea"/>
        <a:cs typeface="+mn-cs"/>
      </a:defRPr>
    </a:lvl1pPr>
    <a:lvl2pPr marL="18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•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2pPr>
    <a:lvl3pPr marL="36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–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3pPr>
    <a:lvl4pPr marL="54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•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4pPr>
    <a:lvl5pPr marL="720000" indent="-180000" algn="l" defTabSz="914400" rtl="0" eaLnBrk="1" latinLnBrk="0" hangingPunct="1">
      <a:lnSpc>
        <a:spcPts val="1200"/>
      </a:lnSpc>
      <a:spcBef>
        <a:spcPts val="300"/>
      </a:spcBef>
      <a:buFont typeface="WordyLight" pitchFamily="2" charset="0"/>
      <a:buChar char="–"/>
      <a:defRPr sz="1200" kern="1200">
        <a:solidFill>
          <a:schemeClr val="tx1"/>
        </a:solidFill>
        <a:latin typeface="Wordy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79388" y="5084763"/>
            <a:ext cx="5832475" cy="1081087"/>
          </a:xfrm>
        </p:spPr>
        <p:txBody>
          <a:bodyPr/>
          <a:lstStyle>
            <a:lvl1pPr marL="0" indent="0">
              <a:buClr>
                <a:schemeClr val="bg1">
                  <a:lumMod val="85000"/>
                </a:schemeClr>
              </a:buClr>
              <a:buFontTx/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!!!    Select Insert &gt; New Slide to add pre-built slide formats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32" y="2780928"/>
            <a:ext cx="3816226" cy="216000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6525344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</a:rPr>
              <a:t>CRICOS Provider Code: 00113B</a:t>
            </a:r>
            <a:endParaRPr lang="en-A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6453336"/>
            <a:ext cx="18002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WordyLight" pitchFamily="2" charset="0"/>
              </a:defRPr>
            </a:lvl1pPr>
          </a:lstStyle>
          <a:p>
            <a:r>
              <a:rPr lang="en-AU" dirty="0" smtClean="0"/>
              <a:t>CRICOS Provider Code: 00113B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23224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6453336"/>
            <a:ext cx="201622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WordyLight" pitchFamily="2" charset="0"/>
              </a:defRPr>
            </a:lvl1pPr>
          </a:lstStyle>
          <a:p>
            <a:r>
              <a:rPr lang="en-AU" dirty="0" smtClean="0"/>
              <a:t>CRICOS Provider Code: 00113B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456384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32" y="2780928"/>
            <a:ext cx="3816226" cy="216000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456384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32" y="2780928"/>
            <a:ext cx="3816226" cy="216000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23224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456384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2"/>
                </a:solidFill>
                <a:latin typeface="Wordy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860032" y="2780928"/>
            <a:ext cx="3816226" cy="216000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Contents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2232248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pic>
        <p:nvPicPr>
          <p:cNvPr id="7" name="Picture 6" descr="122183006.jpg"/>
          <p:cNvPicPr>
            <a:picLocks noChangeAspect="1"/>
          </p:cNvPicPr>
          <p:nvPr userDrawn="1"/>
        </p:nvPicPr>
        <p:blipFill>
          <a:blip r:embed="rId2" cstate="print"/>
          <a:srcRect l="20075" t="18575" r="15351"/>
          <a:stretch>
            <a:fillRect/>
          </a:stretch>
        </p:blipFill>
        <p:spPr>
          <a:xfrm>
            <a:off x="4860032" y="1844824"/>
            <a:ext cx="3600400" cy="31855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3200"/>
            <a:ext cx="8208912" cy="1224136"/>
          </a:xfrm>
        </p:spPr>
        <p:txBody>
          <a:bodyPr/>
          <a:lstStyle>
            <a:lvl1pPr marL="0" indent="0">
              <a:buNone/>
              <a:defRPr sz="6000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3887862" cy="648072"/>
          </a:xfrm>
        </p:spPr>
        <p:txBody>
          <a:bodyPr/>
          <a:lstStyle>
            <a:lvl1pPr>
              <a:buNone/>
              <a:defRPr sz="3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88432" cy="3456384"/>
          </a:xfrm>
        </p:spPr>
        <p:txBody>
          <a:bodyPr>
            <a:normAutofit/>
          </a:bodyPr>
          <a:lstStyle>
            <a:lvl1pPr marL="0" indent="-180000">
              <a:buFont typeface="WordyLight" pitchFamily="2" charset="0"/>
              <a:buChar char="•"/>
              <a:defRPr sz="1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6453336"/>
            <a:ext cx="187220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WordyLight" pitchFamily="2" charset="0"/>
              </a:defRPr>
            </a:lvl1pPr>
          </a:lstStyle>
          <a:p>
            <a:r>
              <a:rPr lang="en-AU" dirty="0" smtClean="0"/>
              <a:t>CRICOS Provider Code: 00113B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404664"/>
            <a:ext cx="8784976" cy="1800200"/>
          </a:xfrm>
        </p:spPr>
        <p:txBody>
          <a:bodyPr>
            <a:noAutofit/>
          </a:bodyPr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1pPr>
            <a:lvl2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2pPr>
            <a:lvl3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3pPr>
            <a:lvl4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4pPr>
            <a:lvl5pPr indent="0">
              <a:buNone/>
              <a:defRPr sz="7000" cap="all" baseline="0">
                <a:solidFill>
                  <a:schemeClr val="accent1"/>
                </a:solidFill>
                <a:latin typeface="WordyBlack" pitchFamily="2" charset="0"/>
              </a:defRPr>
            </a:lvl5pPr>
          </a:lstStyle>
          <a:p>
            <a:pPr lvl="0"/>
            <a:r>
              <a:rPr lang="en-US" dirty="0" smtClean="0"/>
              <a:t>Click to add section title.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2492896"/>
            <a:ext cx="8785101" cy="2447925"/>
          </a:xfrm>
        </p:spPr>
        <p:txBody>
          <a:bodyPr/>
          <a:lstStyle>
            <a:lvl1pPr marL="0" indent="0">
              <a:buNone/>
              <a:defRPr sz="70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headline.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 Pag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</a:rPr>
              <a:t>CRICOS Provider Code: 00113B</a:t>
            </a:r>
            <a:endParaRPr lang="en-AU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72" r:id="rId3"/>
    <p:sldLayoutId id="214748368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9" name="Picture 8" descr="Deakin_Worldly_Logo_Keyline[rgb]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12360" y="5589240"/>
            <a:ext cx="1035558" cy="1035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642556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accent2"/>
                </a:solidFill>
              </a:rPr>
              <a:t>CRICOS Provider Code: 00113B</a:t>
            </a:r>
            <a:endParaRPr lang="en-AU" sz="800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8507553.jpg"/>
          <p:cNvPicPr>
            <a:picLocks noChangeAspect="1"/>
          </p:cNvPicPr>
          <p:nvPr/>
        </p:nvPicPr>
        <p:blipFill>
          <a:blip r:embed="rId6" cstate="print"/>
          <a:srcRect t="25522" r="22853" b="1852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512" y="6453336"/>
            <a:ext cx="172819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WordyLight" pitchFamily="2" charset="0"/>
              </a:defRPr>
            </a:lvl1pPr>
          </a:lstStyle>
          <a:p>
            <a:r>
              <a:rPr lang="en-AU" dirty="0" smtClean="0"/>
              <a:t>CRICOS Provider Code: 00113B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12229635.jpg"/>
          <p:cNvPicPr>
            <a:picLocks noChangeAspect="1"/>
          </p:cNvPicPr>
          <p:nvPr/>
        </p:nvPicPr>
        <p:blipFill>
          <a:blip r:embed="rId5" cstate="print"/>
          <a:srcRect l="29019" t="26480" r="18500"/>
          <a:stretch>
            <a:fillRect/>
          </a:stretch>
        </p:blipFill>
        <p:spPr>
          <a:xfrm>
            <a:off x="-49034" y="1"/>
            <a:ext cx="919303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 descr="Deakin_Worldly_Logo_Cropped[rgb].pn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000" y="5310000"/>
            <a:ext cx="1620000" cy="15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597352"/>
            <a:ext cx="18722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smtClean="0">
                <a:solidFill>
                  <a:schemeClr val="bg1"/>
                </a:solidFill>
              </a:rPr>
              <a:t>CRICOS Provider Code: 00113B</a:t>
            </a:r>
            <a:endParaRPr lang="en-AU" sz="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WordyLight" pitchFamily="2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ts val="336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2880"/>
        </a:lnSpc>
        <a:spcBef>
          <a:spcPct val="20000"/>
        </a:spcBef>
        <a:buFont typeface="WordyLight" pitchFamily="2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ts val="24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ts val="2400"/>
        </a:lnSpc>
        <a:spcBef>
          <a:spcPct val="20000"/>
        </a:spcBef>
        <a:buFont typeface="WordyLight" pitchFamily="2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eakin.edu.au/health/ens/currentstudents/Student-enrolment-information.php" TargetMode="Externa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kin.edu.au/health/ens/careers/index.ph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dussc.net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akin.edu.au/fmsd/services/timetable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kin.edu.au/studentconnect" TargetMode="External"/><Relationship Id="rId2" Type="http://schemas.openxmlformats.org/officeDocument/2006/relationships/hyperlink" Target="http://www.deakin.edu.au/star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kin.edu.au/current-students" TargetMode="External"/><Relationship Id="rId2" Type="http://schemas.openxmlformats.org/officeDocument/2006/relationships/hyperlink" Target="http://www.deakin.edu.au/handbook/2014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akin.edu.au/studentconnec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akin.edu.au/studentconnect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akin.edu.au/health/peer-mentoring/forms/mentee.php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an.dwyer@deakin.edu.au" TargetMode="External"/><Relationship Id="rId2" Type="http://schemas.openxmlformats.org/officeDocument/2006/relationships/hyperlink" Target="mailto:stuart.warmington@deakin.edu.au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ens-enquire@deakin.edu.a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dawson@deakin.edu.au" TargetMode="External"/><Relationship Id="rId2" Type="http://schemas.openxmlformats.org/officeDocument/2006/relationships/hyperlink" Target="mailto:helen.brown@deakin.edu.au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ens-enquire@deakin.edu.a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akin.edu.au/health/ens/careers/index.php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alactivityaustralia.org.au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903750"/>
            <a:ext cx="91440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2200" b="1" cap="none" dirty="0" smtClean="0">
                <a:solidFill>
                  <a:schemeClr val="accent2"/>
                </a:solidFill>
                <a:latin typeface="Myriad Pro" pitchFamily="34" charset="0"/>
                <a:ea typeface="ＭＳ Ｐゴシック" charset="-128"/>
              </a:rPr>
              <a:t>Congratulations on your success in achieving a place in the </a:t>
            </a:r>
            <a:br>
              <a:rPr lang="en-AU" sz="2200" b="1" cap="none" dirty="0" smtClean="0">
                <a:solidFill>
                  <a:schemeClr val="accent2"/>
                </a:solidFill>
                <a:latin typeface="Myriad Pro" pitchFamily="34" charset="0"/>
                <a:ea typeface="ＭＳ Ｐゴシック" charset="-128"/>
              </a:rPr>
            </a:br>
            <a:r>
              <a:rPr lang="en-AU" sz="2200" b="1" cap="none" dirty="0" smtClean="0">
                <a:solidFill>
                  <a:schemeClr val="accent4">
                    <a:lumMod val="75000"/>
                  </a:schemeClr>
                </a:solidFill>
                <a:latin typeface="Myriad Pro" pitchFamily="34" charset="0"/>
                <a:ea typeface="ＭＳ Ｐゴシック" charset="-128"/>
              </a:rPr>
              <a:t>H343 Bachelor of Exercise and Sport Science or</a:t>
            </a:r>
          </a:p>
          <a:p>
            <a:pPr algn="ctr">
              <a:defRPr/>
            </a:pPr>
            <a:r>
              <a:rPr lang="en-AU" sz="2200" b="1" cap="none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ＭＳ Ｐゴシック" charset="-128"/>
              </a:rPr>
              <a:t>D394 Bachelor of Exercise and Sport Science/</a:t>
            </a:r>
          </a:p>
          <a:p>
            <a:pPr algn="ctr">
              <a:defRPr/>
            </a:pPr>
            <a:r>
              <a:rPr lang="en-AU" sz="2200" b="1" cap="none" dirty="0" smtClean="0">
                <a:solidFill>
                  <a:schemeClr val="tx2">
                    <a:lumMod val="75000"/>
                  </a:schemeClr>
                </a:solidFill>
                <a:latin typeface="Myriad Pro" pitchFamily="34" charset="0"/>
                <a:ea typeface="ＭＳ Ｐゴシック" charset="-128"/>
              </a:rPr>
              <a:t>Bachelor of Business (Sport Management)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828675"/>
            <a:ext cx="9144000" cy="2943225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US" sz="3100" b="1" dirty="0" smtClean="0">
                <a:solidFill>
                  <a:schemeClr val="accent2"/>
                </a:solidFill>
                <a:latin typeface="Myriad Pro" pitchFamily="34" charset="0"/>
                <a:ea typeface="Myriad Pro Semibold It"/>
              </a:rPr>
              <a:t>Welcome to the</a:t>
            </a:r>
          </a:p>
          <a:p>
            <a:pPr algn="ctr">
              <a:buFont typeface="Arial" charset="0"/>
              <a:buNone/>
              <a:defRPr/>
            </a:pPr>
            <a:r>
              <a:rPr lang="en-US" sz="3100" b="1" dirty="0" smtClean="0">
                <a:solidFill>
                  <a:schemeClr val="accent2"/>
                </a:solidFill>
                <a:latin typeface="Myriad Pro" pitchFamily="34" charset="0"/>
                <a:ea typeface="Myriad Pro Semibold It"/>
              </a:rPr>
              <a:t>School of Exercise and Nutrition Sciences</a:t>
            </a:r>
          </a:p>
          <a:p>
            <a:pPr algn="ctr">
              <a:buFont typeface="Arial" charset="0"/>
              <a:buNone/>
              <a:defRPr/>
            </a:pPr>
            <a:r>
              <a:rPr lang="en-US" sz="3100" b="1" dirty="0" smtClean="0">
                <a:solidFill>
                  <a:schemeClr val="accent2"/>
                </a:solidFill>
                <a:latin typeface="Myriad Pro" pitchFamily="34" charset="0"/>
                <a:ea typeface="Myriad Pro Semibold It"/>
              </a:rPr>
              <a:t>in the Faculty of Health</a:t>
            </a:r>
            <a:endParaRPr lang="en-AU" sz="3100" b="1" dirty="0" smtClean="0">
              <a:solidFill>
                <a:schemeClr val="accent2"/>
              </a:solidFill>
              <a:latin typeface="Myriad Pro" pitchFamily="34" charset="0"/>
              <a:ea typeface="Myriad Pro Semibold It"/>
            </a:endParaRPr>
          </a:p>
          <a:p>
            <a:pPr>
              <a:buFont typeface="Arial" charset="0"/>
              <a:buNone/>
              <a:defRPr/>
            </a:pPr>
            <a:endParaRPr lang="en-AU" dirty="0" smtClean="0">
              <a:ea typeface="Myriad Pro Semibold It"/>
            </a:endParaRPr>
          </a:p>
        </p:txBody>
      </p:sp>
      <p:pic>
        <p:nvPicPr>
          <p:cNvPr id="13" name="Picture 3" descr="cycling-welcome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4413473"/>
            <a:ext cx="18288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LAURITZ_DEA1488_043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5450" y="4413473"/>
            <a:ext cx="18288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LAURITZ_DEA1488_005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6650" y="4403948"/>
            <a:ext cx="1828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5949280"/>
            <a:ext cx="88569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Myriad Pro" pitchFamily="34" charset="0"/>
                <a:ea typeface="ＭＳ Ｐゴシック" charset="-128"/>
              </a:rPr>
              <a:t>This presentation is available at:</a:t>
            </a:r>
            <a:endParaRPr lang="en-AU" sz="2000" dirty="0">
              <a:solidFill>
                <a:schemeClr val="accent2"/>
              </a:solidFill>
              <a:latin typeface="Myriad Pro" pitchFamily="34" charset="0"/>
              <a:hlinkClick r:id="rId5"/>
            </a:endParaRPr>
          </a:p>
          <a:p>
            <a:pPr algn="ctr"/>
            <a:r>
              <a:rPr lang="en-AU" sz="1600" dirty="0">
                <a:solidFill>
                  <a:schemeClr val="accent2"/>
                </a:solidFill>
                <a:latin typeface="Myriad Pro" pitchFamily="34" charset="0"/>
                <a:hlinkClick r:id=""/>
              </a:rPr>
              <a:t>www.deakin.edu.au/health/ens/currentstudents/</a:t>
            </a:r>
          </a:p>
          <a:p>
            <a:pPr algn="ctr"/>
            <a:r>
              <a:rPr lang="en-AU" sz="1600" dirty="0">
                <a:solidFill>
                  <a:schemeClr val="accent2"/>
                </a:solidFill>
                <a:latin typeface="Myriad Pro" pitchFamily="34" charset="0"/>
                <a:hlinkClick r:id=""/>
              </a:rPr>
              <a:t>Student-enrolment-</a:t>
            </a:r>
            <a:r>
              <a:rPr lang="en-AU" sz="1600" dirty="0" err="1">
                <a:solidFill>
                  <a:schemeClr val="accent2"/>
                </a:solidFill>
                <a:latin typeface="Myriad Pro" pitchFamily="34" charset="0"/>
                <a:hlinkClick r:id="rId5"/>
              </a:rPr>
              <a:t>information.php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5598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51520" y="620688"/>
            <a:ext cx="868680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b="1" cap="none" dirty="0" smtClean="0">
                <a:solidFill>
                  <a:srgbClr val="0070C0"/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D394 Bachelor Of Exercise And Sport Science/</a:t>
            </a:r>
          </a:p>
          <a:p>
            <a:pPr algn="ctr"/>
            <a:r>
              <a:rPr lang="en-AU" sz="2400" b="1" cap="none" dirty="0" smtClean="0">
                <a:solidFill>
                  <a:srgbClr val="0070C0"/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Bachelor Of Business (Sport Management)</a:t>
            </a:r>
          </a:p>
          <a:p>
            <a:pPr algn="ctr"/>
            <a:r>
              <a:rPr lang="en-AU" sz="2000" b="1" cap="none" dirty="0">
                <a:solidFill>
                  <a:srgbClr val="0070C0"/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Sample course grid</a:t>
            </a:r>
          </a:p>
          <a:p>
            <a:pPr algn="ctr"/>
            <a:endParaRPr lang="en-AU" sz="2400" b="1" cap="none" dirty="0" smtClean="0">
              <a:solidFill>
                <a:srgbClr val="0070C0"/>
              </a:solidFill>
              <a:latin typeface="Myriad Pro" pitchFamily="34" charset="0"/>
              <a:ea typeface="ＭＳ Ｐゴシック"/>
              <a:cs typeface="Myriad Pro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970502"/>
              </p:ext>
            </p:extLst>
          </p:nvPr>
        </p:nvGraphicFramePr>
        <p:xfrm>
          <a:off x="1098328" y="1700808"/>
          <a:ext cx="6858048" cy="4963257"/>
        </p:xfrm>
        <a:graphic>
          <a:graphicData uri="http://schemas.openxmlformats.org/drawingml/2006/table">
            <a:tbl>
              <a:tblPr/>
              <a:tblGrid>
                <a:gridCol w="598166"/>
                <a:gridCol w="1251976"/>
                <a:gridCol w="1251976"/>
                <a:gridCol w="1321531"/>
                <a:gridCol w="1321531"/>
                <a:gridCol w="1112868"/>
              </a:tblGrid>
              <a:tr h="39164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YEAR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1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Introduction</a:t>
                      </a:r>
                      <a:r>
                        <a:rPr lang="en-AU" sz="1000" baseline="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to Exercise and Sport Science Practice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HSE103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Human Structure and Function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HBS109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Accounting for Decision Making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MAA103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Sport Organisation</a:t>
                      </a:r>
                      <a:endParaRPr lang="en-AU" sz="10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MMS100</a:t>
                      </a:r>
                      <a:endParaRPr lang="en-AU" sz="10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16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2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Functional Human Anatomy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HSE102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Health Behaviour </a:t>
                      </a:r>
                      <a:endParaRPr lang="en-AU" sz="10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HBS110</a:t>
                      </a:r>
                      <a:endParaRPr lang="en-AU" sz="10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Sport in Society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MMS101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Business Analytics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MIS171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164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YEAR</a:t>
                      </a:r>
                      <a:endParaRPr lang="en-AU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en-AU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1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Principles of Exercise and Sport Science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HSE101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Exercise Physiology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HSE201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Fundamentals of Finance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MAF101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Business Law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MLC101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164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2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Health Information and Data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HBS108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Biomechanics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HSE202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Economic</a:t>
                      </a:r>
                      <a:r>
                        <a:rPr lang="en-AU" sz="1000" baseline="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Principles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MAE101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Management 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MMM132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9164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YEAR</a:t>
                      </a:r>
                      <a:endParaRPr lang="en-AU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endParaRPr lang="en-AU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1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Exercise Behaviour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HSE203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Principles of Exercise Prescription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HSE301 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Business Information Systems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MIS101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(Incomp:SIT101)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Marketing Management</a:t>
                      </a:r>
                      <a:endParaRPr lang="en-AU" sz="10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MMK277</a:t>
                      </a:r>
                      <a:endParaRPr lang="en-AU" sz="10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1339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2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Motor Learning and Development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HSE204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Exercise Programming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HSE302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Business Communication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MMH299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Sport Leadership and Governance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MMS313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913827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YEAR</a:t>
                      </a:r>
                      <a:endParaRPr lang="en-AU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</a:t>
                      </a:r>
                      <a:endParaRPr lang="en-AU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1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Exercise and Sport Science Practicum 1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HSE312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OR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Applied Sport Science 1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HSE311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 Level 2 or Level 3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Elective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Sport Facility and Event Management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MMS307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Sport and the Law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MLC310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0008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2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Exercise and Sport Science Practicum 1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HSE312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OR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Applied Sport Science 2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HSE314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 Level 2 or Level 3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Elective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Sport Practicum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MMS306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Sport Marketing 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MMS308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Careers Website</a:t>
            </a:r>
            <a:endParaRPr lang="en-AU" sz="3400" cap="none" dirty="0" smtClean="0">
              <a:solidFill>
                <a:schemeClr val="bg2">
                  <a:lumMod val="75000"/>
                </a:schemeClr>
              </a:solidFill>
              <a:latin typeface="Worldly Bold" pitchFamily="2" charset="0"/>
              <a:ea typeface="ＭＳ Ｐゴシック"/>
              <a:cs typeface="Myriad Pro" pitchFamily="34" charset="0"/>
            </a:endParaRPr>
          </a:p>
        </p:txBody>
      </p:sp>
      <p:pic>
        <p:nvPicPr>
          <p:cNvPr id="4" name="Picture 2" descr="careers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1700808"/>
            <a:ext cx="31416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3528" y="3068960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  <a:hlinkClick r:id="rId3"/>
              </a:rPr>
              <a:t>www.deakin.edu.au/health/ens/careers/index.php</a:t>
            </a:r>
            <a:r>
              <a:rPr lang="en-AU" sz="2000" dirty="0">
                <a:latin typeface="Worldly Ligh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496" y="917848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Terminology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928813"/>
            <a:ext cx="9144000" cy="422116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Lucida Grande"/>
              <a:buNone/>
            </a:pPr>
            <a:r>
              <a:rPr lang="en-AU" sz="2000" b="1" dirty="0" smtClean="0">
                <a:latin typeface="Worldly Bold" pitchFamily="2" charset="0"/>
                <a:ea typeface="ＭＳ Ｐゴシック"/>
                <a:cs typeface="Myriad Pro" pitchFamily="34" charset="0"/>
              </a:rPr>
              <a:t>Credit for Prior Learning</a:t>
            </a:r>
            <a:endParaRPr lang="en-AU" sz="2000" dirty="0" smtClean="0">
              <a:latin typeface="Worldly Bold" pitchFamily="2" charset="0"/>
              <a:ea typeface="ＭＳ Ｐゴシック"/>
              <a:cs typeface="Myriad Pro" pitchFamily="34" charset="0"/>
            </a:endParaRPr>
          </a:p>
          <a:p>
            <a:pPr algn="ctr">
              <a:spcBef>
                <a:spcPct val="0"/>
              </a:spcBef>
              <a:buFont typeface="Lucida Grande"/>
              <a:buNone/>
            </a:pPr>
            <a:r>
              <a:rPr lang="en-AU" sz="2000" dirty="0" smtClean="0">
                <a:latin typeface="Worldly Light" pitchFamily="2" charset="0"/>
                <a:ea typeface="ＭＳ Ｐゴシック"/>
                <a:cs typeface="Myriad Pro" pitchFamily="34" charset="0"/>
              </a:rPr>
              <a:t>If you have studied at another tertiary institution and would like to apply for credit for units successfully completed, please complete a credit for prior learning form available at the time of enrolment. </a:t>
            </a:r>
          </a:p>
          <a:p>
            <a:pPr algn="ctr">
              <a:buFont typeface="Lucida Grande"/>
              <a:buNone/>
            </a:pPr>
            <a:endParaRPr lang="en-AU" sz="2000" b="1" dirty="0" smtClean="0">
              <a:latin typeface="Myriad Pro" pitchFamily="34" charset="0"/>
              <a:ea typeface="ＭＳ Ｐゴシック"/>
              <a:cs typeface="Myriad Pro" pitchFamily="34" charset="0"/>
            </a:endParaRPr>
          </a:p>
          <a:p>
            <a:pPr algn="ctr">
              <a:buFont typeface="Lucida Grande"/>
              <a:buNone/>
            </a:pPr>
            <a:r>
              <a:rPr lang="en-US" sz="2000" b="1" dirty="0" smtClean="0">
                <a:latin typeface="Worldly Bold" pitchFamily="2" charset="0"/>
                <a:ea typeface="ＭＳ Ｐゴシック"/>
                <a:cs typeface="Myriad Pro" pitchFamily="34" charset="0"/>
              </a:rPr>
              <a:t>Credit Point</a:t>
            </a:r>
            <a:r>
              <a:rPr lang="en-US" sz="2000" b="1" dirty="0" smtClean="0">
                <a:latin typeface="Myriad Pro" pitchFamily="34" charset="0"/>
                <a:ea typeface="ＭＳ Ｐゴシック"/>
                <a:cs typeface="Myriad Pro" pitchFamily="34" charset="0"/>
              </a:rPr>
              <a:t>	</a:t>
            </a:r>
          </a:p>
          <a:p>
            <a:pPr algn="ctr">
              <a:spcBef>
                <a:spcPct val="0"/>
              </a:spcBef>
              <a:buFont typeface="Lucida Grande"/>
              <a:buNone/>
            </a:pPr>
            <a:r>
              <a:rPr lang="en-US" sz="2000" dirty="0" smtClean="0">
                <a:latin typeface="Worldly Light" pitchFamily="2" charset="0"/>
                <a:ea typeface="ＭＳ Ｐゴシック"/>
                <a:cs typeface="Myriad Pro" pitchFamily="34" charset="0"/>
              </a:rPr>
              <a:t>Value of a unit/subject, usually each unit is worth one credit point, some are worth two credit points.</a:t>
            </a:r>
          </a:p>
          <a:p>
            <a:pPr algn="ctr">
              <a:spcBef>
                <a:spcPct val="0"/>
              </a:spcBef>
              <a:buFont typeface="Lucida Grande"/>
              <a:buNone/>
            </a:pPr>
            <a:endParaRPr lang="en-US" sz="2000" dirty="0">
              <a:latin typeface="Myriad Pro" pitchFamily="34" charset="0"/>
              <a:ea typeface="ＭＳ Ｐゴシック"/>
              <a:cs typeface="Myriad Pro" pitchFamily="34" charset="0"/>
            </a:endParaRPr>
          </a:p>
          <a:p>
            <a:pPr marL="0" indent="0" algn="ctr">
              <a:buNone/>
            </a:pPr>
            <a:r>
              <a:rPr lang="en-AU" sz="2000" b="1" dirty="0">
                <a:latin typeface="Worldly Bold" pitchFamily="2" charset="0"/>
              </a:rPr>
              <a:t>Study Abroad and </a:t>
            </a:r>
            <a:r>
              <a:rPr lang="en-AU" sz="2000" b="1" dirty="0" smtClean="0">
                <a:latin typeface="Worldly Bold" pitchFamily="2" charset="0"/>
              </a:rPr>
              <a:t>Exchange</a:t>
            </a:r>
          </a:p>
          <a:p>
            <a:pPr marL="0" indent="0" algn="ctr">
              <a:buNone/>
            </a:pPr>
            <a:r>
              <a:rPr lang="en-AU" sz="2000" dirty="0" smtClean="0">
                <a:latin typeface="Worldly Light" pitchFamily="2" charset="0"/>
              </a:rPr>
              <a:t>We </a:t>
            </a:r>
            <a:r>
              <a:rPr lang="en-AU" sz="2000" dirty="0">
                <a:latin typeface="Worldly Light" pitchFamily="2" charset="0"/>
              </a:rPr>
              <a:t>encourage you to participate in an exchange or study abroad </a:t>
            </a:r>
            <a:endParaRPr lang="en-AU" sz="2000" dirty="0" smtClean="0">
              <a:latin typeface="Worldly Light" pitchFamily="2" charset="0"/>
            </a:endParaRPr>
          </a:p>
          <a:p>
            <a:pPr marL="0" indent="0" algn="ctr">
              <a:buNone/>
            </a:pPr>
            <a:r>
              <a:rPr lang="en-AU" sz="2000" dirty="0" smtClean="0">
                <a:latin typeface="Worldly Light" pitchFamily="2" charset="0"/>
              </a:rPr>
              <a:t>program </a:t>
            </a:r>
            <a:r>
              <a:rPr lang="en-AU" sz="2000" dirty="0">
                <a:latin typeface="Worldly Light" pitchFamily="2" charset="0"/>
              </a:rPr>
              <a:t>in the second year of your studies. </a:t>
            </a:r>
            <a:endParaRPr lang="en-US" sz="2000" dirty="0">
              <a:latin typeface="Worldly Light" pitchFamily="2" charset="0"/>
            </a:endParaRPr>
          </a:p>
          <a:p>
            <a:pPr algn="ctr">
              <a:spcBef>
                <a:spcPct val="0"/>
              </a:spcBef>
              <a:buFont typeface="Lucida Grande"/>
              <a:buNone/>
            </a:pPr>
            <a:endParaRPr lang="en-US" sz="2000" dirty="0" smtClean="0">
              <a:latin typeface="Myriad Pro" pitchFamily="34" charset="0"/>
              <a:ea typeface="ＭＳ Ｐゴシック"/>
              <a:cs typeface="Myriad Pro" pitchFamily="34" charset="0"/>
            </a:endParaRPr>
          </a:p>
          <a:p>
            <a:pPr algn="ctr">
              <a:buFont typeface="Lucida Grande"/>
              <a:buNone/>
            </a:pPr>
            <a:endParaRPr lang="en-US" sz="2000" dirty="0" smtClean="0">
              <a:latin typeface="Myriad Pro" pitchFamily="34" charset="0"/>
              <a:ea typeface="ＭＳ Ｐゴシック"/>
              <a:cs typeface="Myriad Pro" pitchFamily="34" charset="0"/>
            </a:endParaRPr>
          </a:p>
          <a:p>
            <a:pPr>
              <a:buFont typeface="Lucida Grande"/>
              <a:buNone/>
            </a:pPr>
            <a:endParaRPr lang="en-AU" dirty="0" smtClean="0">
              <a:latin typeface="Myriad Pro" pitchFamily="34" charset="0"/>
              <a:ea typeface="ＭＳ Ｐゴシック"/>
              <a:cs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528" y="54868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Terminology continued…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Trimester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The academic year is divided into three trimesters: First (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T1)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Second (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T2)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and Summer (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T3).</a:t>
            </a:r>
          </a:p>
          <a:p>
            <a:pPr algn="ctr"/>
            <a:endParaRPr lang="en-AU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Trimester 1 classes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commence in the week beginning </a:t>
            </a: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Monday </a:t>
            </a:r>
            <a:r>
              <a:rPr lang="en-AU" sz="2000" b="1" dirty="0" smtClean="0">
                <a:solidFill>
                  <a:schemeClr val="accent2"/>
                </a:solidFill>
                <a:latin typeface="Worldly Bold" pitchFamily="2" charset="0"/>
              </a:rPr>
              <a:t>10 March 2014.</a:t>
            </a:r>
            <a:endParaRPr lang="en-AU" sz="2000" b="1" dirty="0">
              <a:solidFill>
                <a:schemeClr val="accent2"/>
              </a:solidFill>
              <a:latin typeface="Worldly Bold" pitchFamily="2" charset="0"/>
            </a:endParaRP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b="1" dirty="0" smtClean="0">
                <a:solidFill>
                  <a:schemeClr val="accent2"/>
                </a:solidFill>
                <a:latin typeface="Worldly Bold" pitchFamily="2" charset="0"/>
              </a:rPr>
              <a:t>HSE010 Laboratory Safety Unit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All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students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are required to enrol in and pass HSE010 Laboratory Safety unit prior to their first laboratory class. Students are only required to complete this once during their degree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. </a:t>
            </a:r>
          </a:p>
          <a:p>
            <a:pPr algn="ctr"/>
            <a:endParaRPr lang="en-AU" sz="2000" dirty="0" smtClean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i="1" dirty="0" smtClean="0">
                <a:solidFill>
                  <a:schemeClr val="accent2"/>
                </a:solidFill>
                <a:latin typeface="Worldly Light" pitchFamily="2" charset="0"/>
              </a:rPr>
              <a:t>You are </a:t>
            </a:r>
            <a:r>
              <a:rPr lang="en-AU" sz="2000" i="1" dirty="0">
                <a:solidFill>
                  <a:schemeClr val="accent2"/>
                </a:solidFill>
                <a:latin typeface="Worldly Light" pitchFamily="2" charset="0"/>
              </a:rPr>
              <a:t>required to complete this unit </a:t>
            </a:r>
            <a:r>
              <a:rPr lang="en-AU" sz="2000" i="1" dirty="0" smtClean="0">
                <a:solidFill>
                  <a:schemeClr val="accent2"/>
                </a:solidFill>
                <a:latin typeface="Worldly Light" pitchFamily="2" charset="0"/>
              </a:rPr>
              <a:t>prior to your first lab class for HSE103 in Trimester 1, 2014.</a:t>
            </a:r>
          </a:p>
          <a:p>
            <a:pPr algn="ctr"/>
            <a:endParaRPr lang="en-AU" sz="2000" i="1" dirty="0" smtClean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endParaRPr lang="en-AU" sz="2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528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Terminology continued…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928813"/>
            <a:ext cx="9144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Unit Code</a:t>
            </a:r>
            <a:endParaRPr lang="en-AU" sz="2000" dirty="0">
              <a:solidFill>
                <a:schemeClr val="accent2"/>
              </a:solidFill>
              <a:latin typeface="Worldly Bold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Each unit, or subject, has a distinct alphanumeric code, for example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HSE102.</a:t>
            </a:r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 HSN refers to the School of Exercise and Nutrition Sciences and the 101 indicates    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      that it is a first year level unit. Second year level units begin with a ‘2’ 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      and third year level units begin with a ‘3’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eg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.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HSE201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is a second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year level unit and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HSE301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is a third year level unit.</a:t>
            </a:r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b="1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Unit Name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Each unit, has a distinct unit name 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eg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.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‘Functional Human Anatomy</a:t>
            </a:r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’</a:t>
            </a:r>
            <a:endParaRPr lang="en-AU" dirty="0">
              <a:solidFill>
                <a:schemeClr val="accent2"/>
              </a:solidFill>
              <a:latin typeface="Worldly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05105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Provides social and career networking opportunities to current students and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alumni</a:t>
            </a:r>
            <a:r>
              <a:rPr lang="en-AU" sz="2000" dirty="0" smtClean="0">
                <a:solidFill>
                  <a:schemeClr val="accent2"/>
                </a:solidFill>
                <a:latin typeface="Myriad Pro" pitchFamily="34" charset="0"/>
              </a:rPr>
              <a:t>.</a:t>
            </a:r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Annual Fee </a:t>
            </a:r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$5 DUSA Access Member</a:t>
            </a:r>
            <a:r>
              <a:rPr lang="en-AU" sz="2000" dirty="0">
                <a:solidFill>
                  <a:schemeClr val="accent2"/>
                </a:solidFill>
                <a:latin typeface="Worldly Bold" pitchFamily="2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($10 Non-DUSA Access)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Membership includes ID card, access to seminars and 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monthly e-Newsletter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Website: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www.dussc.net</a:t>
            </a:r>
            <a:endParaRPr lang="en-AU" sz="2000" dirty="0" smtClean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dirty="0" smtClean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You can also find them on Facebook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!</a:t>
            </a:r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</p:txBody>
      </p:sp>
      <p:pic>
        <p:nvPicPr>
          <p:cNvPr id="4" name="Picture 3" descr="DUSS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5650" y="1143000"/>
            <a:ext cx="2590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84584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Timetable and Class Attendance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44824"/>
            <a:ext cx="9144000" cy="31547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  <a:ea typeface="ＭＳ Ｐゴシック" charset="-128"/>
              </a:rPr>
              <a:t>Timetable</a:t>
            </a:r>
          </a:p>
          <a:p>
            <a:pPr algn="ctr">
              <a:defRPr/>
            </a:pPr>
            <a:r>
              <a:rPr lang="en-AU" sz="2000" dirty="0">
                <a:solidFill>
                  <a:schemeClr val="accent2"/>
                </a:solidFill>
                <a:latin typeface="Worldly Light" pitchFamily="2" charset="0"/>
                <a:ea typeface="ＭＳ Ｐゴシック" charset="-128"/>
              </a:rPr>
              <a:t>The University timetable is located on the Deakin Website at the following address: </a:t>
            </a:r>
          </a:p>
          <a:p>
            <a:pPr algn="ctr">
              <a:defRPr/>
            </a:pP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  <a:latin typeface="Worldly Bold" pitchFamily="2" charset="0"/>
                <a:ea typeface="ＭＳ Ｐゴシック" charset="-128"/>
                <a:hlinkClick r:id="rId2"/>
              </a:rPr>
              <a:t>http</a:t>
            </a:r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Worldly Bold" pitchFamily="2" charset="0"/>
                <a:ea typeface="ＭＳ Ｐゴシック" charset="-128"/>
                <a:hlinkClick r:id="rId2"/>
              </a:rPr>
              <a:t>://</a:t>
            </a:r>
            <a:r>
              <a:rPr lang="en-AU" sz="2000" b="1" dirty="0" smtClean="0">
                <a:solidFill>
                  <a:schemeClr val="accent1">
                    <a:lumMod val="75000"/>
                  </a:schemeClr>
                </a:solidFill>
                <a:latin typeface="Worldly Bold" pitchFamily="2" charset="0"/>
                <a:ea typeface="ＭＳ Ｐゴシック" charset="-128"/>
                <a:hlinkClick r:id="rId2"/>
              </a:rPr>
              <a:t>www.deakin.edu.au/timetable</a:t>
            </a:r>
            <a:endParaRPr lang="en-AU" sz="2000" b="1" dirty="0">
              <a:solidFill>
                <a:schemeClr val="accent1">
                  <a:lumMod val="75000"/>
                </a:schemeClr>
              </a:solidFill>
              <a:latin typeface="Worldly Bold" pitchFamily="2" charset="0"/>
              <a:ea typeface="ＭＳ Ｐゴシック" charset="-128"/>
            </a:endParaRPr>
          </a:p>
          <a:p>
            <a:pPr algn="ctr">
              <a:defRPr/>
            </a:pPr>
            <a:r>
              <a:rPr lang="en-AU" sz="2000" dirty="0" smtClean="0">
                <a:solidFill>
                  <a:schemeClr val="accent2"/>
                </a:solidFill>
                <a:latin typeface="Myriad Pro" pitchFamily="34" charset="0"/>
                <a:ea typeface="ＭＳ Ｐゴシック" charset="-128"/>
                <a:cs typeface="+mn-cs"/>
              </a:rPr>
              <a:t> </a:t>
            </a:r>
            <a:endParaRPr lang="en-AU" sz="2000" dirty="0">
              <a:solidFill>
                <a:schemeClr val="accent2"/>
              </a:solidFill>
              <a:latin typeface="Myriad Pro" pitchFamily="34" charset="0"/>
              <a:ea typeface="ＭＳ Ｐゴシック" charset="-128"/>
              <a:cs typeface="+mn-cs"/>
            </a:endParaRPr>
          </a:p>
          <a:p>
            <a:pPr algn="ctr">
              <a:defRPr/>
            </a:pPr>
            <a:r>
              <a:rPr lang="en-AU" sz="2000" dirty="0">
                <a:solidFill>
                  <a:schemeClr val="accent2"/>
                </a:solidFill>
                <a:latin typeface="Worldly Light" pitchFamily="2" charset="0"/>
                <a:ea typeface="ＭＳ Ｐゴシック" charset="-128"/>
              </a:rPr>
              <a:t>A hardcopy of the Faculty of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  <a:ea typeface="ＭＳ Ｐゴシック" charset="-128"/>
              </a:rPr>
              <a:t>Health’s timetable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  <a:ea typeface="ＭＳ Ｐゴシック" charset="-128"/>
              </a:rPr>
              <a:t>will be on the noticeboard outside the Faculty Student and Academic Service, Building Y, Room 101.</a:t>
            </a:r>
          </a:p>
          <a:p>
            <a:pPr algn="ctr">
              <a:defRPr/>
            </a:pPr>
            <a:endParaRPr lang="en-US" sz="2000" dirty="0">
              <a:solidFill>
                <a:schemeClr val="accent2"/>
              </a:solidFill>
              <a:latin typeface="Myriad Pro" pitchFamily="34" charset="0"/>
              <a:ea typeface="ＭＳ Ｐゴシック" charset="-128"/>
              <a:cs typeface="+mn-cs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accent2"/>
                </a:solidFill>
                <a:latin typeface="Worldly Bold" pitchFamily="2" charset="0"/>
                <a:ea typeface="ＭＳ Ｐゴシック" charset="-128"/>
              </a:rPr>
              <a:t>Lectures, Tutorials and </a:t>
            </a:r>
            <a:r>
              <a:rPr lang="en-US" sz="2000" b="1" dirty="0" err="1" smtClean="0">
                <a:solidFill>
                  <a:schemeClr val="accent2"/>
                </a:solidFill>
                <a:latin typeface="Worldly Bold" pitchFamily="2" charset="0"/>
                <a:ea typeface="ＭＳ Ｐゴシック" charset="-128"/>
              </a:rPr>
              <a:t>Practicals</a:t>
            </a:r>
            <a:endParaRPr lang="en-AU" sz="2000" b="1" dirty="0">
              <a:solidFill>
                <a:schemeClr val="accent2"/>
              </a:solidFill>
              <a:latin typeface="Worldly Bold" pitchFamily="2" charset="0"/>
              <a:ea typeface="ＭＳ Ｐゴシック" charset="-128"/>
            </a:endParaRPr>
          </a:p>
          <a:p>
            <a:pPr algn="ctr">
              <a:defRPr/>
            </a:pPr>
            <a:r>
              <a:rPr lang="en-AU" sz="2000" dirty="0">
                <a:solidFill>
                  <a:schemeClr val="accent2"/>
                </a:solidFill>
                <a:latin typeface="Worldly Light" pitchFamily="2" charset="0"/>
                <a:ea typeface="ＭＳ Ｐゴシック" charset="-128"/>
              </a:rPr>
              <a:t>You are expected to attend the tutorials and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  <a:ea typeface="ＭＳ Ｐゴシック" charset="-128"/>
              </a:rPr>
              <a:t>practicals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  <a:ea typeface="ＭＳ Ｐゴシック" charset="-128"/>
              </a:rPr>
              <a:t>for all units you are enrolled in.</a:t>
            </a:r>
          </a:p>
          <a:p>
            <a:pPr algn="ctr">
              <a:defRPr/>
            </a:pPr>
            <a:r>
              <a:rPr lang="en-AU" sz="2000" dirty="0">
                <a:solidFill>
                  <a:schemeClr val="accent2"/>
                </a:solidFill>
                <a:latin typeface="Worldly Light" pitchFamily="2" charset="0"/>
                <a:ea typeface="ＭＳ Ｐゴシック" charset="-128"/>
              </a:rPr>
              <a:t>Lectures for most units are available online if you are unable to attend.</a:t>
            </a: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8520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STAR – On Campus Timetable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700808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Visit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www.deakin.edu.au/star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 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for more information</a:t>
            </a:r>
          </a:p>
          <a:p>
            <a:pPr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STAR opens on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Monday 10 February at 9:00am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for you to enter preferences for timeslots you would like to attend. 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STAR closes on </a:t>
            </a:r>
            <a:r>
              <a:rPr lang="en-AU" sz="2000" b="1" dirty="0" smtClean="0">
                <a:solidFill>
                  <a:schemeClr val="accent2"/>
                </a:solidFill>
                <a:latin typeface="Worldly Light" pitchFamily="2" charset="0"/>
              </a:rPr>
              <a:t>Monday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17 February </a:t>
            </a:r>
            <a:r>
              <a:rPr lang="en-AU" sz="2000" b="1" dirty="0" smtClean="0">
                <a:solidFill>
                  <a:schemeClr val="accent2"/>
                </a:solidFill>
                <a:latin typeface="Worldly Light" pitchFamily="2" charset="0"/>
              </a:rPr>
              <a:t>2014 at 9:00am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. </a:t>
            </a:r>
            <a:endParaRPr lang="en-US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Preferences are collected, randomised and sorted. </a:t>
            </a:r>
          </a:p>
          <a:p>
            <a:pPr algn="ctr"/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STAR re-opens on </a:t>
            </a:r>
            <a:r>
              <a:rPr lang="en-AU" sz="2000" b="1" dirty="0" smtClean="0">
                <a:solidFill>
                  <a:schemeClr val="accent2"/>
                </a:solidFill>
                <a:latin typeface="Worldly Light" pitchFamily="2" charset="0"/>
              </a:rPr>
              <a:t>Tuesday 18 February at 9:00am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 and students can view their personalised timetable and make adjustments then. </a:t>
            </a:r>
          </a:p>
          <a:p>
            <a:pPr algn="ctr"/>
            <a:endParaRPr lang="en-AU" sz="2000" dirty="0" smtClean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Most students will be provided with a clash free timetable. 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STAR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can be accessed from the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StudentConnect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website at: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  <a:hlinkClick r:id="rId3"/>
              </a:rPr>
              <a:t>http://www.deakin.edu.au/studentconnect</a:t>
            </a:r>
            <a:endParaRPr lang="en-AU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8520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Online Handbook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700808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To assist you as a student at Deakin, we recommend that you log on to </a:t>
            </a:r>
            <a:r>
              <a:rPr lang="en-AU" sz="2000" dirty="0" smtClean="0">
                <a:solidFill>
                  <a:schemeClr val="accent2"/>
                </a:solidFill>
                <a:latin typeface="Worldly Bold" pitchFamily="2" charset="0"/>
                <a:hlinkClick r:id="rId2"/>
              </a:rPr>
              <a:t>http://www.deakin.edu.au/handbook/2014</a:t>
            </a:r>
            <a:r>
              <a:rPr lang="en-AU" sz="2000" dirty="0" smtClean="0">
                <a:solidFill>
                  <a:schemeClr val="accent2"/>
                </a:solidFill>
                <a:latin typeface="Worldly Bold" pitchFamily="2" charset="0"/>
              </a:rPr>
              <a:t>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and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read the information about your course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.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We also recommend that you log into the Current Students website at </a:t>
            </a:r>
            <a:r>
              <a:rPr lang="en-AU" sz="2000" dirty="0" smtClean="0">
                <a:solidFill>
                  <a:schemeClr val="accent2"/>
                </a:solidFill>
                <a:latin typeface="Worldly Bold" pitchFamily="2" charset="0"/>
                <a:hlinkClick r:id="rId3"/>
              </a:rPr>
              <a:t>http://www.deakin.edu.au/current-students</a:t>
            </a:r>
            <a:endParaRPr lang="en-AU" sz="2000" dirty="0">
              <a:solidFill>
                <a:schemeClr val="accent2"/>
              </a:solidFill>
              <a:latin typeface="Worldly Bold" pitchFamily="2" charset="0"/>
            </a:endParaRPr>
          </a:p>
          <a:p>
            <a:pPr algn="ctr"/>
            <a:endParaRPr lang="en-US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There are many handy links on this site which contain 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vital information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 on what is involved in being a Deakin student, important dates, the services and facilities available to you and details of your course requirements.  </a:t>
            </a:r>
          </a:p>
          <a:p>
            <a:pPr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Not all of it may be relevant to you now, but reading these sections will help make your time at </a:t>
            </a:r>
            <a:r>
              <a:rPr lang="en-US" sz="2000" dirty="0" err="1">
                <a:solidFill>
                  <a:schemeClr val="accent2"/>
                </a:solidFill>
                <a:latin typeface="Worldly Light" pitchFamily="2" charset="0"/>
              </a:rPr>
              <a:t>Deakin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 a complete experience.</a:t>
            </a:r>
          </a:p>
        </p:txBody>
      </p:sp>
    </p:spTree>
    <p:extLst>
      <p:ext uri="{BB962C8B-B14F-4D97-AF65-F5344CB8AC3E}">
        <p14:creationId xmlns:p14="http://schemas.microsoft.com/office/powerpoint/2010/main" val="16246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528" y="629816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Things to do</a:t>
            </a: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Myriad Pro" pitchFamily="34" charset="0"/>
                <a:ea typeface="ＭＳ Ｐゴシック" charset="-128"/>
              </a:rPr>
              <a:t>…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8291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AU" sz="2000" dirty="0" smtClean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Enrol online via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www.deakin.edu.au/studentconnect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 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for both Tri 1 and Tri 2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2014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by no later than </a:t>
            </a:r>
          </a:p>
          <a:p>
            <a:pPr algn="ctr"/>
            <a:r>
              <a:rPr lang="en-AU" sz="2000" b="1">
                <a:solidFill>
                  <a:schemeClr val="accent2"/>
                </a:solidFill>
                <a:latin typeface="Worldly Light" pitchFamily="2" charset="0"/>
              </a:rPr>
              <a:t>5:00pm on Monday 3 February 2014 </a:t>
            </a:r>
            <a:r>
              <a:rPr lang="en-AU" sz="2000" smtClean="0">
                <a:solidFill>
                  <a:schemeClr val="accent2"/>
                </a:solidFill>
                <a:latin typeface="Worldly Light" pitchFamily="2" charset="0"/>
              </a:rPr>
              <a:t>or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your offer will lapse. </a:t>
            </a:r>
            <a:endParaRPr lang="en-AU" sz="2000" b="1" i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Complete your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eCAF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(electronic Commonwealth Assistance Form) to accept your Commonwealth supported place and/or apply for HECS-HELP. 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You </a:t>
            </a:r>
            <a:r>
              <a:rPr lang="en-AU" sz="2000" b="1" u="sng" dirty="0">
                <a:solidFill>
                  <a:schemeClr val="accent2"/>
                </a:solidFill>
                <a:latin typeface="Worldly Light" pitchFamily="2" charset="0"/>
              </a:rPr>
              <a:t>MUST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complete all steps of the Enrolment process and receive a receipt number at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Step 5 of 5 – Receipt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to confirm that you have successfully enrolled in your course.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Get your student ID card from Deakin Central once enrolled.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Attend the HSE Laboratory Safety Information Session during Orientation Week.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0528" y="701824"/>
            <a:ext cx="8351912" cy="854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Myriad Pro" pitchFamily="34" charset="0"/>
                <a:ea typeface="ＭＳ Ｐゴシック" charset="-128"/>
              </a:rPr>
              <a:t>School of Exercise and Nutrition Sciences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1600" y="1484784"/>
            <a:ext cx="7620000" cy="4495800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WordyLight" pitchFamily="2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ts val="336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2880"/>
              </a:lnSpc>
              <a:spcBef>
                <a:spcPct val="20000"/>
              </a:spcBef>
              <a:buFont typeface="WordyLight" pitchFamily="2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400"/>
              </a:lnSpc>
              <a:spcBef>
                <a:spcPct val="20000"/>
              </a:spcBef>
              <a:buFont typeface="WordyLight" pitchFamily="2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/>
              <a:buNone/>
            </a:pPr>
            <a:r>
              <a:rPr lang="en-US" dirty="0" smtClean="0">
                <a:latin typeface="Myriad Pro" pitchFamily="34" charset="0"/>
                <a:ea typeface="ＭＳ Ｐゴシック"/>
                <a:cs typeface="Myriad Pro" pitchFamily="34" charset="0"/>
              </a:rPr>
              <a:t>	</a:t>
            </a:r>
          </a:p>
          <a:p>
            <a:pPr>
              <a:buFont typeface="Lucida Grande"/>
              <a:buNone/>
            </a:pPr>
            <a:r>
              <a:rPr lang="en-US" dirty="0" smtClean="0">
                <a:latin typeface="Myriad Pro" pitchFamily="34" charset="0"/>
                <a:ea typeface="ＭＳ Ｐゴシック"/>
                <a:cs typeface="Myriad Pro" pitchFamily="34" charset="0"/>
              </a:rPr>
              <a:t>	Where to find us…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Myriad Pro" pitchFamily="34" charset="0"/>
              <a:ea typeface="ＭＳ Ｐゴシック"/>
              <a:cs typeface="Myriad Pro" pitchFamily="34" charset="0"/>
            </a:endParaRPr>
          </a:p>
          <a:p>
            <a:pPr>
              <a:buFont typeface="Lucida Grande"/>
              <a:buNone/>
            </a:pPr>
            <a:r>
              <a:rPr lang="en-US" dirty="0" smtClean="0">
                <a:latin typeface="Myriad Pro" pitchFamily="34" charset="0"/>
                <a:ea typeface="ＭＳ Ｐゴシック"/>
                <a:cs typeface="Myriad Pro" pitchFamily="34" charset="0"/>
              </a:rPr>
              <a:t>	Building J</a:t>
            </a:r>
          </a:p>
          <a:p>
            <a:pPr>
              <a:buFont typeface="Lucida Grande"/>
              <a:buNone/>
            </a:pPr>
            <a:r>
              <a:rPr lang="en-US" dirty="0" smtClean="0">
                <a:latin typeface="Myriad Pro" pitchFamily="34" charset="0"/>
                <a:ea typeface="ＭＳ Ｐゴシック"/>
                <a:cs typeface="Myriad Pro" pitchFamily="34" charset="0"/>
              </a:rPr>
              <a:t>	Reception </a:t>
            </a:r>
            <a:r>
              <a:rPr lang="en-US" b="1" dirty="0" smtClean="0">
                <a:latin typeface="Myriad Pro" pitchFamily="34" charset="0"/>
                <a:ea typeface="ＭＳ Ｐゴシック"/>
                <a:cs typeface="Myriad Pro" pitchFamily="34" charset="0"/>
              </a:rPr>
              <a:t>Level 3</a:t>
            </a:r>
          </a:p>
          <a:p>
            <a:pPr>
              <a:buFont typeface="Arial" pitchFamily="34" charset="0"/>
              <a:buChar char="•"/>
            </a:pPr>
            <a:endParaRPr lang="en-AU" dirty="0" smtClean="0">
              <a:latin typeface="Myriad Pro" pitchFamily="34" charset="0"/>
              <a:ea typeface="ＭＳ Ｐゴシック"/>
              <a:cs typeface="Myriad Pro" pitchFamily="34" charset="0"/>
            </a:endParaRPr>
          </a:p>
        </p:txBody>
      </p:sp>
      <p:pic>
        <p:nvPicPr>
          <p:cNvPr id="6" name="Picture 3" descr="burwoo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1628800"/>
            <a:ext cx="3384376" cy="39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599607" y="3790059"/>
            <a:ext cx="232259" cy="6381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34538" y="3610347"/>
            <a:ext cx="2847975" cy="466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8338" y="692696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Things to do…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288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If you intend to apply for CPL, please submit applications no later than </a:t>
            </a: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28 February 2014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to your course adviser. </a:t>
            </a:r>
            <a:endParaRPr lang="en-AU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b="1" dirty="0"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Check your timetable and select your preferences on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STAR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(Student Timetable Allocation and Registration system) from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10 February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–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17 February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.</a:t>
            </a:r>
          </a:p>
          <a:p>
            <a:pPr algn="ctr"/>
            <a:endParaRPr lang="en-AU" sz="2000" dirty="0">
              <a:latin typeface="Worldly Light" pitchFamily="2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STAR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can be accessed via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DeakinSync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, or from the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StudentConnect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website at: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http://www.deakin.edu.au/studentconnect</a:t>
            </a:r>
            <a:endParaRPr lang="en-AU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dirty="0">
              <a:latin typeface="Worldly Light" pitchFamily="2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Ensure personal contact details are always up-to-date </a:t>
            </a: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and ensure you check your Deakin email account regularly. </a:t>
            </a:r>
          </a:p>
          <a:p>
            <a:pPr algn="ctr"/>
            <a:endParaRPr lang="en-AU" sz="2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8338" y="692696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Peer Mentoring Program 2014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62880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Excited about starting at Deakin, but unsure of the unfamiliar environment?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Is the prospect of starting university a little bit daunting?</a:t>
            </a:r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endParaRPr lang="en-AU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The Faculty of Health offers the Peer Mentoring program to all Health students across all campuses. This program is highly recommended to all commencing students.</a:t>
            </a:r>
          </a:p>
          <a:p>
            <a:pPr algn="ctr"/>
            <a:endParaRPr lang="en-AU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Second and third year Health students (mentors) assist new students (mentees) through introduction and transition to university life during the first five weeks of trimester.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Sign up to be a mentee at the following link:</a:t>
            </a:r>
          </a:p>
          <a:p>
            <a:pPr algn="ctr"/>
            <a:endParaRPr lang="en-AU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http://www.deakin.edu.au/health/peer-mentoring/forms/mentee.php</a:t>
            </a:r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2000" dirty="0">
              <a:solidFill>
                <a:srgbClr val="6A8634"/>
              </a:solidFill>
              <a:latin typeface="Worldly Light" pitchFamily="2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You will require your Deakin username and password to sign up.</a:t>
            </a:r>
          </a:p>
          <a:p>
            <a:pPr algn="ctr"/>
            <a:endParaRPr lang="en-AU" sz="2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0528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 err="1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StudentConnect</a:t>
            </a:r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 Enrolment Assistance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915085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Enrolment assistance is available at webpage:</a:t>
            </a: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http://www.deakin.edu.au/study-at-deakin/apply/enrol-defer-withdraw-or-transfer/enrol-for-the-first-time</a:t>
            </a:r>
          </a:p>
          <a:p>
            <a:pPr algn="ctr"/>
            <a:endParaRPr lang="en-AU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Enrolling at Deakin is a simple three-step process. This webpage will step you through this process.</a:t>
            </a:r>
          </a:p>
          <a:p>
            <a:pPr algn="ctr"/>
            <a:endParaRPr lang="en-AU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Click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the </a:t>
            </a:r>
            <a:r>
              <a:rPr lang="en-AU" sz="2000" i="1" dirty="0">
                <a:solidFill>
                  <a:schemeClr val="accent2"/>
                </a:solidFill>
                <a:latin typeface="Worldly Light" pitchFamily="2" charset="0"/>
              </a:rPr>
              <a:t>‘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Start the enrolment process in </a:t>
            </a:r>
            <a:r>
              <a:rPr lang="en-AU" sz="2000" b="1" dirty="0" err="1">
                <a:solidFill>
                  <a:schemeClr val="accent2"/>
                </a:solidFill>
                <a:latin typeface="Worldly Light" pitchFamily="2" charset="0"/>
              </a:rPr>
              <a:t>StudentConnect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’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video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link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available on this webpage </a:t>
            </a:r>
            <a:r>
              <a:rPr lang="en-AU" sz="2000">
                <a:solidFill>
                  <a:schemeClr val="accent2"/>
                </a:solidFill>
                <a:latin typeface="Worldly Light" pitchFamily="2" charset="0"/>
              </a:rPr>
              <a:t>under </a:t>
            </a:r>
            <a:r>
              <a:rPr lang="en-AU" sz="2000" b="1" smtClean="0">
                <a:solidFill>
                  <a:schemeClr val="accent2"/>
                </a:solidFill>
                <a:latin typeface="Worldly Light" pitchFamily="2" charset="0"/>
              </a:rPr>
              <a:t>Step 2 </a:t>
            </a: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- Enrol in </a:t>
            </a:r>
            <a:r>
              <a:rPr lang="en-AU" sz="2000" b="1" dirty="0" err="1">
                <a:solidFill>
                  <a:schemeClr val="accent2"/>
                </a:solidFill>
                <a:latin typeface="Worldly Light" pitchFamily="2" charset="0"/>
              </a:rPr>
              <a:t>StudentConnect</a:t>
            </a:r>
            <a:r>
              <a:rPr lang="en-AU" sz="2000" b="1" i="1" dirty="0">
                <a:solidFill>
                  <a:schemeClr val="accent2"/>
                </a:solidFill>
                <a:latin typeface="Worldly Light" pitchFamily="2" charset="0"/>
              </a:rPr>
              <a:t>. </a:t>
            </a:r>
            <a:r>
              <a:rPr lang="en-AU" sz="2000" i="1" dirty="0">
                <a:solidFill>
                  <a:schemeClr val="accent2"/>
                </a:solidFill>
                <a:latin typeface="Worldly Light" pitchFamily="2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This quick 5 minute video provides step-by-step enrolment guidance for </a:t>
            </a:r>
            <a:r>
              <a:rPr lang="en-AU" sz="2000" dirty="0" err="1">
                <a:solidFill>
                  <a:schemeClr val="accent2"/>
                </a:solidFill>
                <a:latin typeface="Worldly Light" pitchFamily="2" charset="0"/>
              </a:rPr>
              <a:t>StudentConnect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.</a:t>
            </a:r>
          </a:p>
          <a:p>
            <a:pPr algn="ctr"/>
            <a:endParaRPr lang="en-AU" sz="2000" dirty="0">
              <a:latin typeface="Worldly Light" pitchFamily="2" charset="0"/>
            </a:endParaRP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There is also a “How do I enrol online?” PDF document available to download from the link above to assist in the enrolment process.</a:t>
            </a:r>
          </a:p>
          <a:p>
            <a:pPr algn="ctr"/>
            <a:endParaRPr lang="en-AU" sz="2000" dirty="0">
              <a:latin typeface="Myriad Pro" pitchFamily="34" charset="0"/>
            </a:endParaRPr>
          </a:p>
          <a:p>
            <a:pPr algn="ctr"/>
            <a:endParaRPr lang="en-AU" sz="2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48478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AU" sz="2000" b="1" dirty="0" smtClean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endParaRPr lang="en-AU" sz="2000" b="1" dirty="0" smtClean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AU" sz="2000" b="1" dirty="0" smtClean="0">
                <a:solidFill>
                  <a:schemeClr val="accent2"/>
                </a:solidFill>
                <a:latin typeface="Worldly Bold" pitchFamily="2" charset="0"/>
              </a:rPr>
              <a:t>Wednesday </a:t>
            </a:r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5</a:t>
            </a:r>
            <a:r>
              <a:rPr lang="en-AU" sz="2000" b="1" dirty="0" smtClean="0">
                <a:solidFill>
                  <a:schemeClr val="accent2"/>
                </a:solidFill>
                <a:latin typeface="Worldly Bold" pitchFamily="2" charset="0"/>
              </a:rPr>
              <a:t> March</a:t>
            </a:r>
          </a:p>
          <a:p>
            <a:pPr algn="ctr"/>
            <a:r>
              <a:rPr lang="en-AU" sz="2000" b="1" dirty="0" smtClean="0">
                <a:solidFill>
                  <a:schemeClr val="accent2"/>
                </a:solidFill>
                <a:latin typeface="Worldly Light" pitchFamily="2" charset="0"/>
              </a:rPr>
              <a:t>10am-12 noon</a:t>
            </a:r>
            <a:r>
              <a:rPr lang="en-AU" sz="2000" dirty="0">
                <a:solidFill>
                  <a:schemeClr val="accent2"/>
                </a:solidFill>
                <a:latin typeface="Myriad Pro" pitchFamily="34" charset="0"/>
              </a:rPr>
              <a:t>	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Compulsory Faculty of Health Information Session (LT13 HC2.005)</a:t>
            </a:r>
          </a:p>
          <a:p>
            <a:pPr algn="ctr"/>
            <a:endParaRPr lang="en-US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Worldly Bold" pitchFamily="2" charset="0"/>
              </a:rPr>
              <a:t>Thursday </a:t>
            </a:r>
            <a:r>
              <a:rPr lang="en-US" sz="2000" b="1" dirty="0" smtClean="0">
                <a:solidFill>
                  <a:schemeClr val="accent2"/>
                </a:solidFill>
                <a:latin typeface="Worldly Bold" pitchFamily="2" charset="0"/>
              </a:rPr>
              <a:t>6 </a:t>
            </a:r>
            <a:r>
              <a:rPr lang="en-US" sz="2000" b="1" dirty="0">
                <a:solidFill>
                  <a:schemeClr val="accent2"/>
                </a:solidFill>
                <a:latin typeface="Worldly Bold" pitchFamily="2" charset="0"/>
              </a:rPr>
              <a:t>March </a:t>
            </a:r>
            <a:endParaRPr lang="en-US" sz="2000" b="1" dirty="0" smtClean="0">
              <a:solidFill>
                <a:schemeClr val="accent2"/>
              </a:solidFill>
              <a:latin typeface="Worldly Bold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Worldly Light" pitchFamily="2" charset="0"/>
              </a:rPr>
              <a:t>9:00am-12 noon</a:t>
            </a:r>
            <a:endParaRPr lang="en-US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Compulsory Course and Lab Safety Information Session </a:t>
            </a:r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(LT12 X2.05)</a:t>
            </a:r>
          </a:p>
          <a:p>
            <a:pPr algn="ctr"/>
            <a:endParaRPr lang="en-US" sz="2000" dirty="0">
              <a:solidFill>
                <a:schemeClr val="accent2"/>
              </a:solidFill>
              <a:latin typeface="Myriad Pro" pitchFamily="34" charset="0"/>
            </a:endParaRPr>
          </a:p>
          <a:p>
            <a:pPr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endParaRPr lang="en-US" sz="2000" dirty="0">
              <a:solidFill>
                <a:schemeClr val="accent2"/>
              </a:solidFill>
              <a:latin typeface="Myriad Pro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78520"/>
            <a:ext cx="9144000" cy="8842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 smtClean="0">
                <a:solidFill>
                  <a:schemeClr val="accent3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Orientation Week</a:t>
            </a:r>
          </a:p>
          <a:p>
            <a:pPr algn="ctr">
              <a:defRPr/>
            </a:pPr>
            <a:r>
              <a:rPr lang="en-AU" sz="3400" b="1" cap="none" dirty="0" smtClean="0">
                <a:solidFill>
                  <a:schemeClr val="accent3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3 – 7 March 2014</a:t>
            </a: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941388"/>
            <a:ext cx="9144000" cy="88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Contacts H343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787525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AU" sz="2000" b="1" dirty="0">
              <a:latin typeface="Myriad Pro" pitchFamily="34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Faculty of Health Student and Academic Services</a:t>
            </a:r>
            <a:r>
              <a:rPr lang="en-AU" sz="2000" dirty="0">
                <a:solidFill>
                  <a:schemeClr val="accent2"/>
                </a:solidFill>
                <a:latin typeface="Worldly Bold" pitchFamily="2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Myriad Pro" pitchFamily="34" charset="0"/>
              </a:rPr>
              <a:t>	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Building Y, Room Y101      Telephone 9251 7777</a:t>
            </a:r>
          </a:p>
          <a:p>
            <a:pPr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Course Director: </a:t>
            </a:r>
            <a:r>
              <a:rPr lang="en-US" sz="2000" b="1" dirty="0" err="1">
                <a:solidFill>
                  <a:schemeClr val="accent2"/>
                </a:solidFill>
                <a:latin typeface="Worldly Light" pitchFamily="2" charset="0"/>
              </a:rPr>
              <a:t>Dr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 Stuart Warmington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Telephone 9251 7013  or  email 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stuart.warmington@deakin.edu.au</a:t>
            </a:r>
            <a:endParaRPr lang="en-US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Deputy Course Director: </a:t>
            </a:r>
            <a:r>
              <a:rPr lang="en-US" sz="2000" b="1" dirty="0" err="1">
                <a:solidFill>
                  <a:schemeClr val="accent2"/>
                </a:solidFill>
                <a:latin typeface="Worldly Light" pitchFamily="2" charset="0"/>
              </a:rPr>
              <a:t>Dr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 Dan Dwyer</a:t>
            </a: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Telephone 5227 3476 or  email 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  <a:hlinkClick r:id="rId3"/>
              </a:rPr>
              <a:t>dan.dwyer@deakin.edu.au</a:t>
            </a:r>
            <a:endParaRPr lang="en-US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			Student Advisers: 	Mrs Kerry Becchetti</a:t>
            </a:r>
          </a:p>
          <a:p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					Ms Lisa-Maree Hardwick</a:t>
            </a:r>
          </a:p>
          <a:p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					Ms Georgina Power</a:t>
            </a:r>
          </a:p>
          <a:p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					Mrs Carisa Lee</a:t>
            </a:r>
          </a:p>
          <a:p>
            <a:endParaRPr lang="en-AU" sz="16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Telephone 9244 5436 or email </a:t>
            </a:r>
            <a:r>
              <a:rPr lang="en-AU" sz="1600" b="1" dirty="0">
                <a:solidFill>
                  <a:schemeClr val="accent2"/>
                </a:solidFill>
                <a:latin typeface="Worldly Light" pitchFamily="2" charset="0"/>
                <a:hlinkClick r:id="rId4"/>
              </a:rPr>
              <a:t>ens-enquire@deakin.edu.au</a:t>
            </a:r>
            <a:r>
              <a:rPr lang="en-AU" sz="1600" b="1" dirty="0">
                <a:solidFill>
                  <a:schemeClr val="accent2"/>
                </a:solidFill>
                <a:latin typeface="Worldly Light" pitchFamily="2" charset="0"/>
              </a:rPr>
              <a:t> </a:t>
            </a:r>
            <a:endParaRPr lang="en-US" sz="2000" dirty="0">
              <a:solidFill>
                <a:schemeClr val="accent2"/>
              </a:solidFill>
              <a:latin typeface="Myriad Pro" pitchFamily="34" charset="0"/>
            </a:endParaRPr>
          </a:p>
          <a:p>
            <a:endParaRPr lang="en-US" sz="2000" dirty="0">
              <a:solidFill>
                <a:schemeClr val="accent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787525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AU" sz="2000" b="1" dirty="0">
              <a:latin typeface="Myriad Pro" pitchFamily="34" charset="0"/>
            </a:endParaRPr>
          </a:p>
          <a:p>
            <a:pPr algn="ctr"/>
            <a:r>
              <a:rPr lang="en-AU" sz="2000" b="1" dirty="0">
                <a:solidFill>
                  <a:schemeClr val="accent2"/>
                </a:solidFill>
                <a:latin typeface="Worldly Bold" pitchFamily="2" charset="0"/>
              </a:rPr>
              <a:t>Faculty of Health Student and Academic Services</a:t>
            </a:r>
            <a:r>
              <a:rPr lang="en-AU" sz="2000" dirty="0">
                <a:solidFill>
                  <a:schemeClr val="accent2"/>
                </a:solidFill>
                <a:latin typeface="Worldly Bold" pitchFamily="2" charset="0"/>
              </a:rPr>
              <a:t> </a:t>
            </a:r>
            <a:r>
              <a:rPr lang="en-AU" sz="2000" dirty="0">
                <a:solidFill>
                  <a:schemeClr val="accent2"/>
                </a:solidFill>
                <a:latin typeface="Myriad Pro" pitchFamily="34" charset="0"/>
              </a:rPr>
              <a:t>	</a:t>
            </a:r>
          </a:p>
          <a:p>
            <a:pPr algn="ctr"/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Building Y, Room Y101      Telephone 9251 7777</a:t>
            </a:r>
          </a:p>
          <a:p>
            <a:pPr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Course Director: </a:t>
            </a:r>
            <a:r>
              <a:rPr lang="en-US" sz="2000" b="1" dirty="0" err="1" smtClean="0">
                <a:solidFill>
                  <a:schemeClr val="accent2"/>
                </a:solidFill>
                <a:latin typeface="Worldly Light" pitchFamily="2" charset="0"/>
              </a:rPr>
              <a:t>Mrs</a:t>
            </a:r>
            <a:r>
              <a:rPr lang="en-US" sz="2000" b="1" dirty="0" smtClean="0">
                <a:solidFill>
                  <a:schemeClr val="accent2"/>
                </a:solidFill>
                <a:latin typeface="Worldly Light" pitchFamily="2" charset="0"/>
              </a:rPr>
              <a:t> Helen Brown</a:t>
            </a:r>
            <a:endParaRPr lang="en-US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Telephone </a:t>
            </a:r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9244 6327 or  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email </a:t>
            </a:r>
            <a:r>
              <a:rPr lang="en-US" sz="2000" b="1" dirty="0" smtClean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helen.brown@deakin.edu.au</a:t>
            </a:r>
            <a:endParaRPr lang="en-US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Deputy Course Director: </a:t>
            </a:r>
            <a:r>
              <a:rPr lang="en-US" sz="2000" b="1" dirty="0" err="1" smtClean="0">
                <a:solidFill>
                  <a:schemeClr val="accent2"/>
                </a:solidFill>
                <a:latin typeface="Worldly Light" pitchFamily="2" charset="0"/>
              </a:rPr>
              <a:t>Dr</a:t>
            </a:r>
            <a:r>
              <a:rPr lang="en-US" sz="2000" b="1" dirty="0" smtClean="0">
                <a:solidFill>
                  <a:schemeClr val="accent2"/>
                </a:solidFill>
                <a:latin typeface="Worldly Light" pitchFamily="2" charset="0"/>
              </a:rPr>
              <a:t> Andrew Dawson</a:t>
            </a:r>
            <a:endParaRPr lang="en-US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Telephone </a:t>
            </a:r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9251 7309 or  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email </a:t>
            </a:r>
            <a:r>
              <a:rPr lang="en-US" sz="2000" b="1" dirty="0" smtClean="0">
                <a:solidFill>
                  <a:schemeClr val="accent2"/>
                </a:solidFill>
                <a:latin typeface="Worldly Light" pitchFamily="2" charset="0"/>
                <a:hlinkClick r:id="rId3"/>
              </a:rPr>
              <a:t>andrew.dawson@deakin.edu.au</a:t>
            </a:r>
            <a:endParaRPr lang="en-US" sz="2000" b="1" dirty="0">
              <a:solidFill>
                <a:schemeClr val="accent2"/>
              </a:solidFill>
              <a:latin typeface="Worldly Light" pitchFamily="2" charset="0"/>
            </a:endParaRPr>
          </a:p>
          <a:p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			Student Advisers: 	Mrs Kerry Becchetti</a:t>
            </a:r>
          </a:p>
          <a:p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					Ms Lisa-Maree Hardwick</a:t>
            </a:r>
          </a:p>
          <a:p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					Ms Georgina Power</a:t>
            </a:r>
          </a:p>
          <a:p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					Mrs Carisa Lee</a:t>
            </a:r>
          </a:p>
          <a:p>
            <a:endParaRPr lang="en-AU" sz="16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Telephone 9244 5436 or email </a:t>
            </a:r>
            <a:r>
              <a:rPr lang="en-AU" sz="1600" b="1" dirty="0">
                <a:solidFill>
                  <a:schemeClr val="accent2"/>
                </a:solidFill>
                <a:latin typeface="Worldly Light" pitchFamily="2" charset="0"/>
                <a:hlinkClick r:id="rId4"/>
              </a:rPr>
              <a:t>ens-enquire@deakin.edu.au</a:t>
            </a:r>
            <a:r>
              <a:rPr lang="en-AU" sz="1600" b="1" dirty="0">
                <a:solidFill>
                  <a:schemeClr val="accent2"/>
                </a:solidFill>
                <a:latin typeface="Worldly Light" pitchFamily="2" charset="0"/>
              </a:rPr>
              <a:t> </a:t>
            </a:r>
            <a:endParaRPr lang="en-US" sz="2000" dirty="0">
              <a:solidFill>
                <a:schemeClr val="accent2"/>
              </a:solidFill>
              <a:latin typeface="Myriad Pro" pitchFamily="34" charset="0"/>
            </a:endParaRPr>
          </a:p>
          <a:p>
            <a:endParaRPr lang="en-US" sz="2000" dirty="0">
              <a:solidFill>
                <a:schemeClr val="accent2"/>
              </a:solidFill>
              <a:latin typeface="Myriad Pro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941388"/>
            <a:ext cx="9144000" cy="88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400" b="1" cap="none" dirty="0">
                <a:solidFill>
                  <a:srgbClr val="0070C0"/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Contacts </a:t>
            </a:r>
            <a:r>
              <a:rPr lang="en-AU" sz="3400" b="1" cap="none" dirty="0" smtClean="0">
                <a:solidFill>
                  <a:srgbClr val="0070C0"/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D394</a:t>
            </a:r>
            <a:endParaRPr lang="en-AU" sz="3400" b="1" cap="none" dirty="0">
              <a:solidFill>
                <a:srgbClr val="0070C0"/>
              </a:solidFill>
              <a:latin typeface="Worldly Bold" pitchFamily="2" charset="0"/>
              <a:ea typeface="ＭＳ Ｐゴシック"/>
              <a:cs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yriad Pro Semibold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Myriad Pro Semibold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0528" y="701824"/>
            <a:ext cx="8351912" cy="85496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3400" b="1" cap="none" dirty="0">
                <a:solidFill>
                  <a:schemeClr val="bg2">
                    <a:lumMod val="75000"/>
                  </a:schemeClr>
                </a:solidFill>
                <a:latin typeface="Myriad Pro" pitchFamily="34" charset="0"/>
                <a:ea typeface="ＭＳ Ｐゴシック" charset="-128"/>
              </a:rPr>
              <a:t>H343 Bachelor of Exercise and Sport Science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0" y="2143125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The course consists of 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24 credit points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 over 3 years </a:t>
            </a:r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full-time study.</a:t>
            </a:r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You may only study 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10 </a:t>
            </a:r>
            <a:r>
              <a:rPr lang="en-US" sz="2000" b="1" dirty="0" smtClean="0">
                <a:solidFill>
                  <a:schemeClr val="accent2"/>
                </a:solidFill>
                <a:latin typeface="Worldly Light" pitchFamily="2" charset="0"/>
              </a:rPr>
              <a:t>Level 1 credit 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points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 towards your degree.</a:t>
            </a:r>
          </a:p>
          <a:p>
            <a:pPr marL="457200" indent="-457200"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During your course you are required to complete 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10 elective units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. A maximum of 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8 credit points 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may be selected from other faculties of the University, subject to quotas, and your timetable and </a:t>
            </a:r>
          </a:p>
          <a:p>
            <a:pPr marL="457200" indent="-457200" algn="ctr"/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2 credit points 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must be from the Faculty of </a:t>
            </a:r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Health. </a:t>
            </a:r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A compulsory practicum unit is completed in year </a:t>
            </a:r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3</a:t>
            </a:r>
          </a:p>
          <a:p>
            <a:pPr marL="457200" indent="-457200" algn="ctr"/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(HSE312 – Exercise and Sport Science Practicum).</a:t>
            </a:r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9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yriad Pro Semibold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Myriad Pro Semibold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8596" y="584200"/>
            <a:ext cx="8351912" cy="854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AU" sz="3200" b="1" cap="none" dirty="0" smtClean="0">
                <a:solidFill>
                  <a:schemeClr val="bg2">
                    <a:lumMod val="75000"/>
                  </a:schemeClr>
                </a:solidFill>
                <a:latin typeface="Myriad Pro" pitchFamily="34" charset="0"/>
                <a:ea typeface="ＭＳ Ｐゴシック" charset="-128"/>
              </a:rPr>
              <a:t>H343 Bachelor of Exercise and Sport Science</a:t>
            </a:r>
          </a:p>
          <a:p>
            <a:pPr algn="ctr">
              <a:defRPr/>
            </a:pPr>
            <a:r>
              <a:rPr lang="en-AU" sz="3200" b="1" cap="none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Sample course grid</a:t>
            </a:r>
          </a:p>
          <a:p>
            <a:pPr algn="r">
              <a:defRPr/>
            </a:pPr>
            <a:endParaRPr lang="en-AU" sz="3200" b="1" cap="none" dirty="0" smtClean="0">
              <a:solidFill>
                <a:schemeClr val="bg2">
                  <a:lumMod val="75000"/>
                </a:schemeClr>
              </a:solidFill>
              <a:latin typeface="Myriad Pro" pitchFamily="34" charset="0"/>
              <a:ea typeface="ＭＳ Ｐゴシック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584200"/>
            <a:ext cx="8351912" cy="854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en-AU" sz="3200" b="1" cap="none" dirty="0" smtClean="0">
              <a:solidFill>
                <a:schemeClr val="bg2">
                  <a:lumMod val="75000"/>
                </a:schemeClr>
              </a:solidFill>
              <a:latin typeface="Myriad Pro" pitchFamily="34" charset="0"/>
              <a:ea typeface="ＭＳ Ｐゴシック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4322"/>
              </p:ext>
            </p:extLst>
          </p:nvPr>
        </p:nvGraphicFramePr>
        <p:xfrm>
          <a:off x="762143" y="1628800"/>
          <a:ext cx="7344817" cy="4046956"/>
        </p:xfrm>
        <a:graphic>
          <a:graphicData uri="http://schemas.openxmlformats.org/drawingml/2006/table">
            <a:tbl>
              <a:tblPr/>
              <a:tblGrid>
                <a:gridCol w="640622"/>
                <a:gridCol w="1340839"/>
                <a:gridCol w="1340839"/>
                <a:gridCol w="1415330"/>
                <a:gridCol w="1415330"/>
                <a:gridCol w="1191857"/>
              </a:tblGrid>
              <a:tr h="57606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YEAR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1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Introduction to Exercise</a:t>
                      </a:r>
                      <a:r>
                        <a:rPr lang="en-AU" sz="1000" baseline="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and Sport Science Practice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HSE103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Human Structure and Function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HBS109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Principles of Exercise and Sport Science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HSE101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Major </a:t>
                      </a: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Sequence/ Elective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2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Health Information and Data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HBS108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Health Behaviour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HBS110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Functional Human Anatomy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HSE102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Major Sequence/ Elective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576064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YEAR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1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Exercise Physiology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HSE201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Exercise Behaviour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HSE203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err="1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Hxx</a:t>
                      </a: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Elective unit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Major Sequence/ Elective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3081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2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Biomechanics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HSE202</a:t>
                      </a: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dirty="0" smtClean="0">
                        <a:solidFill>
                          <a:schemeClr val="accent2"/>
                        </a:solidFill>
                        <a:latin typeface="Arial Narrow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Motor </a:t>
                      </a: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Learning and Development 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HSE204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err="1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Hxx</a:t>
                      </a: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 Elective unit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Major Sequence/ Elective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18803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YEAR</a:t>
                      </a:r>
                      <a:endParaRPr lang="en-AU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endParaRPr lang="en-AU" sz="160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1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Principles of Exercise Prescription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HSE301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Exercise and Sport Science Practicum 1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HSE312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Elective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Major Sequence/ Elective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90996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b="1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TRI 2</a:t>
                      </a:r>
                      <a:endParaRPr lang="en-AU" sz="16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Exercise Programming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HSE302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HSE3xx </a:t>
                      </a:r>
                      <a:r>
                        <a:rPr lang="en-AU" sz="1000" dirty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core </a:t>
                      </a: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elective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Elective</a:t>
                      </a:r>
                      <a:endParaRPr lang="en-AU" sz="10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dirty="0" smtClean="0">
                          <a:solidFill>
                            <a:schemeClr val="accent2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Major Sequence/ Elective</a:t>
                      </a:r>
                      <a:endParaRPr lang="en-AU" sz="10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760" marR="437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941388"/>
            <a:ext cx="9144000" cy="88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Major Sequences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0" y="1700808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Opportunity to undertake </a:t>
            </a:r>
          </a:p>
          <a:p>
            <a:pPr algn="ctr"/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a </a:t>
            </a:r>
            <a:r>
              <a:rPr lang="en-AU" b="1" dirty="0" smtClean="0">
                <a:solidFill>
                  <a:schemeClr val="accent2"/>
                </a:solidFill>
                <a:latin typeface="Worldly Light" pitchFamily="2" charset="0"/>
              </a:rPr>
              <a:t>major</a:t>
            </a:r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 sequence</a:t>
            </a:r>
          </a:p>
          <a:p>
            <a:pPr>
              <a:spcBef>
                <a:spcPts val="1200"/>
              </a:spcBef>
              <a:buFont typeface="Arial" pitchFamily="34" charset="0"/>
              <a:buNone/>
            </a:pPr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		</a:t>
            </a:r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ESSA Sequence			Exercise Physiology</a:t>
            </a:r>
          </a:p>
          <a:p>
            <a:pPr>
              <a:spcBef>
                <a:spcPts val="1200"/>
              </a:spcBef>
              <a:buFont typeface="Arial" pitchFamily="34" charset="0"/>
              <a:buNone/>
            </a:pPr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		Nutrition or Sports Nutrition		Food Studies	</a:t>
            </a:r>
          </a:p>
          <a:p>
            <a:pPr>
              <a:spcBef>
                <a:spcPts val="1200"/>
              </a:spcBef>
              <a:buFont typeface="Arial" pitchFamily="34" charset="0"/>
              <a:buNone/>
            </a:pPr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		Sport Coaching			Health Promotion	</a:t>
            </a:r>
          </a:p>
          <a:p>
            <a:pPr>
              <a:spcBef>
                <a:spcPts val="1200"/>
              </a:spcBef>
              <a:buFont typeface="Arial" pitchFamily="34" charset="0"/>
              <a:buNone/>
            </a:pPr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		Physical Activity and Health 		Psychology</a:t>
            </a:r>
          </a:p>
          <a:p>
            <a:pPr>
              <a:spcBef>
                <a:spcPts val="1200"/>
              </a:spcBef>
              <a:buFont typeface="Arial" pitchFamily="34" charset="0"/>
              <a:buNone/>
            </a:pPr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		People, Society and Disability		Family, Society and Health</a:t>
            </a:r>
          </a:p>
          <a:p>
            <a:pPr algn="ctr">
              <a:spcBef>
                <a:spcPts val="1200"/>
              </a:spcBef>
              <a:buFont typeface="Arial" pitchFamily="34" charset="0"/>
              <a:buNone/>
            </a:pPr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You can select majors from across the university, not just from Health.</a:t>
            </a:r>
          </a:p>
          <a:p>
            <a:pPr algn="ctr"/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Refer to the online handbook and majors list provided  for more detail.</a:t>
            </a:r>
          </a:p>
          <a:p>
            <a:pPr algn="ctr"/>
            <a:endParaRPr lang="en-AU" sz="1600" dirty="0" smtClean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 </a:t>
            </a:r>
            <a:r>
              <a:rPr lang="en-AU" sz="1600" b="1" dirty="0" smtClean="0">
                <a:solidFill>
                  <a:schemeClr val="accent2"/>
                </a:solidFill>
                <a:latin typeface="Worldly Light" pitchFamily="2" charset="0"/>
              </a:rPr>
              <a:t>* You must select your major sequence (‘unit set sequence’) in </a:t>
            </a:r>
            <a:r>
              <a:rPr lang="en-AU" sz="1600" b="1" dirty="0" err="1" smtClean="0">
                <a:solidFill>
                  <a:schemeClr val="accent2"/>
                </a:solidFill>
                <a:latin typeface="Worldly Light" pitchFamily="2" charset="0"/>
              </a:rPr>
              <a:t>StudentConnect</a:t>
            </a:r>
            <a:endParaRPr lang="en-AU" sz="1600" b="1" dirty="0" smtClean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1600" b="1" dirty="0" smtClean="0">
                <a:solidFill>
                  <a:schemeClr val="accent2"/>
                </a:solidFill>
                <a:latin typeface="Worldly Light" pitchFamily="2" charset="0"/>
              </a:rPr>
              <a:t>when enrolling in your 2014 units. This can be changed at a later date.</a:t>
            </a:r>
          </a:p>
          <a:p>
            <a:endParaRPr lang="en-AU" dirty="0">
              <a:solidFill>
                <a:schemeClr val="accent2"/>
              </a:solidFill>
              <a:latin typeface="Worldly Light" pitchFamily="2" charset="0"/>
            </a:endParaRPr>
          </a:p>
        </p:txBody>
      </p:sp>
      <p:pic>
        <p:nvPicPr>
          <p:cNvPr id="5" name="Picture 4" descr="LAURITZ_DEA1488_0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620688"/>
            <a:ext cx="11303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AURITZ_DEA1488_0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620688"/>
            <a:ext cx="11318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yriad Pro Semibold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Myriad Pro Semibold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Major Sequences - Units</a:t>
            </a:r>
            <a:endParaRPr lang="en-AU" sz="3400" cap="none" dirty="0" smtClean="0">
              <a:solidFill>
                <a:schemeClr val="bg2">
                  <a:lumMod val="75000"/>
                </a:schemeClr>
              </a:solidFill>
              <a:latin typeface="Worldly Bold" pitchFamily="2" charset="0"/>
              <a:ea typeface="ＭＳ Ｐゴシック"/>
              <a:cs typeface="Myriad Pro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71500" y="4843463"/>
            <a:ext cx="40719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b="1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</a:rPr>
              <a:t>PSYCHOLOGY</a:t>
            </a:r>
            <a:endParaRPr lang="en-AU" b="1" dirty="0">
              <a:solidFill>
                <a:schemeClr val="bg2">
                  <a:lumMod val="75000"/>
                </a:schemeClr>
              </a:solidFill>
              <a:latin typeface="Worldly Bold" pitchFamily="2" charset="0"/>
            </a:endParaRPr>
          </a:p>
          <a:p>
            <a:endParaRPr lang="en-AU" sz="800" dirty="0">
              <a:latin typeface="Worldly Light" pitchFamily="2" charset="0"/>
            </a:endParaRPr>
          </a:p>
          <a:p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HPS111</a:t>
            </a:r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, </a:t>
            </a:r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HPS121, HPS201, HPS202, HPS203, HPS204, HPS205, HPS301, HPS307, HPS308</a:t>
            </a:r>
            <a:endParaRPr lang="en-AU" dirty="0">
              <a:solidFill>
                <a:schemeClr val="accent2"/>
              </a:solidFill>
              <a:latin typeface="Worldly Light" pitchFamily="2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000625" y="1828800"/>
            <a:ext cx="31432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</a:rPr>
              <a:t>NUTRITION</a:t>
            </a:r>
          </a:p>
          <a:p>
            <a:endParaRPr lang="en-AU" sz="800" dirty="0">
              <a:latin typeface="Worldly Light" pitchFamily="2" charset="0"/>
            </a:endParaRPr>
          </a:p>
          <a:p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HBS109, HSN101, HSN201, HSN202, HSN301, HSN302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71500" y="3357563"/>
            <a:ext cx="38576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</a:rPr>
              <a:t>SPORTS NUTRITION</a:t>
            </a:r>
          </a:p>
          <a:p>
            <a:endParaRPr lang="en-AU" sz="800" dirty="0">
              <a:latin typeface="Worldly Light" pitchFamily="2" charset="0"/>
            </a:endParaRPr>
          </a:p>
          <a:p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HSN101, HSN201, HSN202, HSE303, HSN307, HSN305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000625" y="3357563"/>
            <a:ext cx="38576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</a:rPr>
              <a:t>EXERCISE PHYSIOLOGY</a:t>
            </a:r>
          </a:p>
          <a:p>
            <a:endParaRPr lang="en-AU" sz="800" dirty="0">
              <a:latin typeface="Worldly Light" pitchFamily="2" charset="0"/>
            </a:endParaRPr>
          </a:p>
          <a:p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HSE201, HSE208, HSE301</a:t>
            </a:r>
          </a:p>
          <a:p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HSE303, HSE304, HSE320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000625" y="4843463"/>
            <a:ext cx="385762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en-AU" b="1">
                <a:solidFill>
                  <a:srgbClr val="B0BB67">
                    <a:lumMod val="75000"/>
                  </a:srgbClr>
                </a:solidFill>
                <a:latin typeface="Worldly Bold" pitchFamily="2" charset="0"/>
              </a:rPr>
              <a:t>PHYSICAL ACTIVITY &amp; HEALTH</a:t>
            </a:r>
          </a:p>
          <a:p>
            <a:pPr lvl="0"/>
            <a:endParaRPr lang="en-AU" sz="800">
              <a:solidFill>
                <a:srgbClr val="F79625"/>
              </a:solidFill>
            </a:endParaRPr>
          </a:p>
          <a:p>
            <a:pPr lvl="0"/>
            <a:r>
              <a:rPr lang="en-AU">
                <a:solidFill>
                  <a:srgbClr val="000000"/>
                </a:solidFill>
                <a:latin typeface="Worldly Light" pitchFamily="2" charset="0"/>
              </a:rPr>
              <a:t>HBS107, HBS110, HSE203,</a:t>
            </a:r>
          </a:p>
          <a:p>
            <a:pPr lvl="0"/>
            <a:r>
              <a:rPr lang="en-AU">
                <a:solidFill>
                  <a:srgbClr val="000000"/>
                </a:solidFill>
                <a:latin typeface="Worldly Light" pitchFamily="2" charset="0"/>
              </a:rPr>
              <a:t>HSE212, HSE313, HSE316</a:t>
            </a:r>
            <a:endParaRPr lang="en-AU" dirty="0">
              <a:solidFill>
                <a:srgbClr val="000000"/>
              </a:solidFill>
              <a:latin typeface="Worldly Light" pitchFamily="2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571500" y="1828799"/>
            <a:ext cx="300037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 dirty="0">
                <a:solidFill>
                  <a:schemeClr val="bg2">
                    <a:lumMod val="75000"/>
                  </a:schemeClr>
                </a:solidFill>
                <a:latin typeface="Worldly Bold" pitchFamily="2" charset="0"/>
              </a:rPr>
              <a:t>SPORTS COACHING</a:t>
            </a:r>
          </a:p>
          <a:p>
            <a:endParaRPr lang="en-AU" sz="800" dirty="0">
              <a:latin typeface="Worldly Light" pitchFamily="2" charset="0"/>
            </a:endParaRPr>
          </a:p>
          <a:p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HSE105, HSE106, HSE205</a:t>
            </a:r>
          </a:p>
          <a:p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HSE204, HSE305, HSE321</a:t>
            </a: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4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Exercise Science – ESSA Sequence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537622"/>
            <a:ext cx="9144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AU" sz="2000" dirty="0">
                <a:solidFill>
                  <a:schemeClr val="accent2"/>
                </a:solidFill>
                <a:latin typeface="Myriad Pro" pitchFamily="34" charset="0"/>
              </a:rPr>
              <a:t>	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Eligible for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full membership of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Exercise and Sport Science Australia (ESSA) </a:t>
            </a:r>
            <a:r>
              <a:rPr lang="en-AU" sz="2000" dirty="0" smtClean="0">
                <a:solidFill>
                  <a:schemeClr val="accent2"/>
                </a:solidFill>
                <a:latin typeface="Worldly Light" pitchFamily="2" charset="0"/>
              </a:rPr>
              <a:t>	as an </a:t>
            </a:r>
            <a:r>
              <a:rPr lang="en-AU" sz="2000" dirty="0">
                <a:solidFill>
                  <a:schemeClr val="accent2"/>
                </a:solidFill>
                <a:latin typeface="Worldly Light" pitchFamily="2" charset="0"/>
              </a:rPr>
              <a:t>Exercise Scientist.</a:t>
            </a:r>
          </a:p>
          <a:p>
            <a:pPr>
              <a:buFont typeface="Arial" pitchFamily="34" charset="0"/>
              <a:buNone/>
            </a:pPr>
            <a:endParaRPr lang="en-US" sz="1200" dirty="0">
              <a:solidFill>
                <a:schemeClr val="accent2"/>
              </a:solidFill>
              <a:latin typeface="Worldly Light" pitchFamily="2" charset="0"/>
            </a:endParaRPr>
          </a:p>
          <a:p>
            <a:pPr>
              <a:buFont typeface="Arial" pitchFamily="34" charset="0"/>
              <a:buNone/>
            </a:pPr>
            <a:endParaRPr lang="en-US" sz="1200" dirty="0">
              <a:solidFill>
                <a:schemeClr val="accent2"/>
              </a:solidFill>
              <a:latin typeface="Worldly Light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AU" sz="2000" b="1" dirty="0">
                <a:solidFill>
                  <a:schemeClr val="accent2"/>
                </a:solidFill>
                <a:latin typeface="Worldly Light" pitchFamily="2" charset="0"/>
              </a:rPr>
              <a:t>	</a:t>
            </a:r>
            <a:r>
              <a:rPr lang="en-AU" sz="2000" b="1" dirty="0">
                <a:solidFill>
                  <a:schemeClr val="bg2">
                    <a:lumMod val="75000"/>
                  </a:schemeClr>
                </a:solidFill>
                <a:latin typeface="Worldly Light" pitchFamily="2" charset="0"/>
              </a:rPr>
              <a:t>What </a:t>
            </a:r>
            <a:r>
              <a:rPr lang="en-AU" sz="2000" b="1" dirty="0" smtClean="0">
                <a:solidFill>
                  <a:schemeClr val="bg2">
                    <a:lumMod val="75000"/>
                  </a:schemeClr>
                </a:solidFill>
                <a:latin typeface="Worldly Light" pitchFamily="2" charset="0"/>
              </a:rPr>
              <a:t>is the benefit of being recognised as an Exercise Scientist?</a:t>
            </a:r>
            <a:endParaRPr lang="en-AU" sz="2000" b="1" dirty="0">
              <a:solidFill>
                <a:schemeClr val="bg2">
                  <a:lumMod val="75000"/>
                </a:schemeClr>
              </a:solidFill>
              <a:latin typeface="Worldly Light" pitchFamily="2" charset="0"/>
            </a:endParaRPr>
          </a:p>
          <a:p>
            <a:pPr>
              <a:buFont typeface="Arial" pitchFamily="34" charset="0"/>
              <a:buNone/>
            </a:pPr>
            <a:endParaRPr lang="en-AU" sz="1000" b="1" dirty="0">
              <a:solidFill>
                <a:schemeClr val="accent2"/>
              </a:solidFill>
              <a:latin typeface="Worldly Light" pitchFamily="2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    Membership with ESSA</a:t>
            </a:r>
          </a:p>
          <a:p>
            <a:pPr lvl="2">
              <a:buFont typeface="Wingdings" pitchFamily="2" charset="2"/>
              <a:buChar char="ü"/>
            </a:pPr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    Exemption from completing the Certificate 4 in Fitness for Kinect </a:t>
            </a:r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membership      </a:t>
            </a:r>
          </a:p>
          <a:p>
            <a:pPr marL="1255713" lvl="2"/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(Physical Activity Australia)</a:t>
            </a:r>
            <a:endParaRPr lang="en-AU" dirty="0">
              <a:solidFill>
                <a:schemeClr val="accent2"/>
              </a:solidFill>
              <a:latin typeface="Worldly Light" pitchFamily="2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AU" dirty="0">
                <a:solidFill>
                  <a:schemeClr val="accent2"/>
                </a:solidFill>
                <a:latin typeface="Worldly Light" pitchFamily="2" charset="0"/>
              </a:rPr>
              <a:t>    Ability </a:t>
            </a:r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to obtain professional indemnity insurance to work in the fitness industry</a:t>
            </a:r>
          </a:p>
          <a:p>
            <a:pPr marL="1255713" lvl="2" indent="-341313">
              <a:buFont typeface="Wingdings" pitchFamily="2" charset="2"/>
              <a:buChar char="ü"/>
            </a:pPr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Ability to become an Accredited Exercise Physiologist (AEP) with further study</a:t>
            </a:r>
          </a:p>
          <a:p>
            <a:pPr marL="1255713" lvl="2" indent="-341313">
              <a:buFont typeface="Wingdings" pitchFamily="2" charset="2"/>
              <a:buChar char="ü"/>
            </a:pPr>
            <a:r>
              <a:rPr lang="en-AU" dirty="0" smtClean="0">
                <a:solidFill>
                  <a:schemeClr val="accent2"/>
                </a:solidFill>
                <a:latin typeface="Worldly Light" pitchFamily="2" charset="0"/>
              </a:rPr>
              <a:t>Ability to become an accredited sports scientist with appropriate industry experience</a:t>
            </a:r>
            <a:endParaRPr lang="en-AU" sz="12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12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12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More information is available at the School of Exercise and Nutrition Sciences Careers web site </a:t>
            </a:r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at:</a:t>
            </a:r>
          </a:p>
          <a:p>
            <a:pPr algn="ctr"/>
            <a:r>
              <a:rPr lang="en-AU" sz="1600" b="1" dirty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www.deakin.edu.au/health/ens/careers/index.php</a:t>
            </a:r>
            <a:endParaRPr lang="en-AU" sz="1600" dirty="0">
              <a:solidFill>
                <a:schemeClr val="accent2"/>
              </a:solidFill>
              <a:latin typeface="Worldly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Worldly Bold" pitchFamily="2" charset="0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Worldly Bold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36512" y="685800"/>
            <a:ext cx="9144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AU" sz="2800" b="1" cap="none" dirty="0" smtClean="0">
                <a:solidFill>
                  <a:schemeClr val="bg2">
                    <a:lumMod val="75000"/>
                  </a:schemeClr>
                </a:solidFill>
                <a:latin typeface="Worldly Bold" pitchFamily="2" charset="0"/>
                <a:ea typeface="ＭＳ Ｐゴシック" charset="-128"/>
              </a:rPr>
              <a:t>Certificate III in Fitness accreditation – for H343 students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412776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Students may obtain accreditation with Physical Activity Australia to be able to work as an Exercise Instructor from 2015 onwards.</a:t>
            </a:r>
          </a:p>
          <a:p>
            <a:pPr algn="ctr"/>
            <a:endParaRPr lang="en-AU" sz="1600" b="1" dirty="0" smtClean="0">
              <a:solidFill>
                <a:schemeClr val="accent2"/>
              </a:solidFill>
              <a:latin typeface="Worldly Bold" pitchFamily="2" charset="0"/>
            </a:endParaRPr>
          </a:p>
          <a:p>
            <a:pPr algn="ctr"/>
            <a:r>
              <a:rPr lang="en-AU" sz="1600" b="1" dirty="0" smtClean="0">
                <a:solidFill>
                  <a:schemeClr val="accent2"/>
                </a:solidFill>
                <a:latin typeface="Worldly Bold" pitchFamily="2" charset="0"/>
              </a:rPr>
              <a:t>To be eligible to gain Certificate III in Fitness accreditation at the completion of first year</a:t>
            </a:r>
            <a:r>
              <a:rPr lang="en-AU" sz="1600" dirty="0">
                <a:solidFill>
                  <a:schemeClr val="accent2"/>
                </a:solidFill>
                <a:latin typeface="Worldly Bold" pitchFamily="2" charset="0"/>
              </a:rPr>
              <a:t> </a:t>
            </a:r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you must enrol in the following units for 2014:</a:t>
            </a:r>
            <a:endParaRPr lang="en-AU" sz="16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endParaRPr lang="en-AU" sz="16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1600" dirty="0">
                <a:solidFill>
                  <a:schemeClr val="accent2"/>
                </a:solidFill>
                <a:latin typeface="Worldly Light" pitchFamily="2" charset="0"/>
              </a:rPr>
              <a:t>  </a:t>
            </a:r>
            <a:r>
              <a:rPr lang="en-AU" sz="1600" b="1" u="sng" dirty="0" smtClean="0">
                <a:solidFill>
                  <a:schemeClr val="accent2"/>
                </a:solidFill>
                <a:latin typeface="Worldly Bold" pitchFamily="2" charset="0"/>
              </a:rPr>
              <a:t>Trimester 1 2014</a:t>
            </a:r>
          </a:p>
          <a:p>
            <a:pPr algn="ctr"/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HSE101 (core unit)</a:t>
            </a:r>
          </a:p>
          <a:p>
            <a:pPr algn="ctr"/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HSE103 (core unit)</a:t>
            </a:r>
          </a:p>
          <a:p>
            <a:pPr algn="ctr"/>
            <a:r>
              <a:rPr lang="en-AU" sz="1600" b="1" dirty="0" smtClean="0">
                <a:solidFill>
                  <a:schemeClr val="accent2"/>
                </a:solidFill>
                <a:latin typeface="Worldly Bold" pitchFamily="2" charset="0"/>
              </a:rPr>
              <a:t>HSE105 (elective unit)</a:t>
            </a:r>
          </a:p>
          <a:p>
            <a:pPr algn="ctr"/>
            <a:endParaRPr lang="en-AU" sz="16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1600" b="1" u="sng" dirty="0" smtClean="0">
                <a:solidFill>
                  <a:schemeClr val="accent2"/>
                </a:solidFill>
                <a:latin typeface="Worldly Bold" pitchFamily="2" charset="0"/>
              </a:rPr>
              <a:t>Trimester 2 2014</a:t>
            </a:r>
          </a:p>
          <a:p>
            <a:pPr algn="ctr"/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HSE102 (core unit)</a:t>
            </a:r>
          </a:p>
          <a:p>
            <a:pPr algn="ctr"/>
            <a:endParaRPr lang="en-AU" sz="1600" dirty="0" smtClean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Students will also need to have completed a Level 2 First Aid course and have a current CPR certificate during time of registration. </a:t>
            </a:r>
          </a:p>
          <a:p>
            <a:pPr algn="ctr"/>
            <a:endParaRPr lang="en-AU" sz="1600" dirty="0">
              <a:solidFill>
                <a:schemeClr val="accent2"/>
              </a:solidFill>
              <a:latin typeface="Worldly Light" pitchFamily="2" charset="0"/>
            </a:endParaRPr>
          </a:p>
          <a:p>
            <a:pPr algn="ctr"/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For further information about how to register with Physical Activity Australia,</a:t>
            </a:r>
          </a:p>
          <a:p>
            <a:pPr algn="ctr"/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please visit </a:t>
            </a:r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  <a:hlinkClick r:id="rId2"/>
              </a:rPr>
              <a:t>http://www.physicalactivityaustralia.org.au</a:t>
            </a:r>
            <a:r>
              <a:rPr lang="en-AU" sz="1600" dirty="0" smtClean="0">
                <a:solidFill>
                  <a:schemeClr val="accent2"/>
                </a:solidFill>
                <a:latin typeface="Worldly Light" pitchFamily="2" charset="0"/>
              </a:rPr>
              <a:t>. </a:t>
            </a:r>
            <a:endParaRPr lang="en-AU" sz="1600" dirty="0">
              <a:solidFill>
                <a:schemeClr val="accent2"/>
              </a:solidFill>
              <a:latin typeface="Worldly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55776" y="21431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yriad Pro Semibold"/>
              </a:rPr>
              <a:t>School of Exercise and Nutrition Sciences</a:t>
            </a:r>
            <a:endParaRPr lang="en-AU" dirty="0">
              <a:solidFill>
                <a:schemeClr val="accent2"/>
              </a:solidFill>
              <a:latin typeface="Myriad Pro Semibold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2028825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The course consists of </a:t>
            </a:r>
            <a:r>
              <a:rPr lang="en-US" sz="2000" b="1" dirty="0">
                <a:solidFill>
                  <a:schemeClr val="accent2"/>
                </a:solidFill>
                <a:latin typeface="Worldly Light" pitchFamily="2" charset="0"/>
              </a:rPr>
              <a:t>32 credit points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 over 4 years </a:t>
            </a:r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full-time study.</a:t>
            </a:r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The Bachelor of Exercise and Sport Science comprises 16 credit points: 14 core units and 2 HSE electives at level two or three in year 4.</a:t>
            </a:r>
          </a:p>
          <a:p>
            <a:pPr marL="457200" indent="-457200"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The Bachelor of Business comprises of 16 credit points, all of which are core units.</a:t>
            </a:r>
          </a:p>
          <a:p>
            <a:pPr marL="457200" indent="-457200"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endParaRPr lang="en-US" sz="2000" dirty="0">
              <a:solidFill>
                <a:schemeClr val="accent2"/>
              </a:solidFill>
              <a:latin typeface="Worldly Light" pitchFamily="2" charset="0"/>
            </a:endParaRPr>
          </a:p>
          <a:p>
            <a:pPr marL="457200" indent="-457200" algn="ctr"/>
            <a:r>
              <a:rPr lang="en-US" sz="2000" dirty="0" smtClean="0">
                <a:solidFill>
                  <a:schemeClr val="accent2"/>
                </a:solidFill>
                <a:latin typeface="Worldly Light" pitchFamily="2" charset="0"/>
              </a:rPr>
              <a:t>There are two </a:t>
            </a:r>
            <a:r>
              <a:rPr lang="en-US" sz="2000" dirty="0">
                <a:solidFill>
                  <a:schemeClr val="accent2"/>
                </a:solidFill>
                <a:latin typeface="Worldly Light" pitchFamily="2" charset="0"/>
              </a:rPr>
              <a:t>compulsory practicum units, one for Exercise and Sport Science and one for Sport Management, both completed in year 4.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51520" y="941388"/>
            <a:ext cx="8686800" cy="8874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b="1" cap="none" dirty="0" smtClean="0">
                <a:solidFill>
                  <a:srgbClr val="0070C0"/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D394 Bachelor Of Exercise And Sport Science/</a:t>
            </a:r>
          </a:p>
          <a:p>
            <a:pPr algn="ctr"/>
            <a:r>
              <a:rPr lang="en-AU" sz="2400" b="1" cap="none" dirty="0" smtClean="0">
                <a:solidFill>
                  <a:srgbClr val="0070C0"/>
                </a:solidFill>
                <a:latin typeface="Worldly Bold" pitchFamily="2" charset="0"/>
                <a:ea typeface="ＭＳ Ｐゴシック"/>
                <a:cs typeface="Myriad Pro" pitchFamily="34" charset="0"/>
              </a:rPr>
              <a:t>Bachelor Of Business (Sport Management)</a:t>
            </a:r>
          </a:p>
        </p:txBody>
      </p:sp>
    </p:spTree>
    <p:extLst>
      <p:ext uri="{BB962C8B-B14F-4D97-AF65-F5344CB8AC3E}">
        <p14:creationId xmlns:p14="http://schemas.microsoft.com/office/powerpoint/2010/main" val="175607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worldly-4-3-green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Deakin ORG">
      <a:dk1>
        <a:srgbClr val="F79625"/>
      </a:dk1>
      <a:lt1>
        <a:sysClr val="window" lastClr="FFFFFF"/>
      </a:lt1>
      <a:dk2>
        <a:srgbClr val="068DA4"/>
      </a:dk2>
      <a:lt2>
        <a:srgbClr val="B0BB67"/>
      </a:lt2>
      <a:accent1>
        <a:srgbClr val="FFFFFF"/>
      </a:accent1>
      <a:accent2>
        <a:srgbClr val="000000"/>
      </a:accent2>
      <a:accent3>
        <a:srgbClr val="B0BB67"/>
      </a:accent3>
      <a:accent4>
        <a:srgbClr val="F79625"/>
      </a:accent4>
      <a:accent5>
        <a:srgbClr val="068DA4"/>
      </a:accent5>
      <a:accent6>
        <a:srgbClr val="D1D2D4"/>
      </a:accent6>
      <a:hlink>
        <a:srgbClr val="5A4A61"/>
      </a:hlink>
      <a:folHlink>
        <a:srgbClr val="5A4A61"/>
      </a:folHlink>
    </a:clrScheme>
    <a:fontScheme name="Deakin Wordy">
      <a:majorFont>
        <a:latin typeface="WordyBlack"/>
        <a:ea typeface=""/>
        <a:cs typeface=""/>
      </a:majorFont>
      <a:minorFont>
        <a:latin typeface="Wordy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presentation-worldly-4-3-green</Template>
  <TotalTime>490</TotalTime>
  <Words>1925</Words>
  <Application>Microsoft Office PowerPoint</Application>
  <PresentationFormat>On-screen Show (4:3)</PresentationFormat>
  <Paragraphs>442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ＭＳ Ｐゴシック</vt:lpstr>
      <vt:lpstr>Arial</vt:lpstr>
      <vt:lpstr>Arial Narrow</vt:lpstr>
      <vt:lpstr>Calibri</vt:lpstr>
      <vt:lpstr>Lucida Grande</vt:lpstr>
      <vt:lpstr>Myriad Pro</vt:lpstr>
      <vt:lpstr>Myriad Pro Semibold</vt:lpstr>
      <vt:lpstr>Myriad Pro Semibold It</vt:lpstr>
      <vt:lpstr>Times New Roman</vt:lpstr>
      <vt:lpstr>Wingdings</vt:lpstr>
      <vt:lpstr>WordyBlack</vt:lpstr>
      <vt:lpstr>WordyLight</vt:lpstr>
      <vt:lpstr>Worldly Bold</vt:lpstr>
      <vt:lpstr>Worldly Light</vt:lpstr>
      <vt:lpstr>presentation-worldly-4-3-green</vt:lpstr>
      <vt:lpstr>4_Office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Seet</dc:creator>
  <cp:lastModifiedBy>Ian Seet</cp:lastModifiedBy>
  <cp:revision>98</cp:revision>
  <dcterms:created xsi:type="dcterms:W3CDTF">2012-06-19T01:44:48Z</dcterms:created>
  <dcterms:modified xsi:type="dcterms:W3CDTF">2014-01-22T21:16:52Z</dcterms:modified>
</cp:coreProperties>
</file>