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739" r:id="rId2"/>
    <p:sldMasterId id="2147483747" r:id="rId3"/>
  </p:sldMasterIdLst>
  <p:notesMasterIdLst>
    <p:notesMasterId r:id="rId41"/>
  </p:notesMasterIdLst>
  <p:handoutMasterIdLst>
    <p:handoutMasterId r:id="rId42"/>
  </p:handoutMasterIdLst>
  <p:sldIdLst>
    <p:sldId id="1203" r:id="rId4"/>
    <p:sldId id="753" r:id="rId5"/>
    <p:sldId id="1201" r:id="rId6"/>
    <p:sldId id="1202" r:id="rId7"/>
    <p:sldId id="1193" r:id="rId8"/>
    <p:sldId id="1183" r:id="rId9"/>
    <p:sldId id="1184" r:id="rId10"/>
    <p:sldId id="1185" r:id="rId11"/>
    <p:sldId id="1189" r:id="rId12"/>
    <p:sldId id="1187" r:id="rId13"/>
    <p:sldId id="1160" r:id="rId14"/>
    <p:sldId id="1161" r:id="rId15"/>
    <p:sldId id="1162" r:id="rId16"/>
    <p:sldId id="1192" r:id="rId17"/>
    <p:sldId id="1197" r:id="rId18"/>
    <p:sldId id="1164" r:id="rId19"/>
    <p:sldId id="1165" r:id="rId20"/>
    <p:sldId id="919" r:id="rId21"/>
    <p:sldId id="1090" r:id="rId22"/>
    <p:sldId id="726" r:id="rId23"/>
    <p:sldId id="908" r:id="rId24"/>
    <p:sldId id="1199" r:id="rId25"/>
    <p:sldId id="1006" r:id="rId26"/>
    <p:sldId id="731" r:id="rId27"/>
    <p:sldId id="926" r:id="rId28"/>
    <p:sldId id="927" r:id="rId29"/>
    <p:sldId id="1033" r:id="rId30"/>
    <p:sldId id="1074" r:id="rId31"/>
    <p:sldId id="1149" r:id="rId32"/>
    <p:sldId id="1048" r:id="rId33"/>
    <p:sldId id="912" r:id="rId34"/>
    <p:sldId id="1200" r:id="rId35"/>
    <p:sldId id="1126" r:id="rId36"/>
    <p:sldId id="1072" r:id="rId37"/>
    <p:sldId id="657" r:id="rId38"/>
    <p:sldId id="658" r:id="rId39"/>
    <p:sldId id="1204" r:id="rId40"/>
  </p:sldIdLst>
  <p:sldSz cx="9144000" cy="6858000" type="screen4x3"/>
  <p:notesSz cx="6858000" cy="9945688"/>
  <p:custDataLst>
    <p:tags r:id="rId43"/>
  </p:custDataLst>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mn-cs"/>
      </a:defRPr>
    </a:lvl1pPr>
    <a:lvl2pPr marL="457200" algn="l" rtl="0" fontAlgn="base">
      <a:spcBef>
        <a:spcPct val="0"/>
      </a:spcBef>
      <a:spcAft>
        <a:spcPct val="0"/>
      </a:spcAft>
      <a:defRPr sz="1600" kern="1200">
        <a:solidFill>
          <a:schemeClr val="tx1"/>
        </a:solidFill>
        <a:latin typeface="Arial" pitchFamily="34" charset="0"/>
        <a:ea typeface="+mn-ea"/>
        <a:cs typeface="+mn-cs"/>
      </a:defRPr>
    </a:lvl2pPr>
    <a:lvl3pPr marL="914400" algn="l" rtl="0" fontAlgn="base">
      <a:spcBef>
        <a:spcPct val="0"/>
      </a:spcBef>
      <a:spcAft>
        <a:spcPct val="0"/>
      </a:spcAft>
      <a:defRPr sz="1600" kern="1200">
        <a:solidFill>
          <a:schemeClr val="tx1"/>
        </a:solidFill>
        <a:latin typeface="Arial" pitchFamily="34" charset="0"/>
        <a:ea typeface="+mn-ea"/>
        <a:cs typeface="+mn-cs"/>
      </a:defRPr>
    </a:lvl3pPr>
    <a:lvl4pPr marL="1371600" algn="l" rtl="0" fontAlgn="base">
      <a:spcBef>
        <a:spcPct val="0"/>
      </a:spcBef>
      <a:spcAft>
        <a:spcPct val="0"/>
      </a:spcAft>
      <a:defRPr sz="1600" kern="1200">
        <a:solidFill>
          <a:schemeClr val="tx1"/>
        </a:solidFill>
        <a:latin typeface="Arial" pitchFamily="34" charset="0"/>
        <a:ea typeface="+mn-ea"/>
        <a:cs typeface="+mn-cs"/>
      </a:defRPr>
    </a:lvl4pPr>
    <a:lvl5pPr marL="1828800" algn="l" rtl="0" fontAlgn="base">
      <a:spcBef>
        <a:spcPct val="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1222" userDrawn="1">
          <p15:clr>
            <a:srgbClr val="A4A3A4"/>
          </p15:clr>
        </p15:guide>
        <p15:guide id="3" orient="horz" pos="4" userDrawn="1">
          <p15:clr>
            <a:srgbClr val="A4A3A4"/>
          </p15:clr>
        </p15:guide>
        <p15:guide id="4" pos="5516" userDrawn="1">
          <p15:clr>
            <a:srgbClr val="A4A3A4"/>
          </p15:clr>
        </p15:guide>
        <p15:guide id="5" pos="294" userDrawn="1">
          <p15:clr>
            <a:srgbClr val="A4A3A4"/>
          </p15:clr>
        </p15:guide>
        <p15:guide id="6" pos="2880" userDrawn="1">
          <p15:clr>
            <a:srgbClr val="A4A3A4"/>
          </p15:clr>
        </p15:guide>
        <p15:guide id="7" pos="5669" userDrawn="1">
          <p15:clr>
            <a:srgbClr val="A4A3A4"/>
          </p15:clr>
        </p15:guide>
        <p15:guide id="8" pos="156"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1C1C1C"/>
    <a:srgbClr val="111111"/>
    <a:srgbClr val="080808"/>
    <a:srgbClr val="000000"/>
    <a:srgbClr val="6BA539"/>
    <a:srgbClr val="E56A54"/>
    <a:srgbClr val="8246AF"/>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023" autoAdjust="0"/>
    <p:restoredTop sz="86451" autoAdjust="0"/>
  </p:normalViewPr>
  <p:slideViewPr>
    <p:cSldViewPr snapToGrid="0" showGuides="1">
      <p:cViewPr varScale="1">
        <p:scale>
          <a:sx n="42" d="100"/>
          <a:sy n="42" d="100"/>
        </p:scale>
        <p:origin x="58" y="58"/>
      </p:cViewPr>
      <p:guideLst>
        <p:guide orient="horz" pos="4319"/>
        <p:guide orient="horz" pos="1222"/>
        <p:guide orient="horz" pos="4"/>
        <p:guide pos="5516"/>
        <p:guide pos="294"/>
        <p:guide pos="2880"/>
        <p:guide pos="5669"/>
        <p:guide pos="156"/>
      </p:guideLst>
    </p:cSldViewPr>
  </p:slideViewPr>
  <p:outlineViewPr>
    <p:cViewPr>
      <p:scale>
        <a:sx n="33" d="100"/>
        <a:sy n="33" d="100"/>
      </p:scale>
      <p:origin x="252" y="28518"/>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55" d="100"/>
          <a:sy n="55" d="100"/>
        </p:scale>
        <p:origin x="-2484" y="-90"/>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595744680851063E-2"/>
          <c:y val="5.9808612440191727E-2"/>
          <c:w val="0.89645390070921638"/>
          <c:h val="0.75598086124401964"/>
        </c:manualLayout>
      </c:layout>
      <c:lineChart>
        <c:grouping val="standard"/>
        <c:varyColors val="0"/>
        <c:ser>
          <c:idx val="2"/>
          <c:order val="0"/>
          <c:tx>
            <c:strRef>
              <c:f>Sheet1!$B$1</c:f>
              <c:strCache>
                <c:ptCount val="1"/>
                <c:pt idx="0">
                  <c:v>Brisbane</c:v>
                </c:pt>
              </c:strCache>
            </c:strRef>
          </c:tx>
          <c:spPr>
            <a:ln w="45088">
              <a:solidFill>
                <a:srgbClr val="FFFF00"/>
              </a:solidFill>
              <a:prstDash val="solid"/>
            </a:ln>
          </c:spPr>
          <c:marker>
            <c:symbol val="none"/>
          </c:marker>
          <c:cat>
            <c:numRef>
              <c:f>Sheet1!$A$2:$A$289</c:f>
              <c:numCache>
                <c:formatCode>mmm\-yy</c:formatCode>
                <c:ptCount val="288"/>
                <c:pt idx="0">
                  <c:v>31837</c:v>
                </c:pt>
                <c:pt idx="1">
                  <c:v>31929</c:v>
                </c:pt>
                <c:pt idx="2">
                  <c:v>32021</c:v>
                </c:pt>
                <c:pt idx="3">
                  <c:v>32112</c:v>
                </c:pt>
                <c:pt idx="4">
                  <c:v>32203</c:v>
                </c:pt>
                <c:pt idx="5">
                  <c:v>32295</c:v>
                </c:pt>
                <c:pt idx="6">
                  <c:v>32387</c:v>
                </c:pt>
                <c:pt idx="7">
                  <c:v>32478</c:v>
                </c:pt>
                <c:pt idx="8">
                  <c:v>32568</c:v>
                </c:pt>
                <c:pt idx="9">
                  <c:v>32660</c:v>
                </c:pt>
                <c:pt idx="10">
                  <c:v>32752</c:v>
                </c:pt>
                <c:pt idx="11">
                  <c:v>32843</c:v>
                </c:pt>
                <c:pt idx="12">
                  <c:v>32933</c:v>
                </c:pt>
                <c:pt idx="13">
                  <c:v>33025</c:v>
                </c:pt>
                <c:pt idx="14">
                  <c:v>33117</c:v>
                </c:pt>
                <c:pt idx="15">
                  <c:v>33208</c:v>
                </c:pt>
                <c:pt idx="16">
                  <c:v>33298</c:v>
                </c:pt>
                <c:pt idx="17">
                  <c:v>33390</c:v>
                </c:pt>
                <c:pt idx="18">
                  <c:v>33482</c:v>
                </c:pt>
                <c:pt idx="19">
                  <c:v>33573</c:v>
                </c:pt>
                <c:pt idx="20">
                  <c:v>33664</c:v>
                </c:pt>
                <c:pt idx="21">
                  <c:v>33756</c:v>
                </c:pt>
                <c:pt idx="22">
                  <c:v>33848</c:v>
                </c:pt>
                <c:pt idx="23">
                  <c:v>33939</c:v>
                </c:pt>
                <c:pt idx="24">
                  <c:v>34029</c:v>
                </c:pt>
                <c:pt idx="25">
                  <c:v>34121</c:v>
                </c:pt>
                <c:pt idx="26">
                  <c:v>34213</c:v>
                </c:pt>
                <c:pt idx="27">
                  <c:v>34304</c:v>
                </c:pt>
                <c:pt idx="28">
                  <c:v>34394</c:v>
                </c:pt>
                <c:pt idx="29">
                  <c:v>34486</c:v>
                </c:pt>
                <c:pt idx="30">
                  <c:v>34578</c:v>
                </c:pt>
                <c:pt idx="31">
                  <c:v>34669</c:v>
                </c:pt>
                <c:pt idx="32">
                  <c:v>34759</c:v>
                </c:pt>
                <c:pt idx="33">
                  <c:v>34851</c:v>
                </c:pt>
                <c:pt idx="34">
                  <c:v>34943</c:v>
                </c:pt>
                <c:pt idx="35">
                  <c:v>35034</c:v>
                </c:pt>
                <c:pt idx="36">
                  <c:v>35125</c:v>
                </c:pt>
                <c:pt idx="37">
                  <c:v>35217</c:v>
                </c:pt>
                <c:pt idx="38">
                  <c:v>35309</c:v>
                </c:pt>
                <c:pt idx="39">
                  <c:v>35400</c:v>
                </c:pt>
                <c:pt idx="40">
                  <c:v>35490</c:v>
                </c:pt>
                <c:pt idx="41">
                  <c:v>35582</c:v>
                </c:pt>
                <c:pt idx="42">
                  <c:v>35674</c:v>
                </c:pt>
                <c:pt idx="43">
                  <c:v>35765</c:v>
                </c:pt>
                <c:pt idx="44">
                  <c:v>35855</c:v>
                </c:pt>
                <c:pt idx="45">
                  <c:v>35947</c:v>
                </c:pt>
                <c:pt idx="46">
                  <c:v>36039</c:v>
                </c:pt>
                <c:pt idx="47">
                  <c:v>36130</c:v>
                </c:pt>
                <c:pt idx="48">
                  <c:v>36220</c:v>
                </c:pt>
                <c:pt idx="49">
                  <c:v>36312</c:v>
                </c:pt>
                <c:pt idx="50">
                  <c:v>36404</c:v>
                </c:pt>
                <c:pt idx="51">
                  <c:v>36495</c:v>
                </c:pt>
                <c:pt idx="52">
                  <c:v>36586</c:v>
                </c:pt>
                <c:pt idx="53">
                  <c:v>36678</c:v>
                </c:pt>
                <c:pt idx="54">
                  <c:v>36770</c:v>
                </c:pt>
                <c:pt idx="55">
                  <c:v>36861</c:v>
                </c:pt>
                <c:pt idx="56">
                  <c:v>36951</c:v>
                </c:pt>
                <c:pt idx="57">
                  <c:v>37043</c:v>
                </c:pt>
                <c:pt idx="58">
                  <c:v>37135</c:v>
                </c:pt>
                <c:pt idx="59">
                  <c:v>37226</c:v>
                </c:pt>
                <c:pt idx="60">
                  <c:v>37316</c:v>
                </c:pt>
                <c:pt idx="61">
                  <c:v>37408</c:v>
                </c:pt>
                <c:pt idx="62">
                  <c:v>37500</c:v>
                </c:pt>
                <c:pt idx="63">
                  <c:v>37591</c:v>
                </c:pt>
                <c:pt idx="64">
                  <c:v>37681</c:v>
                </c:pt>
                <c:pt idx="65">
                  <c:v>37773</c:v>
                </c:pt>
                <c:pt idx="66">
                  <c:v>37865</c:v>
                </c:pt>
                <c:pt idx="67">
                  <c:v>37956</c:v>
                </c:pt>
                <c:pt idx="68">
                  <c:v>38047</c:v>
                </c:pt>
                <c:pt idx="69">
                  <c:v>38139</c:v>
                </c:pt>
                <c:pt idx="70">
                  <c:v>38231</c:v>
                </c:pt>
                <c:pt idx="71">
                  <c:v>38322</c:v>
                </c:pt>
                <c:pt idx="72">
                  <c:v>38412</c:v>
                </c:pt>
                <c:pt idx="73">
                  <c:v>38504</c:v>
                </c:pt>
                <c:pt idx="74">
                  <c:v>38596</c:v>
                </c:pt>
                <c:pt idx="75">
                  <c:v>38687</c:v>
                </c:pt>
                <c:pt idx="76">
                  <c:v>38777</c:v>
                </c:pt>
                <c:pt idx="77">
                  <c:v>38869</c:v>
                </c:pt>
                <c:pt idx="78">
                  <c:v>38961</c:v>
                </c:pt>
                <c:pt idx="79">
                  <c:v>39052</c:v>
                </c:pt>
                <c:pt idx="80">
                  <c:v>39142</c:v>
                </c:pt>
                <c:pt idx="81">
                  <c:v>39234</c:v>
                </c:pt>
                <c:pt idx="82">
                  <c:v>39326</c:v>
                </c:pt>
                <c:pt idx="83">
                  <c:v>39417</c:v>
                </c:pt>
                <c:pt idx="84">
                  <c:v>39508</c:v>
                </c:pt>
                <c:pt idx="85">
                  <c:v>39600</c:v>
                </c:pt>
                <c:pt idx="86">
                  <c:v>39692</c:v>
                </c:pt>
                <c:pt idx="87">
                  <c:v>39783</c:v>
                </c:pt>
                <c:pt idx="88">
                  <c:v>39873</c:v>
                </c:pt>
                <c:pt idx="89">
                  <c:v>39965</c:v>
                </c:pt>
                <c:pt idx="90">
                  <c:v>40057</c:v>
                </c:pt>
                <c:pt idx="91">
                  <c:v>40148</c:v>
                </c:pt>
                <c:pt idx="92">
                  <c:v>40238</c:v>
                </c:pt>
                <c:pt idx="93">
                  <c:v>40330</c:v>
                </c:pt>
                <c:pt idx="94">
                  <c:v>40422</c:v>
                </c:pt>
                <c:pt idx="95">
                  <c:v>40513</c:v>
                </c:pt>
                <c:pt idx="96">
                  <c:v>40603</c:v>
                </c:pt>
                <c:pt idx="97">
                  <c:v>40695</c:v>
                </c:pt>
                <c:pt idx="98">
                  <c:v>40787</c:v>
                </c:pt>
                <c:pt idx="99">
                  <c:v>40878</c:v>
                </c:pt>
                <c:pt idx="100">
                  <c:v>40969</c:v>
                </c:pt>
                <c:pt idx="101">
                  <c:v>41061</c:v>
                </c:pt>
                <c:pt idx="102">
                  <c:v>41153</c:v>
                </c:pt>
                <c:pt idx="103">
                  <c:v>41244</c:v>
                </c:pt>
                <c:pt idx="104">
                  <c:v>41334</c:v>
                </c:pt>
                <c:pt idx="105">
                  <c:v>41426</c:v>
                </c:pt>
                <c:pt idx="106">
                  <c:v>41518</c:v>
                </c:pt>
                <c:pt idx="107">
                  <c:v>41609</c:v>
                </c:pt>
                <c:pt idx="108">
                  <c:v>41699</c:v>
                </c:pt>
                <c:pt idx="109">
                  <c:v>41791</c:v>
                </c:pt>
                <c:pt idx="110">
                  <c:v>41883</c:v>
                </c:pt>
                <c:pt idx="111">
                  <c:v>41974</c:v>
                </c:pt>
              </c:numCache>
            </c:numRef>
          </c:cat>
          <c:val>
            <c:numRef>
              <c:f>Sheet1!$B$2:$B$289</c:f>
              <c:numCache>
                <c:formatCode>General</c:formatCode>
                <c:ptCount val="288"/>
                <c:pt idx="0">
                  <c:v>100</c:v>
                </c:pt>
                <c:pt idx="1">
                  <c:v>101.33</c:v>
                </c:pt>
                <c:pt idx="2">
                  <c:v>102.65</c:v>
                </c:pt>
                <c:pt idx="3">
                  <c:v>104.87</c:v>
                </c:pt>
                <c:pt idx="4">
                  <c:v>111.5</c:v>
                </c:pt>
                <c:pt idx="5">
                  <c:v>114.6</c:v>
                </c:pt>
                <c:pt idx="6">
                  <c:v>119.91</c:v>
                </c:pt>
                <c:pt idx="7">
                  <c:v>130.97</c:v>
                </c:pt>
                <c:pt idx="8">
                  <c:v>140.71</c:v>
                </c:pt>
                <c:pt idx="9">
                  <c:v>147.35</c:v>
                </c:pt>
                <c:pt idx="10">
                  <c:v>149.12</c:v>
                </c:pt>
                <c:pt idx="11">
                  <c:v>153.54</c:v>
                </c:pt>
                <c:pt idx="12">
                  <c:v>158.41</c:v>
                </c:pt>
                <c:pt idx="13">
                  <c:v>164.16</c:v>
                </c:pt>
                <c:pt idx="14">
                  <c:v>170.35</c:v>
                </c:pt>
                <c:pt idx="15">
                  <c:v>176.11</c:v>
                </c:pt>
                <c:pt idx="16">
                  <c:v>181.42</c:v>
                </c:pt>
                <c:pt idx="17">
                  <c:v>186.73</c:v>
                </c:pt>
                <c:pt idx="18">
                  <c:v>193.81</c:v>
                </c:pt>
                <c:pt idx="19">
                  <c:v>198.23</c:v>
                </c:pt>
                <c:pt idx="20">
                  <c:v>203.54</c:v>
                </c:pt>
                <c:pt idx="21">
                  <c:v>205.75</c:v>
                </c:pt>
                <c:pt idx="22">
                  <c:v>210.18</c:v>
                </c:pt>
                <c:pt idx="23">
                  <c:v>208.85</c:v>
                </c:pt>
                <c:pt idx="24">
                  <c:v>211.95</c:v>
                </c:pt>
                <c:pt idx="25">
                  <c:v>212.83</c:v>
                </c:pt>
                <c:pt idx="26">
                  <c:v>212.83</c:v>
                </c:pt>
                <c:pt idx="27">
                  <c:v>215.04</c:v>
                </c:pt>
                <c:pt idx="28">
                  <c:v>217.7</c:v>
                </c:pt>
                <c:pt idx="29">
                  <c:v>217.7</c:v>
                </c:pt>
                <c:pt idx="30">
                  <c:v>217.7</c:v>
                </c:pt>
                <c:pt idx="31">
                  <c:v>219.03</c:v>
                </c:pt>
                <c:pt idx="32">
                  <c:v>219.47</c:v>
                </c:pt>
                <c:pt idx="33">
                  <c:v>215.49</c:v>
                </c:pt>
                <c:pt idx="34">
                  <c:v>214.16</c:v>
                </c:pt>
                <c:pt idx="35">
                  <c:v>214.16</c:v>
                </c:pt>
                <c:pt idx="36">
                  <c:v>212.83</c:v>
                </c:pt>
                <c:pt idx="37">
                  <c:v>214.6</c:v>
                </c:pt>
                <c:pt idx="38">
                  <c:v>215.04</c:v>
                </c:pt>
                <c:pt idx="39">
                  <c:v>212.83</c:v>
                </c:pt>
                <c:pt idx="40">
                  <c:v>212.83</c:v>
                </c:pt>
                <c:pt idx="41">
                  <c:v>217.26</c:v>
                </c:pt>
                <c:pt idx="42">
                  <c:v>215.49</c:v>
                </c:pt>
                <c:pt idx="43">
                  <c:v>216.81</c:v>
                </c:pt>
                <c:pt idx="44">
                  <c:v>215.49</c:v>
                </c:pt>
                <c:pt idx="45">
                  <c:v>220.8</c:v>
                </c:pt>
                <c:pt idx="46">
                  <c:v>223.01</c:v>
                </c:pt>
                <c:pt idx="47">
                  <c:v>218.14</c:v>
                </c:pt>
                <c:pt idx="48">
                  <c:v>219.91</c:v>
                </c:pt>
                <c:pt idx="49">
                  <c:v>221.24</c:v>
                </c:pt>
                <c:pt idx="50">
                  <c:v>221.24</c:v>
                </c:pt>
                <c:pt idx="51">
                  <c:v>221.24</c:v>
                </c:pt>
                <c:pt idx="52">
                  <c:v>221.24</c:v>
                </c:pt>
                <c:pt idx="53">
                  <c:v>225.66</c:v>
                </c:pt>
                <c:pt idx="54">
                  <c:v>229.2</c:v>
                </c:pt>
                <c:pt idx="55">
                  <c:v>233.63</c:v>
                </c:pt>
                <c:pt idx="56">
                  <c:v>234.07</c:v>
                </c:pt>
                <c:pt idx="57">
                  <c:v>237.61</c:v>
                </c:pt>
                <c:pt idx="58">
                  <c:v>241.59</c:v>
                </c:pt>
                <c:pt idx="59">
                  <c:v>256.19</c:v>
                </c:pt>
                <c:pt idx="60">
                  <c:v>273.89</c:v>
                </c:pt>
                <c:pt idx="61">
                  <c:v>285.39999999999998</c:v>
                </c:pt>
                <c:pt idx="62">
                  <c:v>306.64</c:v>
                </c:pt>
                <c:pt idx="63">
                  <c:v>320.8</c:v>
                </c:pt>
                <c:pt idx="64">
                  <c:v>341.15</c:v>
                </c:pt>
                <c:pt idx="65">
                  <c:v>367.7</c:v>
                </c:pt>
                <c:pt idx="66">
                  <c:v>412.75486725663717</c:v>
                </c:pt>
                <c:pt idx="67">
                  <c:v>446.18672566371686</c:v>
                </c:pt>
                <c:pt idx="68">
                  <c:v>454.54469026548674</c:v>
                </c:pt>
                <c:pt idx="69">
                  <c:v>460.97389380530973</c:v>
                </c:pt>
                <c:pt idx="70">
                  <c:v>457.75929203539829</c:v>
                </c:pt>
                <c:pt idx="71">
                  <c:v>462.90265486725662</c:v>
                </c:pt>
                <c:pt idx="72">
                  <c:v>466.76017699115039</c:v>
                </c:pt>
                <c:pt idx="73">
                  <c:v>471.26061946902655</c:v>
                </c:pt>
                <c:pt idx="74">
                  <c:v>473.18938053097344</c:v>
                </c:pt>
                <c:pt idx="75">
                  <c:v>482.19026548672565</c:v>
                </c:pt>
                <c:pt idx="76">
                  <c:v>486.04778761061942</c:v>
                </c:pt>
                <c:pt idx="77">
                  <c:v>498.26327433628319</c:v>
                </c:pt>
                <c:pt idx="78">
                  <c:v>504.69247787610618</c:v>
                </c:pt>
                <c:pt idx="79">
                  <c:v>517.55088495575228</c:v>
                </c:pt>
                <c:pt idx="80">
                  <c:v>537.48141592920354</c:v>
                </c:pt>
                <c:pt idx="81">
                  <c:v>572.19911504424783</c:v>
                </c:pt>
                <c:pt idx="82">
                  <c:v>600.48761061946902</c:v>
                </c:pt>
                <c:pt idx="83">
                  <c:v>630.70486725663716</c:v>
                </c:pt>
                <c:pt idx="84">
                  <c:v>646.77787610619464</c:v>
                </c:pt>
                <c:pt idx="85">
                  <c:v>651.2783185840708</c:v>
                </c:pt>
                <c:pt idx="86">
                  <c:v>626.84734513274338</c:v>
                </c:pt>
                <c:pt idx="87">
                  <c:v>615.91769911504423</c:v>
                </c:pt>
                <c:pt idx="88">
                  <c:v>617.20353982300878</c:v>
                </c:pt>
                <c:pt idx="89">
                  <c:v>635.20530973451321</c:v>
                </c:pt>
                <c:pt idx="90">
                  <c:v>656.42168141592924</c:v>
                </c:pt>
                <c:pt idx="91">
                  <c:v>676.99513274336289</c:v>
                </c:pt>
                <c:pt idx="92">
                  <c:v>684.06725663716827</c:v>
                </c:pt>
                <c:pt idx="93">
                  <c:v>687.92477876106204</c:v>
                </c:pt>
                <c:pt idx="94">
                  <c:v>676.99513274336289</c:v>
                </c:pt>
                <c:pt idx="95">
                  <c:v>675.06637168141594</c:v>
                </c:pt>
                <c:pt idx="96">
                  <c:v>661.56504424778757</c:v>
                </c:pt>
                <c:pt idx="97">
                  <c:v>658.99336283185846</c:v>
                </c:pt>
                <c:pt idx="98">
                  <c:v>642.27743362831859</c:v>
                </c:pt>
                <c:pt idx="99">
                  <c:v>644.20619469026553</c:v>
                </c:pt>
                <c:pt idx="100">
                  <c:v>642.92035398230087</c:v>
                </c:pt>
                <c:pt idx="101">
                  <c:v>642.27743362831859</c:v>
                </c:pt>
                <c:pt idx="102">
                  <c:v>648.06371681415931</c:v>
                </c:pt>
                <c:pt idx="103">
                  <c:v>653.85</c:v>
                </c:pt>
                <c:pt idx="104">
                  <c:v>655.13584070796469</c:v>
                </c:pt>
                <c:pt idx="105">
                  <c:v>663.49380530973451</c:v>
                </c:pt>
                <c:pt idx="106" formatCode="0.00">
                  <c:v>671.85176991150445</c:v>
                </c:pt>
                <c:pt idx="107" formatCode="0.00">
                  <c:v>688.56769911504421</c:v>
                </c:pt>
                <c:pt idx="108" formatCode="0.00">
                  <c:v>697.56858407079653</c:v>
                </c:pt>
                <c:pt idx="109" formatCode="0.00">
                  <c:v>710.42699115044252</c:v>
                </c:pt>
                <c:pt idx="110" formatCode="0.00">
                  <c:v>714.92743362831857</c:v>
                </c:pt>
                <c:pt idx="111" formatCode="0.00">
                  <c:v>725.21415929203545</c:v>
                </c:pt>
              </c:numCache>
            </c:numRef>
          </c:val>
          <c:smooth val="0"/>
        </c:ser>
        <c:ser>
          <c:idx val="10"/>
          <c:order val="1"/>
          <c:tx>
            <c:strRef>
              <c:f>Sheet1!$C$1</c:f>
              <c:strCache>
                <c:ptCount val="1"/>
                <c:pt idx="0">
                  <c:v>Australia</c:v>
                </c:pt>
              </c:strCache>
            </c:strRef>
          </c:tx>
          <c:spPr>
            <a:ln w="45088">
              <a:solidFill>
                <a:srgbClr val="FF0000"/>
              </a:solidFill>
              <a:prstDash val="solid"/>
            </a:ln>
          </c:spPr>
          <c:marker>
            <c:symbol val="none"/>
          </c:marker>
          <c:cat>
            <c:numRef>
              <c:f>Sheet1!$A$2:$A$289</c:f>
              <c:numCache>
                <c:formatCode>mmm\-yy</c:formatCode>
                <c:ptCount val="288"/>
                <c:pt idx="0">
                  <c:v>31837</c:v>
                </c:pt>
                <c:pt idx="1">
                  <c:v>31929</c:v>
                </c:pt>
                <c:pt idx="2">
                  <c:v>32021</c:v>
                </c:pt>
                <c:pt idx="3">
                  <c:v>32112</c:v>
                </c:pt>
                <c:pt idx="4">
                  <c:v>32203</c:v>
                </c:pt>
                <c:pt idx="5">
                  <c:v>32295</c:v>
                </c:pt>
                <c:pt idx="6">
                  <c:v>32387</c:v>
                </c:pt>
                <c:pt idx="7">
                  <c:v>32478</c:v>
                </c:pt>
                <c:pt idx="8">
                  <c:v>32568</c:v>
                </c:pt>
                <c:pt idx="9">
                  <c:v>32660</c:v>
                </c:pt>
                <c:pt idx="10">
                  <c:v>32752</c:v>
                </c:pt>
                <c:pt idx="11">
                  <c:v>32843</c:v>
                </c:pt>
                <c:pt idx="12">
                  <c:v>32933</c:v>
                </c:pt>
                <c:pt idx="13">
                  <c:v>33025</c:v>
                </c:pt>
                <c:pt idx="14">
                  <c:v>33117</c:v>
                </c:pt>
                <c:pt idx="15">
                  <c:v>33208</c:v>
                </c:pt>
                <c:pt idx="16">
                  <c:v>33298</c:v>
                </c:pt>
                <c:pt idx="17">
                  <c:v>33390</c:v>
                </c:pt>
                <c:pt idx="18">
                  <c:v>33482</c:v>
                </c:pt>
                <c:pt idx="19">
                  <c:v>33573</c:v>
                </c:pt>
                <c:pt idx="20">
                  <c:v>33664</c:v>
                </c:pt>
                <c:pt idx="21">
                  <c:v>33756</c:v>
                </c:pt>
                <c:pt idx="22">
                  <c:v>33848</c:v>
                </c:pt>
                <c:pt idx="23">
                  <c:v>33939</c:v>
                </c:pt>
                <c:pt idx="24">
                  <c:v>34029</c:v>
                </c:pt>
                <c:pt idx="25">
                  <c:v>34121</c:v>
                </c:pt>
                <c:pt idx="26">
                  <c:v>34213</c:v>
                </c:pt>
                <c:pt idx="27">
                  <c:v>34304</c:v>
                </c:pt>
                <c:pt idx="28">
                  <c:v>34394</c:v>
                </c:pt>
                <c:pt idx="29">
                  <c:v>34486</c:v>
                </c:pt>
                <c:pt idx="30">
                  <c:v>34578</c:v>
                </c:pt>
                <c:pt idx="31">
                  <c:v>34669</c:v>
                </c:pt>
                <c:pt idx="32">
                  <c:v>34759</c:v>
                </c:pt>
                <c:pt idx="33">
                  <c:v>34851</c:v>
                </c:pt>
                <c:pt idx="34">
                  <c:v>34943</c:v>
                </c:pt>
                <c:pt idx="35">
                  <c:v>35034</c:v>
                </c:pt>
                <c:pt idx="36">
                  <c:v>35125</c:v>
                </c:pt>
                <c:pt idx="37">
                  <c:v>35217</c:v>
                </c:pt>
                <c:pt idx="38">
                  <c:v>35309</c:v>
                </c:pt>
                <c:pt idx="39">
                  <c:v>35400</c:v>
                </c:pt>
                <c:pt idx="40">
                  <c:v>35490</c:v>
                </c:pt>
                <c:pt idx="41">
                  <c:v>35582</c:v>
                </c:pt>
                <c:pt idx="42">
                  <c:v>35674</c:v>
                </c:pt>
                <c:pt idx="43">
                  <c:v>35765</c:v>
                </c:pt>
                <c:pt idx="44">
                  <c:v>35855</c:v>
                </c:pt>
                <c:pt idx="45">
                  <c:v>35947</c:v>
                </c:pt>
                <c:pt idx="46">
                  <c:v>36039</c:v>
                </c:pt>
                <c:pt idx="47">
                  <c:v>36130</c:v>
                </c:pt>
                <c:pt idx="48">
                  <c:v>36220</c:v>
                </c:pt>
                <c:pt idx="49">
                  <c:v>36312</c:v>
                </c:pt>
                <c:pt idx="50">
                  <c:v>36404</c:v>
                </c:pt>
                <c:pt idx="51">
                  <c:v>36495</c:v>
                </c:pt>
                <c:pt idx="52">
                  <c:v>36586</c:v>
                </c:pt>
                <c:pt idx="53">
                  <c:v>36678</c:v>
                </c:pt>
                <c:pt idx="54">
                  <c:v>36770</c:v>
                </c:pt>
                <c:pt idx="55">
                  <c:v>36861</c:v>
                </c:pt>
                <c:pt idx="56">
                  <c:v>36951</c:v>
                </c:pt>
                <c:pt idx="57">
                  <c:v>37043</c:v>
                </c:pt>
                <c:pt idx="58">
                  <c:v>37135</c:v>
                </c:pt>
                <c:pt idx="59">
                  <c:v>37226</c:v>
                </c:pt>
                <c:pt idx="60">
                  <c:v>37316</c:v>
                </c:pt>
                <c:pt idx="61">
                  <c:v>37408</c:v>
                </c:pt>
                <c:pt idx="62">
                  <c:v>37500</c:v>
                </c:pt>
                <c:pt idx="63">
                  <c:v>37591</c:v>
                </c:pt>
                <c:pt idx="64">
                  <c:v>37681</c:v>
                </c:pt>
                <c:pt idx="65">
                  <c:v>37773</c:v>
                </c:pt>
                <c:pt idx="66">
                  <c:v>37865</c:v>
                </c:pt>
                <c:pt idx="67">
                  <c:v>37956</c:v>
                </c:pt>
                <c:pt idx="68">
                  <c:v>38047</c:v>
                </c:pt>
                <c:pt idx="69">
                  <c:v>38139</c:v>
                </c:pt>
                <c:pt idx="70">
                  <c:v>38231</c:v>
                </c:pt>
                <c:pt idx="71">
                  <c:v>38322</c:v>
                </c:pt>
                <c:pt idx="72">
                  <c:v>38412</c:v>
                </c:pt>
                <c:pt idx="73">
                  <c:v>38504</c:v>
                </c:pt>
                <c:pt idx="74">
                  <c:v>38596</c:v>
                </c:pt>
                <c:pt idx="75">
                  <c:v>38687</c:v>
                </c:pt>
                <c:pt idx="76">
                  <c:v>38777</c:v>
                </c:pt>
                <c:pt idx="77">
                  <c:v>38869</c:v>
                </c:pt>
                <c:pt idx="78">
                  <c:v>38961</c:v>
                </c:pt>
                <c:pt idx="79">
                  <c:v>39052</c:v>
                </c:pt>
                <c:pt idx="80">
                  <c:v>39142</c:v>
                </c:pt>
                <c:pt idx="81">
                  <c:v>39234</c:v>
                </c:pt>
                <c:pt idx="82">
                  <c:v>39326</c:v>
                </c:pt>
                <c:pt idx="83">
                  <c:v>39417</c:v>
                </c:pt>
                <c:pt idx="84">
                  <c:v>39508</c:v>
                </c:pt>
                <c:pt idx="85">
                  <c:v>39600</c:v>
                </c:pt>
                <c:pt idx="86">
                  <c:v>39692</c:v>
                </c:pt>
                <c:pt idx="87">
                  <c:v>39783</c:v>
                </c:pt>
                <c:pt idx="88">
                  <c:v>39873</c:v>
                </c:pt>
                <c:pt idx="89">
                  <c:v>39965</c:v>
                </c:pt>
                <c:pt idx="90">
                  <c:v>40057</c:v>
                </c:pt>
                <c:pt idx="91">
                  <c:v>40148</c:v>
                </c:pt>
                <c:pt idx="92">
                  <c:v>40238</c:v>
                </c:pt>
                <c:pt idx="93">
                  <c:v>40330</c:v>
                </c:pt>
                <c:pt idx="94">
                  <c:v>40422</c:v>
                </c:pt>
                <c:pt idx="95">
                  <c:v>40513</c:v>
                </c:pt>
                <c:pt idx="96">
                  <c:v>40603</c:v>
                </c:pt>
                <c:pt idx="97">
                  <c:v>40695</c:v>
                </c:pt>
                <c:pt idx="98">
                  <c:v>40787</c:v>
                </c:pt>
                <c:pt idx="99">
                  <c:v>40878</c:v>
                </c:pt>
                <c:pt idx="100">
                  <c:v>40969</c:v>
                </c:pt>
                <c:pt idx="101">
                  <c:v>41061</c:v>
                </c:pt>
                <c:pt idx="102">
                  <c:v>41153</c:v>
                </c:pt>
                <c:pt idx="103">
                  <c:v>41244</c:v>
                </c:pt>
                <c:pt idx="104">
                  <c:v>41334</c:v>
                </c:pt>
                <c:pt idx="105">
                  <c:v>41426</c:v>
                </c:pt>
                <c:pt idx="106">
                  <c:v>41518</c:v>
                </c:pt>
                <c:pt idx="107">
                  <c:v>41609</c:v>
                </c:pt>
                <c:pt idx="108">
                  <c:v>41699</c:v>
                </c:pt>
                <c:pt idx="109">
                  <c:v>41791</c:v>
                </c:pt>
                <c:pt idx="110">
                  <c:v>41883</c:v>
                </c:pt>
                <c:pt idx="111">
                  <c:v>41974</c:v>
                </c:pt>
              </c:numCache>
            </c:numRef>
          </c:cat>
          <c:val>
            <c:numRef>
              <c:f>Sheet1!$C$2:$C$289</c:f>
              <c:numCache>
                <c:formatCode>General</c:formatCode>
                <c:ptCount val="288"/>
                <c:pt idx="0">
                  <c:v>100</c:v>
                </c:pt>
                <c:pt idx="1">
                  <c:v>101.17</c:v>
                </c:pt>
                <c:pt idx="2">
                  <c:v>102.72</c:v>
                </c:pt>
                <c:pt idx="3">
                  <c:v>107.78</c:v>
                </c:pt>
                <c:pt idx="4">
                  <c:v>112.45</c:v>
                </c:pt>
                <c:pt idx="5">
                  <c:v>118.68</c:v>
                </c:pt>
                <c:pt idx="6">
                  <c:v>130.35</c:v>
                </c:pt>
                <c:pt idx="7">
                  <c:v>143.19</c:v>
                </c:pt>
                <c:pt idx="8">
                  <c:v>154.86000000000001</c:v>
                </c:pt>
                <c:pt idx="9">
                  <c:v>157.97999999999999</c:v>
                </c:pt>
                <c:pt idx="10">
                  <c:v>157.97999999999999</c:v>
                </c:pt>
                <c:pt idx="11">
                  <c:v>158.37</c:v>
                </c:pt>
                <c:pt idx="12">
                  <c:v>159.13999999999999</c:v>
                </c:pt>
                <c:pt idx="13">
                  <c:v>160.69999999999999</c:v>
                </c:pt>
                <c:pt idx="14">
                  <c:v>159.13999999999999</c:v>
                </c:pt>
                <c:pt idx="15">
                  <c:v>160.31</c:v>
                </c:pt>
                <c:pt idx="16">
                  <c:v>159.91999999999999</c:v>
                </c:pt>
                <c:pt idx="17">
                  <c:v>161.87</c:v>
                </c:pt>
                <c:pt idx="18">
                  <c:v>166.93</c:v>
                </c:pt>
                <c:pt idx="19">
                  <c:v>166.93</c:v>
                </c:pt>
                <c:pt idx="20">
                  <c:v>165.76</c:v>
                </c:pt>
                <c:pt idx="21">
                  <c:v>166.15</c:v>
                </c:pt>
                <c:pt idx="22">
                  <c:v>166.54</c:v>
                </c:pt>
                <c:pt idx="23">
                  <c:v>168.09</c:v>
                </c:pt>
                <c:pt idx="24">
                  <c:v>169.65</c:v>
                </c:pt>
                <c:pt idx="25">
                  <c:v>170.82</c:v>
                </c:pt>
                <c:pt idx="26">
                  <c:v>170.82</c:v>
                </c:pt>
                <c:pt idx="27">
                  <c:v>172.37</c:v>
                </c:pt>
                <c:pt idx="28">
                  <c:v>174.32</c:v>
                </c:pt>
                <c:pt idx="29">
                  <c:v>176.26</c:v>
                </c:pt>
                <c:pt idx="30">
                  <c:v>178.99</c:v>
                </c:pt>
                <c:pt idx="31">
                  <c:v>178.21</c:v>
                </c:pt>
                <c:pt idx="32">
                  <c:v>180.16</c:v>
                </c:pt>
                <c:pt idx="33">
                  <c:v>178.6</c:v>
                </c:pt>
                <c:pt idx="34">
                  <c:v>178.99</c:v>
                </c:pt>
                <c:pt idx="35">
                  <c:v>178.6</c:v>
                </c:pt>
                <c:pt idx="36">
                  <c:v>178.6</c:v>
                </c:pt>
                <c:pt idx="37">
                  <c:v>180.54</c:v>
                </c:pt>
                <c:pt idx="38">
                  <c:v>181.32</c:v>
                </c:pt>
                <c:pt idx="39">
                  <c:v>181.71</c:v>
                </c:pt>
                <c:pt idx="40">
                  <c:v>183.27</c:v>
                </c:pt>
                <c:pt idx="41">
                  <c:v>185.6</c:v>
                </c:pt>
                <c:pt idx="42">
                  <c:v>189.11</c:v>
                </c:pt>
                <c:pt idx="43">
                  <c:v>192.61</c:v>
                </c:pt>
                <c:pt idx="44">
                  <c:v>197.67</c:v>
                </c:pt>
                <c:pt idx="45">
                  <c:v>201.95</c:v>
                </c:pt>
                <c:pt idx="46">
                  <c:v>201.95</c:v>
                </c:pt>
                <c:pt idx="47">
                  <c:v>205.06</c:v>
                </c:pt>
                <c:pt idx="48">
                  <c:v>208.95</c:v>
                </c:pt>
                <c:pt idx="49">
                  <c:v>213.62</c:v>
                </c:pt>
                <c:pt idx="50">
                  <c:v>217.51</c:v>
                </c:pt>
                <c:pt idx="51">
                  <c:v>224.9</c:v>
                </c:pt>
                <c:pt idx="52">
                  <c:v>228.79</c:v>
                </c:pt>
                <c:pt idx="53">
                  <c:v>234.24</c:v>
                </c:pt>
                <c:pt idx="54">
                  <c:v>233.85</c:v>
                </c:pt>
                <c:pt idx="55">
                  <c:v>239.69</c:v>
                </c:pt>
                <c:pt idx="56">
                  <c:v>244.75</c:v>
                </c:pt>
                <c:pt idx="57">
                  <c:v>253.7</c:v>
                </c:pt>
                <c:pt idx="58">
                  <c:v>266.54000000000002</c:v>
                </c:pt>
                <c:pt idx="59">
                  <c:v>276.64999999999998</c:v>
                </c:pt>
                <c:pt idx="60">
                  <c:v>289.11</c:v>
                </c:pt>
                <c:pt idx="61">
                  <c:v>306.61</c:v>
                </c:pt>
                <c:pt idx="62">
                  <c:v>319.07</c:v>
                </c:pt>
                <c:pt idx="63">
                  <c:v>330.74</c:v>
                </c:pt>
                <c:pt idx="64">
                  <c:v>340.08</c:v>
                </c:pt>
                <c:pt idx="65">
                  <c:v>357.98</c:v>
                </c:pt>
                <c:pt idx="66">
                  <c:v>379.09727626459141</c:v>
                </c:pt>
                <c:pt idx="67">
                  <c:v>393.38210116731511</c:v>
                </c:pt>
                <c:pt idx="68">
                  <c:v>391.73385214007777</c:v>
                </c:pt>
                <c:pt idx="69">
                  <c:v>387.88793774319061</c:v>
                </c:pt>
                <c:pt idx="70">
                  <c:v>387.88793774319061</c:v>
                </c:pt>
                <c:pt idx="71">
                  <c:v>394.48093385214003</c:v>
                </c:pt>
                <c:pt idx="72">
                  <c:v>393.93151750972766</c:v>
                </c:pt>
                <c:pt idx="73">
                  <c:v>396.67859922178991</c:v>
                </c:pt>
                <c:pt idx="74">
                  <c:v>396.12918287937737</c:v>
                </c:pt>
                <c:pt idx="75">
                  <c:v>403.8210116731517</c:v>
                </c:pt>
                <c:pt idx="76">
                  <c:v>408.2163424124513</c:v>
                </c:pt>
                <c:pt idx="77">
                  <c:v>423.05058365758754</c:v>
                </c:pt>
                <c:pt idx="78">
                  <c:v>430.74241245136187</c:v>
                </c:pt>
                <c:pt idx="79">
                  <c:v>438.43424124513615</c:v>
                </c:pt>
                <c:pt idx="80">
                  <c:v>442.28015564202332</c:v>
                </c:pt>
                <c:pt idx="81">
                  <c:v>462.05914396887152</c:v>
                </c:pt>
                <c:pt idx="82">
                  <c:v>478.54163424124511</c:v>
                </c:pt>
                <c:pt idx="83">
                  <c:v>496.67237354085603</c:v>
                </c:pt>
                <c:pt idx="84">
                  <c:v>498.8700389105058</c:v>
                </c:pt>
                <c:pt idx="85">
                  <c:v>494.4747081712062</c:v>
                </c:pt>
                <c:pt idx="86">
                  <c:v>483.48638132295719</c:v>
                </c:pt>
                <c:pt idx="87">
                  <c:v>476.89338521400776</c:v>
                </c:pt>
                <c:pt idx="88">
                  <c:v>475.79455252918285</c:v>
                </c:pt>
                <c:pt idx="89">
                  <c:v>495.57354085603117</c:v>
                </c:pt>
                <c:pt idx="90">
                  <c:v>516.45136186770424</c:v>
                </c:pt>
                <c:pt idx="91">
                  <c:v>545.02101167315175</c:v>
                </c:pt>
                <c:pt idx="92">
                  <c:v>562.0529182879377</c:v>
                </c:pt>
                <c:pt idx="93">
                  <c:v>573.04124513618672</c:v>
                </c:pt>
                <c:pt idx="94" formatCode="0.00">
                  <c:v>565.89883268482481</c:v>
                </c:pt>
                <c:pt idx="95" formatCode="0.00">
                  <c:v>569.19533073929949</c:v>
                </c:pt>
                <c:pt idx="96" formatCode="0.00">
                  <c:v>564.25058365758753</c:v>
                </c:pt>
                <c:pt idx="97">
                  <c:v>560.40466926070042</c:v>
                </c:pt>
                <c:pt idx="98">
                  <c:v>550.51517509727626</c:v>
                </c:pt>
                <c:pt idx="99">
                  <c:v>546.11984435797672</c:v>
                </c:pt>
                <c:pt idx="100" formatCode="0.00">
                  <c:v>549.41634241245129</c:v>
                </c:pt>
                <c:pt idx="101" formatCode="0.00">
                  <c:v>551.61400778210123</c:v>
                </c:pt>
                <c:pt idx="102" formatCode="0.00">
                  <c:v>550.51517509727626</c:v>
                </c:pt>
                <c:pt idx="103">
                  <c:v>562.60233463035024</c:v>
                </c:pt>
                <c:pt idx="104">
                  <c:v>566.44824902723735</c:v>
                </c:pt>
                <c:pt idx="105">
                  <c:v>580.73307392996117</c:v>
                </c:pt>
                <c:pt idx="106">
                  <c:v>595.01789883268475</c:v>
                </c:pt>
                <c:pt idx="107">
                  <c:v>618.64280155642007</c:v>
                </c:pt>
                <c:pt idx="108" formatCode="0.00">
                  <c:v>627.43346303501949</c:v>
                </c:pt>
                <c:pt idx="109" formatCode="0.00">
                  <c:v>639.52062256809347</c:v>
                </c:pt>
                <c:pt idx="110" formatCode="0.00">
                  <c:v>648.31128404669266</c:v>
                </c:pt>
                <c:pt idx="111" formatCode="0.00">
                  <c:v>660.94785992217896</c:v>
                </c:pt>
              </c:numCache>
            </c:numRef>
          </c:val>
          <c:smooth val="0"/>
        </c:ser>
        <c:dLbls>
          <c:showLegendKey val="0"/>
          <c:showVal val="0"/>
          <c:showCatName val="0"/>
          <c:showSerName val="0"/>
          <c:showPercent val="0"/>
          <c:showBubbleSize val="0"/>
        </c:dLbls>
        <c:smooth val="0"/>
        <c:axId val="300296704"/>
        <c:axId val="300295528"/>
      </c:lineChart>
      <c:dateAx>
        <c:axId val="300296704"/>
        <c:scaling>
          <c:orientation val="minMax"/>
          <c:max val="42036"/>
          <c:min val="31837"/>
        </c:scaling>
        <c:delete val="0"/>
        <c:axPos val="b"/>
        <c:numFmt formatCode="yy" sourceLinked="0"/>
        <c:majorTickMark val="out"/>
        <c:minorTickMark val="none"/>
        <c:tickLblPos val="low"/>
        <c:spPr>
          <a:ln w="15029">
            <a:solidFill>
              <a:srgbClr val="FFFFFF"/>
            </a:solidFill>
            <a:prstDash val="solid"/>
          </a:ln>
        </c:spPr>
        <c:txPr>
          <a:bodyPr rot="0" vert="horz"/>
          <a:lstStyle/>
          <a:p>
            <a:pPr>
              <a:defRPr sz="1420" b="1" i="0" u="none" strike="noStrike" baseline="0">
                <a:solidFill>
                  <a:srgbClr val="FFFFFF"/>
                </a:solidFill>
                <a:latin typeface="Arial"/>
                <a:ea typeface="Arial"/>
                <a:cs typeface="Arial"/>
              </a:defRPr>
            </a:pPr>
            <a:endParaRPr lang="en-US"/>
          </a:p>
        </c:txPr>
        <c:crossAx val="300295528"/>
        <c:crossesAt val="100"/>
        <c:auto val="1"/>
        <c:lblOffset val="100"/>
        <c:baseTimeUnit val="months"/>
        <c:majorUnit val="2"/>
        <c:majorTimeUnit val="years"/>
        <c:minorUnit val="6"/>
        <c:minorTimeUnit val="months"/>
      </c:dateAx>
      <c:valAx>
        <c:axId val="300295528"/>
        <c:scaling>
          <c:orientation val="minMax"/>
          <c:max val="750"/>
          <c:min val="100"/>
        </c:scaling>
        <c:delete val="0"/>
        <c:axPos val="l"/>
        <c:majorGridlines>
          <c:spPr>
            <a:ln w="15029">
              <a:solidFill>
                <a:srgbClr val="FFFFFF"/>
              </a:solidFill>
              <a:prstDash val="solid"/>
            </a:ln>
          </c:spPr>
        </c:majorGridlines>
        <c:numFmt formatCode="General" sourceLinked="1"/>
        <c:majorTickMark val="out"/>
        <c:minorTickMark val="none"/>
        <c:tickLblPos val="nextTo"/>
        <c:spPr>
          <a:ln w="15029">
            <a:solidFill>
              <a:srgbClr val="FFFFFF"/>
            </a:solidFill>
            <a:prstDash val="solid"/>
          </a:ln>
        </c:spPr>
        <c:txPr>
          <a:bodyPr rot="0" vert="horz"/>
          <a:lstStyle/>
          <a:p>
            <a:pPr>
              <a:defRPr sz="1420" b="1" i="0" u="none" strike="noStrike" baseline="0">
                <a:solidFill>
                  <a:srgbClr val="FFFFFF"/>
                </a:solidFill>
                <a:latin typeface="Arial"/>
                <a:ea typeface="Arial"/>
                <a:cs typeface="Arial"/>
              </a:defRPr>
            </a:pPr>
            <a:endParaRPr lang="en-US"/>
          </a:p>
        </c:txPr>
        <c:crossAx val="300296704"/>
        <c:crosses val="autoZero"/>
        <c:crossBetween val="between"/>
        <c:majorUnit val="50"/>
        <c:minorUnit val="10"/>
      </c:valAx>
      <c:spPr>
        <a:noFill/>
        <a:ln w="15029">
          <a:solidFill>
            <a:srgbClr val="FFFFFF"/>
          </a:solidFill>
          <a:prstDash val="solid"/>
        </a:ln>
      </c:spPr>
    </c:plotArea>
    <c:legend>
      <c:legendPos val="r"/>
      <c:legendEntry>
        <c:idx val="0"/>
        <c:txPr>
          <a:bodyPr/>
          <a:lstStyle/>
          <a:p>
            <a:pPr>
              <a:defRPr sz="1302" b="1" i="0" u="none" strike="noStrike" baseline="0">
                <a:solidFill>
                  <a:srgbClr val="FFFFFF"/>
                </a:solidFill>
                <a:latin typeface="Arial"/>
                <a:ea typeface="Arial"/>
                <a:cs typeface="Arial"/>
              </a:defRPr>
            </a:pPr>
            <a:endParaRPr lang="en-US"/>
          </a:p>
        </c:txPr>
      </c:legendEntry>
      <c:legendEntry>
        <c:idx val="1"/>
        <c:txPr>
          <a:bodyPr/>
          <a:lstStyle/>
          <a:p>
            <a:pPr>
              <a:defRPr sz="1302" b="1" i="0" u="none" strike="noStrike" baseline="0">
                <a:solidFill>
                  <a:srgbClr val="FFFFFF"/>
                </a:solidFill>
                <a:latin typeface="Arial"/>
                <a:ea typeface="Arial"/>
                <a:cs typeface="Arial"/>
              </a:defRPr>
            </a:pPr>
            <a:endParaRPr lang="en-US"/>
          </a:p>
        </c:txPr>
      </c:legendEntry>
      <c:layout>
        <c:manualLayout>
          <c:xMode val="edge"/>
          <c:yMode val="edge"/>
          <c:x val="0.52624113475177303"/>
          <c:y val="6.4593301435407049E-2"/>
          <c:w val="0.31063829787234243"/>
          <c:h val="5.9808612440191727E-2"/>
        </c:manualLayout>
      </c:layout>
      <c:overlay val="0"/>
      <c:spPr>
        <a:noFill/>
        <a:ln w="30059">
          <a:noFill/>
        </a:ln>
      </c:spPr>
      <c:txPr>
        <a:bodyPr/>
        <a:lstStyle/>
        <a:p>
          <a:pPr>
            <a:defRPr sz="1959" b="1" i="0" u="none" strike="noStrike" baseline="0">
              <a:solidFill>
                <a:schemeClr val="tx1"/>
              </a:solidFill>
              <a:latin typeface="35 Helvetica Thin"/>
              <a:ea typeface="35 Helvetica Thin"/>
              <a:cs typeface="35 Helvetica Thin"/>
            </a:defRPr>
          </a:pPr>
          <a:endParaRPr lang="en-US"/>
        </a:p>
      </c:txPr>
    </c:legend>
    <c:plotVisOnly val="1"/>
    <c:dispBlanksAs val="gap"/>
    <c:showDLblsOverMax val="0"/>
  </c:chart>
  <c:spPr>
    <a:noFill/>
    <a:ln>
      <a:noFill/>
    </a:ln>
  </c:spPr>
  <c:txPr>
    <a:bodyPr/>
    <a:lstStyle/>
    <a:p>
      <a:pPr>
        <a:defRPr sz="2130" b="1" i="0" u="none" strike="noStrike" baseline="0">
          <a:solidFill>
            <a:schemeClr val="tx1"/>
          </a:solidFill>
          <a:latin typeface="35 Helvetica Thin"/>
          <a:ea typeface="35 Helvetica Thin"/>
          <a:cs typeface="35 Helvetica Thi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t" anchorCtr="0" compatLnSpc="1">
            <a:prstTxWarp prst="textNoShape">
              <a:avLst/>
            </a:prstTxWarp>
          </a:bodyPr>
          <a:lstStyle>
            <a:lvl1pPr defTabSz="935038">
              <a:defRPr sz="1300"/>
            </a:lvl1pPr>
          </a:lstStyle>
          <a:p>
            <a:endParaRPr lang="en-US"/>
          </a:p>
        </p:txBody>
      </p:sp>
      <p:sp>
        <p:nvSpPr>
          <p:cNvPr id="65539" name="Rectangle 3"/>
          <p:cNvSpPr>
            <a:spLocks noGrp="1" noChangeArrowheads="1"/>
          </p:cNvSpPr>
          <p:nvPr>
            <p:ph type="dt" sz="quarter"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t" anchorCtr="0" compatLnSpc="1">
            <a:prstTxWarp prst="textNoShape">
              <a:avLst/>
            </a:prstTxWarp>
          </a:bodyPr>
          <a:lstStyle>
            <a:lvl1pPr algn="r" defTabSz="935038">
              <a:defRPr sz="1300"/>
            </a:lvl1pPr>
          </a:lstStyle>
          <a:p>
            <a:endParaRPr lang="en-US"/>
          </a:p>
        </p:txBody>
      </p:sp>
      <p:sp>
        <p:nvSpPr>
          <p:cNvPr id="65540"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b" anchorCtr="0" compatLnSpc="1">
            <a:prstTxWarp prst="textNoShape">
              <a:avLst/>
            </a:prstTxWarp>
          </a:bodyPr>
          <a:lstStyle>
            <a:lvl1pPr defTabSz="935038">
              <a:defRPr sz="1300"/>
            </a:lvl1pPr>
          </a:lstStyle>
          <a:p>
            <a:endParaRPr lang="en-US"/>
          </a:p>
        </p:txBody>
      </p:sp>
      <p:sp>
        <p:nvSpPr>
          <p:cNvPr id="65541" name="Rectangle 5"/>
          <p:cNvSpPr>
            <a:spLocks noGrp="1" noChangeArrowheads="1"/>
          </p:cNvSpPr>
          <p:nvPr>
            <p:ph type="sldNum" sz="quarter" idx="3"/>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b" anchorCtr="0" compatLnSpc="1">
            <a:prstTxWarp prst="textNoShape">
              <a:avLst/>
            </a:prstTxWarp>
          </a:bodyPr>
          <a:lstStyle>
            <a:lvl1pPr algn="r" defTabSz="935038">
              <a:defRPr sz="1300"/>
            </a:lvl1pPr>
          </a:lstStyle>
          <a:p>
            <a:fld id="{54272A8D-EB18-440B-8A97-D9B550C7C4F5}" type="slidenum">
              <a:rPr lang="en-US"/>
              <a:pPr/>
              <a:t>‹#›</a:t>
            </a:fld>
            <a:endParaRPr lang="en-US"/>
          </a:p>
        </p:txBody>
      </p:sp>
    </p:spTree>
    <p:extLst>
      <p:ext uri="{BB962C8B-B14F-4D97-AF65-F5344CB8AC3E}">
        <p14:creationId xmlns:p14="http://schemas.microsoft.com/office/powerpoint/2010/main" val="2524708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t" anchorCtr="0" compatLnSpc="1">
            <a:prstTxWarp prst="textNoShape">
              <a:avLst/>
            </a:prstTxWarp>
          </a:bodyPr>
          <a:lstStyle>
            <a:lvl1pPr defTabSz="935038">
              <a:defRPr sz="1300"/>
            </a:lvl1pPr>
          </a:lstStyle>
          <a:p>
            <a:endParaRPr lang="en-US"/>
          </a:p>
        </p:txBody>
      </p:sp>
      <p:sp>
        <p:nvSpPr>
          <p:cNvPr id="8195" name="Rectangle 3"/>
          <p:cNvSpPr>
            <a:spLocks noGrp="1" noChangeArrowheads="1"/>
          </p:cNvSpPr>
          <p:nvPr>
            <p:ph type="dt"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t" anchorCtr="0" compatLnSpc="1">
            <a:prstTxWarp prst="textNoShape">
              <a:avLst/>
            </a:prstTxWarp>
          </a:bodyPr>
          <a:lstStyle>
            <a:lvl1pPr algn="r" defTabSz="935038">
              <a:defRPr sz="1300"/>
            </a:lvl1pPr>
          </a:lstStyle>
          <a:p>
            <a:endParaRPr lang="en-US"/>
          </a:p>
        </p:txBody>
      </p:sp>
      <p:sp>
        <p:nvSpPr>
          <p:cNvPr id="8196" name="Rectangle 4"/>
          <p:cNvSpPr>
            <a:spLocks noGrp="1" noRot="1" noChangeAspect="1" noChangeArrowheads="1" noTextEdit="1"/>
          </p:cNvSpPr>
          <p:nvPr>
            <p:ph type="sldImg" idx="2"/>
          </p:nvPr>
        </p:nvSpPr>
        <p:spPr bwMode="auto">
          <a:xfrm>
            <a:off x="942975" y="744538"/>
            <a:ext cx="4973638"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724400"/>
            <a:ext cx="50292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b" anchorCtr="0" compatLnSpc="1">
            <a:prstTxWarp prst="textNoShape">
              <a:avLst/>
            </a:prstTxWarp>
          </a:bodyPr>
          <a:lstStyle>
            <a:lvl1pPr defTabSz="935038">
              <a:defRPr sz="1300"/>
            </a:lvl1pPr>
          </a:lstStyle>
          <a:p>
            <a:endParaRPr lang="en-US"/>
          </a:p>
        </p:txBody>
      </p:sp>
      <p:sp>
        <p:nvSpPr>
          <p:cNvPr id="8199" name="Rectangle 7"/>
          <p:cNvSpPr>
            <a:spLocks noGrp="1" noChangeArrowheads="1"/>
          </p:cNvSpPr>
          <p:nvPr>
            <p:ph type="sldNum" sz="quarter" idx="5"/>
          </p:nvPr>
        </p:nvSpPr>
        <p:spPr bwMode="auto">
          <a:xfrm>
            <a:off x="3886200" y="944880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491" tIns="46745" rIns="93491" bIns="46745" numCol="1" anchor="b" anchorCtr="0" compatLnSpc="1">
            <a:prstTxWarp prst="textNoShape">
              <a:avLst/>
            </a:prstTxWarp>
          </a:bodyPr>
          <a:lstStyle>
            <a:lvl1pPr algn="r" defTabSz="935038">
              <a:defRPr sz="1300"/>
            </a:lvl1pPr>
          </a:lstStyle>
          <a:p>
            <a:fld id="{594386B8-127F-46A0-B8A8-814A04097AB5}" type="slidenum">
              <a:rPr lang="en-US"/>
              <a:pPr/>
              <a:t>‹#›</a:t>
            </a:fld>
            <a:endParaRPr lang="en-US"/>
          </a:p>
        </p:txBody>
      </p:sp>
    </p:spTree>
    <p:extLst>
      <p:ext uri="{BB962C8B-B14F-4D97-AF65-F5344CB8AC3E}">
        <p14:creationId xmlns:p14="http://schemas.microsoft.com/office/powerpoint/2010/main" val="24798598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indent="-277813" algn="l" rtl="0" fontAlgn="base">
      <a:spcBef>
        <a:spcPct val="30000"/>
      </a:spcBef>
      <a:spcAft>
        <a:spcPct val="0"/>
      </a:spcAft>
      <a:buChar char="•"/>
      <a:defRPr sz="1200" kern="1200">
        <a:solidFill>
          <a:schemeClr val="tx1"/>
        </a:solidFill>
        <a:latin typeface="Arial" pitchFamily="34" charset="0"/>
        <a:ea typeface="+mn-ea"/>
        <a:cs typeface="+mn-cs"/>
      </a:defRPr>
    </a:lvl2pPr>
    <a:lvl3pPr marL="914400" indent="-277813" algn="l" rtl="0" fontAlgn="base">
      <a:spcBef>
        <a:spcPct val="30000"/>
      </a:spcBef>
      <a:spcAft>
        <a:spcPct val="0"/>
      </a:spcAft>
      <a:buChar char="•"/>
      <a:defRPr sz="1200" kern="1200">
        <a:solidFill>
          <a:schemeClr val="tx1"/>
        </a:solidFill>
        <a:latin typeface="Arial" pitchFamily="34" charset="0"/>
        <a:ea typeface="+mn-ea"/>
        <a:cs typeface="+mn-cs"/>
      </a:defRPr>
    </a:lvl3pPr>
    <a:lvl4pPr marL="1371600" indent="-277813" algn="l" rtl="0" fontAlgn="base">
      <a:spcBef>
        <a:spcPct val="30000"/>
      </a:spcBef>
      <a:spcAft>
        <a:spcPct val="0"/>
      </a:spcAft>
      <a:buChar char="•"/>
      <a:defRPr sz="1200" kern="1200">
        <a:solidFill>
          <a:schemeClr val="tx1"/>
        </a:solidFill>
        <a:latin typeface="Arial" pitchFamily="34" charset="0"/>
        <a:ea typeface="+mn-ea"/>
        <a:cs typeface="+mn-cs"/>
      </a:defRPr>
    </a:lvl4pPr>
    <a:lvl5pPr marL="1828800" indent="-277813" algn="l" rtl="0" fontAlgn="base">
      <a:spcBef>
        <a:spcPct val="30000"/>
      </a:spcBef>
      <a:spcAft>
        <a:spcPct val="0"/>
      </a:spcAft>
      <a:buChar char="•"/>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EBC1A-E685-4A56-970D-2E89EC2ADB07}" type="slidenum">
              <a:rPr lang="en-US"/>
              <a:pPr/>
              <a:t>1</a:t>
            </a:fld>
            <a:endParaRPr lang="en-US" dirty="0"/>
          </a:p>
        </p:txBody>
      </p:sp>
      <p:sp>
        <p:nvSpPr>
          <p:cNvPr id="1131522" name="Rectangle 2"/>
          <p:cNvSpPr>
            <a:spLocks noGrp="1" noRot="1" noChangeAspect="1" noChangeArrowheads="1" noTextEdit="1"/>
          </p:cNvSpPr>
          <p:nvPr>
            <p:ph type="sldImg"/>
          </p:nvPr>
        </p:nvSpPr>
        <p:spPr>
          <a:xfrm>
            <a:off x="942975" y="744538"/>
            <a:ext cx="4973638" cy="3730625"/>
          </a:xfrm>
          <a:ln/>
        </p:spPr>
      </p:sp>
      <p:sp>
        <p:nvSpPr>
          <p:cNvPr id="1131523" name="Rectangle 3"/>
          <p:cNvSpPr>
            <a:spLocks noGrp="1" noChangeArrowheads="1"/>
          </p:cNvSpPr>
          <p:nvPr>
            <p:ph type="body" idx="1"/>
          </p:nvPr>
        </p:nvSpPr>
        <p:spPr>
          <a:xfrm>
            <a:off x="685800" y="4724400"/>
            <a:ext cx="5486400" cy="4476750"/>
          </a:xfrm>
        </p:spPr>
        <p:txBody>
          <a:bodyPr/>
          <a:lstStyle/>
          <a:p>
            <a:endParaRPr lang="en-AU" i="1" dirty="0"/>
          </a:p>
        </p:txBody>
      </p:sp>
    </p:spTree>
    <p:extLst>
      <p:ext uri="{BB962C8B-B14F-4D97-AF65-F5344CB8AC3E}">
        <p14:creationId xmlns:p14="http://schemas.microsoft.com/office/powerpoint/2010/main" val="10443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94386B8-127F-46A0-B8A8-814A04097AB5}" type="slidenum">
              <a:rPr lang="en-US" smtClean="0"/>
              <a:pPr/>
              <a:t>6</a:t>
            </a:fld>
            <a:endParaRPr lang="en-US"/>
          </a:p>
        </p:txBody>
      </p:sp>
    </p:spTree>
    <p:extLst>
      <p:ext uri="{BB962C8B-B14F-4D97-AF65-F5344CB8AC3E}">
        <p14:creationId xmlns:p14="http://schemas.microsoft.com/office/powerpoint/2010/main" val="381301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DDC62F-8039-4354-85CA-E7CB7D1B3925}" type="slidenum">
              <a:rPr lang="en-US"/>
              <a:pPr>
                <a:defRPr/>
              </a:pPr>
              <a:t>8</a:t>
            </a:fld>
            <a:endParaRPr lang="en-US" dirty="0"/>
          </a:p>
        </p:txBody>
      </p:sp>
      <p:sp>
        <p:nvSpPr>
          <p:cNvPr id="45059" name="Rectangle 2"/>
          <p:cNvSpPr>
            <a:spLocks noGrp="1" noRot="1" noChangeAspect="1" noChangeArrowheads="1" noTextEdit="1"/>
          </p:cNvSpPr>
          <p:nvPr>
            <p:ph type="sldImg"/>
          </p:nvPr>
        </p:nvSpPr>
        <p:spPr>
          <a:xfrm>
            <a:off x="1003300" y="781050"/>
            <a:ext cx="4887913" cy="3665538"/>
          </a:xfrm>
          <a:ln/>
        </p:spPr>
      </p:sp>
      <p:sp>
        <p:nvSpPr>
          <p:cNvPr id="45060" name="Rectangle 3"/>
          <p:cNvSpPr>
            <a:spLocks noGrp="1" noChangeArrowheads="1"/>
          </p:cNvSpPr>
          <p:nvPr>
            <p:ph type="body" idx="1"/>
          </p:nvPr>
        </p:nvSpPr>
        <p:spPr>
          <a:xfrm>
            <a:off x="928688" y="4759325"/>
            <a:ext cx="5037137" cy="4446588"/>
          </a:xfrm>
          <a:noFill/>
          <a:ln/>
        </p:spPr>
        <p:txBody>
          <a:bodyPr/>
          <a:lstStyle/>
          <a:p>
            <a:endParaRPr lang="en-AU" dirty="0" smtClean="0"/>
          </a:p>
        </p:txBody>
      </p:sp>
    </p:spTree>
    <p:extLst>
      <p:ext uri="{BB962C8B-B14F-4D97-AF65-F5344CB8AC3E}">
        <p14:creationId xmlns:p14="http://schemas.microsoft.com/office/powerpoint/2010/main" val="290819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650EB-4422-44D4-89EF-A8CDEF2AD696}" type="slidenum">
              <a:rPr lang="en-US"/>
              <a:pPr/>
              <a:t>10</a:t>
            </a:fld>
            <a:endParaRPr lang="en-US" dirty="0"/>
          </a:p>
        </p:txBody>
      </p:sp>
      <p:sp>
        <p:nvSpPr>
          <p:cNvPr id="2665474" name="Rectangle 2"/>
          <p:cNvSpPr>
            <a:spLocks noGrp="1" noRot="1" noChangeAspect="1" noChangeArrowheads="1" noTextEdit="1"/>
          </p:cNvSpPr>
          <p:nvPr>
            <p:ph type="sldImg"/>
          </p:nvPr>
        </p:nvSpPr>
        <p:spPr>
          <a:xfrm>
            <a:off x="1003300" y="781050"/>
            <a:ext cx="4887913" cy="3665538"/>
          </a:xfrm>
          <a:ln/>
        </p:spPr>
      </p:sp>
      <p:sp>
        <p:nvSpPr>
          <p:cNvPr id="2665475" name="Rectangle 3"/>
          <p:cNvSpPr>
            <a:spLocks noGrp="1" noChangeArrowheads="1"/>
          </p:cNvSpPr>
          <p:nvPr>
            <p:ph type="body" idx="1"/>
          </p:nvPr>
        </p:nvSpPr>
        <p:spPr>
          <a:xfrm>
            <a:off x="928688" y="4757738"/>
            <a:ext cx="5037137" cy="4448175"/>
          </a:xfrm>
        </p:spPr>
        <p:txBody>
          <a:bodyPr/>
          <a:lstStyle/>
          <a:p>
            <a:endParaRPr lang="en-AU" dirty="0"/>
          </a:p>
        </p:txBody>
      </p:sp>
    </p:spTree>
    <p:extLst>
      <p:ext uri="{BB962C8B-B14F-4D97-AF65-F5344CB8AC3E}">
        <p14:creationId xmlns:p14="http://schemas.microsoft.com/office/powerpoint/2010/main" val="357806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5EDB1-0ACD-497E-8CC8-07864E89F9AD}" type="slidenum">
              <a:rPr lang="en-US"/>
              <a:pPr/>
              <a:t>17</a:t>
            </a:fld>
            <a:endParaRPr lang="en-US"/>
          </a:p>
        </p:txBody>
      </p:sp>
      <p:sp>
        <p:nvSpPr>
          <p:cNvPr id="2717698" name="Rectangle 2"/>
          <p:cNvSpPr>
            <a:spLocks noGrp="1" noRot="1" noChangeAspect="1" noChangeArrowheads="1" noTextEdit="1"/>
          </p:cNvSpPr>
          <p:nvPr>
            <p:ph type="sldImg"/>
          </p:nvPr>
        </p:nvSpPr>
        <p:spPr>
          <a:xfrm>
            <a:off x="1003300" y="781050"/>
            <a:ext cx="4887913" cy="3665538"/>
          </a:xfrm>
          <a:ln/>
        </p:spPr>
      </p:sp>
      <p:sp>
        <p:nvSpPr>
          <p:cNvPr id="2717699" name="Rectangle 3"/>
          <p:cNvSpPr>
            <a:spLocks noGrp="1" noChangeArrowheads="1"/>
          </p:cNvSpPr>
          <p:nvPr>
            <p:ph type="body" idx="1"/>
          </p:nvPr>
        </p:nvSpPr>
        <p:spPr>
          <a:xfrm>
            <a:off x="928688" y="4759325"/>
            <a:ext cx="5037137" cy="4446588"/>
          </a:xfrm>
        </p:spPr>
        <p:txBody>
          <a:bodyPr/>
          <a:lstStyle/>
          <a:p>
            <a:endParaRPr lang="en-AU"/>
          </a:p>
        </p:txBody>
      </p:sp>
    </p:spTree>
    <p:extLst>
      <p:ext uri="{BB962C8B-B14F-4D97-AF65-F5344CB8AC3E}">
        <p14:creationId xmlns:p14="http://schemas.microsoft.com/office/powerpoint/2010/main" val="298438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D054B-2FEC-41CB-B2C3-6607331FB9A0}" type="slidenum">
              <a:rPr lang="en-US"/>
              <a:pPr/>
              <a:t>19</a:t>
            </a:fld>
            <a:endParaRPr lang="en-US"/>
          </a:p>
        </p:txBody>
      </p:sp>
      <p:sp>
        <p:nvSpPr>
          <p:cNvPr id="2719746" name="Rectangle 2"/>
          <p:cNvSpPr>
            <a:spLocks noGrp="1" noRot="1" noChangeAspect="1" noChangeArrowheads="1" noTextEdit="1"/>
          </p:cNvSpPr>
          <p:nvPr>
            <p:ph type="sldImg"/>
          </p:nvPr>
        </p:nvSpPr>
        <p:spPr>
          <a:xfrm>
            <a:off x="1003300" y="781050"/>
            <a:ext cx="4887913" cy="3665538"/>
          </a:xfrm>
          <a:ln/>
        </p:spPr>
      </p:sp>
      <p:sp>
        <p:nvSpPr>
          <p:cNvPr id="2719747" name="Rectangle 3"/>
          <p:cNvSpPr>
            <a:spLocks noGrp="1" noChangeArrowheads="1"/>
          </p:cNvSpPr>
          <p:nvPr>
            <p:ph type="body" idx="1"/>
          </p:nvPr>
        </p:nvSpPr>
        <p:spPr>
          <a:xfrm>
            <a:off x="928688" y="4759325"/>
            <a:ext cx="5037137" cy="4446588"/>
          </a:xfrm>
        </p:spPr>
        <p:txBody>
          <a:bodyPr/>
          <a:lstStyle/>
          <a:p>
            <a:endParaRPr lang="en-AU"/>
          </a:p>
        </p:txBody>
      </p:sp>
    </p:spTree>
    <p:extLst>
      <p:ext uri="{BB962C8B-B14F-4D97-AF65-F5344CB8AC3E}">
        <p14:creationId xmlns:p14="http://schemas.microsoft.com/office/powerpoint/2010/main" val="304426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FC46C-3371-4D35-8E27-CF96A7FC9AAC}" type="slidenum">
              <a:rPr lang="en-AU"/>
              <a:pPr/>
              <a:t>21</a:t>
            </a:fld>
            <a:endParaRPr lang="en-AU"/>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449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5CE64-70AB-4E64-B2A7-81603121BC48}" type="slidenum">
              <a:rPr lang="en-US"/>
              <a:pPr/>
              <a:t>30</a:t>
            </a:fld>
            <a:endParaRPr lang="en-US"/>
          </a:p>
        </p:txBody>
      </p:sp>
      <p:sp>
        <p:nvSpPr>
          <p:cNvPr id="2728962" name="Rectangle 2"/>
          <p:cNvSpPr>
            <a:spLocks noGrp="1" noRot="1" noChangeAspect="1" noChangeArrowheads="1" noTextEdit="1"/>
          </p:cNvSpPr>
          <p:nvPr>
            <p:ph type="sldImg"/>
          </p:nvPr>
        </p:nvSpPr>
        <p:spPr>
          <a:xfrm>
            <a:off x="1003300" y="781050"/>
            <a:ext cx="4887913" cy="3665538"/>
          </a:xfrm>
          <a:ln/>
        </p:spPr>
      </p:sp>
      <p:sp>
        <p:nvSpPr>
          <p:cNvPr id="2728963" name="Rectangle 3"/>
          <p:cNvSpPr>
            <a:spLocks noGrp="1" noChangeArrowheads="1"/>
          </p:cNvSpPr>
          <p:nvPr>
            <p:ph type="body" idx="1"/>
          </p:nvPr>
        </p:nvSpPr>
        <p:spPr>
          <a:xfrm>
            <a:off x="928688" y="4759325"/>
            <a:ext cx="5037137" cy="4446588"/>
          </a:xfrm>
        </p:spPr>
        <p:txBody>
          <a:bodyPr/>
          <a:lstStyle/>
          <a:p>
            <a:endParaRPr lang="en-AU"/>
          </a:p>
        </p:txBody>
      </p:sp>
    </p:spTree>
    <p:extLst>
      <p:ext uri="{BB962C8B-B14F-4D97-AF65-F5344CB8AC3E}">
        <p14:creationId xmlns:p14="http://schemas.microsoft.com/office/powerpoint/2010/main" val="143568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B0CA3-81B9-4A52-9065-C003D771AFE0}" type="slidenum">
              <a:rPr lang="en-US"/>
              <a:pPr/>
              <a:t>35</a:t>
            </a:fld>
            <a:endParaRPr lang="en-US"/>
          </a:p>
        </p:txBody>
      </p:sp>
      <p:sp>
        <p:nvSpPr>
          <p:cNvPr id="1452034" name="Rectangle 2"/>
          <p:cNvSpPr>
            <a:spLocks noGrp="1" noRot="1" noChangeAspect="1" noChangeArrowheads="1" noTextEdit="1"/>
          </p:cNvSpPr>
          <p:nvPr>
            <p:ph type="sldImg"/>
          </p:nvPr>
        </p:nvSpPr>
        <p:spPr>
          <a:xfrm>
            <a:off x="942975" y="744538"/>
            <a:ext cx="4973638" cy="3730625"/>
          </a:xfrm>
          <a:ln/>
        </p:spPr>
      </p:sp>
      <p:sp>
        <p:nvSpPr>
          <p:cNvPr id="1452035" name="Rectangle 3"/>
          <p:cNvSpPr>
            <a:spLocks noGrp="1" noChangeArrowheads="1"/>
          </p:cNvSpPr>
          <p:nvPr>
            <p:ph type="body" idx="1"/>
          </p:nvPr>
        </p:nvSpPr>
        <p:spPr/>
        <p:txBody>
          <a:bodyPr/>
          <a:lstStyle/>
          <a:p>
            <a:endParaRPr lang="en-AU" i="1" dirty="0"/>
          </a:p>
        </p:txBody>
      </p:sp>
    </p:spTree>
    <p:extLst>
      <p:ext uri="{BB962C8B-B14F-4D97-AF65-F5344CB8AC3E}">
        <p14:creationId xmlns:p14="http://schemas.microsoft.com/office/powerpoint/2010/main" val="1920751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graphicFrame>
        <p:nvGraphicFramePr>
          <p:cNvPr id="1228805" name="Rectangle 5" hidden="1"/>
          <p:cNvGraphicFramePr>
            <a:graphicFrameLocks/>
          </p:cNvGraphicFramePr>
          <p:nvPr userDrawn="1">
            <p:custDataLst>
              <p:tags r:id="rId2"/>
            </p:custDataLst>
            <p:extLst>
              <p:ext uri="{D42A27DB-BD31-4B8C-83A1-F6EECF244321}">
                <p14:modId xmlns:p14="http://schemas.microsoft.com/office/powerpoint/2010/main" val="4051582320"/>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22099" name="think-cell Slide" r:id="rId4" imgW="0" imgH="0" progId="">
                  <p:embed/>
                </p:oleObj>
              </mc:Choice>
              <mc:Fallback>
                <p:oleObj name="think-cell Slide" r:id="rId4" imgW="0" imgH="0" progId="">
                  <p:embed/>
                  <p:pic>
                    <p:nvPicPr>
                      <p:cNvPr id="0" name="AutoShape 13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userDrawn="1"/>
        </p:nvSpPr>
        <p:spPr>
          <a:xfrm>
            <a:off x="233679" y="257175"/>
            <a:ext cx="8672196" cy="6343650"/>
          </a:xfrm>
          <a:prstGeom prst="roundRect">
            <a:avLst>
              <a:gd name="adj" fmla="val 237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 name="Group 3"/>
          <p:cNvGrpSpPr/>
          <p:nvPr userDrawn="1"/>
        </p:nvGrpSpPr>
        <p:grpSpPr>
          <a:xfrm>
            <a:off x="561976" y="495300"/>
            <a:ext cx="4295775" cy="4714874"/>
            <a:chOff x="561975" y="495300"/>
            <a:chExt cx="4295775" cy="4714874"/>
          </a:xfrm>
        </p:grpSpPr>
        <p:sp>
          <p:nvSpPr>
            <p:cNvPr id="9" name="Rounded Rectangle 8"/>
            <p:cNvSpPr/>
            <p:nvPr userDrawn="1"/>
          </p:nvSpPr>
          <p:spPr>
            <a:xfrm>
              <a:off x="606637" y="648076"/>
              <a:ext cx="4214405" cy="4264370"/>
            </a:xfrm>
            <a:prstGeom prst="roundRect">
              <a:avLst>
                <a:gd name="adj" fmla="val 3814"/>
              </a:avLst>
            </a:prstGeom>
            <a:solidFill>
              <a:schemeClr val="tx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p:cNvSpPr/>
            <p:nvPr userDrawn="1"/>
          </p:nvSpPr>
          <p:spPr>
            <a:xfrm>
              <a:off x="561975" y="1219200"/>
              <a:ext cx="4295775" cy="312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1162049" y="495300"/>
              <a:ext cx="3124201" cy="471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228803" name="Rectangle 3"/>
          <p:cNvSpPr>
            <a:spLocks noGrp="1" noChangeArrowheads="1"/>
          </p:cNvSpPr>
          <p:nvPr>
            <p:ph type="ctrTitle"/>
          </p:nvPr>
        </p:nvSpPr>
        <p:spPr>
          <a:xfrm>
            <a:off x="1052514" y="1211264"/>
            <a:ext cx="3233737" cy="1754326"/>
          </a:xfrm>
        </p:spPr>
        <p:txBody>
          <a:bodyPr anchor="t" anchorCtr="0"/>
          <a:lstStyle>
            <a:lvl1pPr>
              <a:defRPr sz="3600">
                <a:solidFill>
                  <a:schemeClr val="bg2"/>
                </a:solidFill>
              </a:defRPr>
            </a:lvl1pPr>
          </a:lstStyle>
          <a:p>
            <a:pPr lvl="0"/>
            <a:r>
              <a:rPr lang="en-US" noProof="0" smtClean="0"/>
              <a:t>Click to edit Master title style</a:t>
            </a:r>
            <a:endParaRPr lang="en-US" noProof="0" dirty="0" smtClean="0"/>
          </a:p>
        </p:txBody>
      </p:sp>
      <p:sp>
        <p:nvSpPr>
          <p:cNvPr id="1228804" name="Rectangle 4"/>
          <p:cNvSpPr>
            <a:spLocks noGrp="1" noChangeArrowheads="1"/>
          </p:cNvSpPr>
          <p:nvPr>
            <p:ph type="subTitle" idx="1"/>
          </p:nvPr>
        </p:nvSpPr>
        <p:spPr>
          <a:xfrm>
            <a:off x="1052514" y="3207544"/>
            <a:ext cx="3233737" cy="646331"/>
          </a:xfrm>
          <a:prstGeom prst="rect">
            <a:avLst/>
          </a:prstGeom>
        </p:spPr>
        <p:txBody>
          <a:bodyPr wrap="square" anchor="t" anchorCtr="0">
            <a:spAutoFit/>
          </a:bodyPr>
          <a:lstStyle>
            <a:lvl1pPr marL="0" indent="0">
              <a:buFont typeface="Wingdings" pitchFamily="2" charset="2"/>
              <a:buNone/>
              <a:defRPr b="1">
                <a:solidFill>
                  <a:schemeClr val="tx1"/>
                </a:solidFill>
                <a:latin typeface="+mj-lt"/>
              </a:defRPr>
            </a:lvl1pPr>
          </a:lstStyle>
          <a:p>
            <a:pPr lvl="0"/>
            <a:r>
              <a:rPr lang="en-US" noProof="0" smtClean="0"/>
              <a:t>Click to edit Master subtitle style</a:t>
            </a:r>
            <a:endParaRPr lang="en-US" noProof="0" dirty="0" smtClean="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3674" y="5813295"/>
            <a:ext cx="1149956" cy="470548"/>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8" name="TextBox 7"/>
          <p:cNvSpPr txBox="1"/>
          <p:nvPr userDrawn="1"/>
        </p:nvSpPr>
        <p:spPr>
          <a:xfrm>
            <a:off x="467544" y="539553"/>
            <a:ext cx="4176464" cy="1015663"/>
          </a:xfrm>
          <a:prstGeom prst="rect">
            <a:avLst/>
          </a:prstGeom>
          <a:noFill/>
        </p:spPr>
        <p:txBody>
          <a:bodyPr wrap="square" rtlCol="0">
            <a:spAutoFit/>
          </a:bodyPr>
          <a:lstStyle/>
          <a:p>
            <a:pPr fontAlgn="auto">
              <a:spcBef>
                <a:spcPts val="0"/>
              </a:spcBef>
              <a:spcAft>
                <a:spcPts val="0"/>
              </a:spcAft>
            </a:pPr>
            <a:r>
              <a:rPr lang="en-AU" sz="6000" b="1" cap="all" dirty="0" smtClean="0">
                <a:solidFill>
                  <a:srgbClr val="FFFFFF"/>
                </a:solidFill>
                <a:latin typeface="Calibri" pitchFamily="34" charset="0"/>
              </a:rPr>
              <a:t>contents</a:t>
            </a:r>
            <a:endParaRPr lang="en-AU" sz="6000" b="1" cap="all" dirty="0">
              <a:solidFill>
                <a:srgbClr val="FFFFFF"/>
              </a:solidFill>
              <a:latin typeface="Calibri" pitchFamily="34" charset="0"/>
            </a:endParaRPr>
          </a:p>
        </p:txBody>
      </p:sp>
      <p:sp>
        <p:nvSpPr>
          <p:cNvPr id="9" name="Text Placeholder 17"/>
          <p:cNvSpPr>
            <a:spLocks noGrp="1"/>
          </p:cNvSpPr>
          <p:nvPr>
            <p:ph type="body" sz="quarter" idx="15" hasCustomPrompt="1"/>
          </p:nvPr>
        </p:nvSpPr>
        <p:spPr>
          <a:xfrm>
            <a:off x="467544" y="2363754"/>
            <a:ext cx="6984776" cy="3561523"/>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latin typeface="Calibri" pitchFamily="34" charset="0"/>
              </a:defRPr>
            </a:lvl1pPr>
            <a:lvl2pPr>
              <a:defRPr sz="2400" baseline="0">
                <a:solidFill>
                  <a:schemeClr val="bg1"/>
                </a:solidFill>
                <a:latin typeface="Calibri" pitchFamily="34" charset="0"/>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extLst>
      <p:ext uri="{BB962C8B-B14F-4D97-AF65-F5344CB8AC3E}">
        <p14:creationId xmlns:p14="http://schemas.microsoft.com/office/powerpoint/2010/main" val="38060165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5" name="TextBox 4"/>
          <p:cNvSpPr txBox="1"/>
          <p:nvPr userDrawn="1"/>
        </p:nvSpPr>
        <p:spPr>
          <a:xfrm>
            <a:off x="467544" y="539553"/>
            <a:ext cx="4176464" cy="1015663"/>
          </a:xfrm>
          <a:prstGeom prst="rect">
            <a:avLst/>
          </a:prstGeom>
          <a:noFill/>
        </p:spPr>
        <p:txBody>
          <a:bodyPr wrap="square" rtlCol="0">
            <a:spAutoFit/>
          </a:bodyPr>
          <a:lstStyle/>
          <a:p>
            <a:pPr fontAlgn="auto">
              <a:spcBef>
                <a:spcPts val="0"/>
              </a:spcBef>
              <a:spcAft>
                <a:spcPts val="0"/>
              </a:spcAft>
            </a:pPr>
            <a:r>
              <a:rPr lang="en-AU" sz="6000" b="1" cap="all" dirty="0" smtClean="0">
                <a:solidFill>
                  <a:srgbClr val="FFFFFF"/>
                </a:solidFill>
                <a:latin typeface="Calibri" pitchFamily="34" charset="0"/>
              </a:rPr>
              <a:t>contents</a:t>
            </a:r>
            <a:endParaRPr lang="en-AU" sz="6000" b="1" cap="all" dirty="0">
              <a:solidFill>
                <a:srgbClr val="FFFFFF"/>
              </a:solidFill>
              <a:latin typeface="Calibri" pitchFamily="34" charset="0"/>
            </a:endParaRPr>
          </a:p>
        </p:txBody>
      </p:sp>
      <p:sp>
        <p:nvSpPr>
          <p:cNvPr id="6" name="Text Placeholder 17"/>
          <p:cNvSpPr>
            <a:spLocks noGrp="1"/>
          </p:cNvSpPr>
          <p:nvPr>
            <p:ph type="body" sz="quarter" idx="15" hasCustomPrompt="1"/>
          </p:nvPr>
        </p:nvSpPr>
        <p:spPr>
          <a:xfrm>
            <a:off x="467544" y="2363754"/>
            <a:ext cx="4104456" cy="2697427"/>
          </a:xfrm>
        </p:spPr>
        <p:txBody>
          <a:bodyPr>
            <a:normAutofit/>
          </a:bodyPr>
          <a:lstStyle>
            <a:lvl1pPr marL="180000" indent="-180000">
              <a:lnSpc>
                <a:spcPts val="3840"/>
              </a:lnSpc>
              <a:buClr>
                <a:schemeClr val="accent1"/>
              </a:buClr>
              <a:buFont typeface="WordyLight" pitchFamily="2" charset="0"/>
              <a:buChar char="•"/>
              <a:defRPr sz="2400" b="0" baseline="0">
                <a:solidFill>
                  <a:schemeClr val="bg1"/>
                </a:solidFill>
                <a:latin typeface="Calibri" pitchFamily="34" charset="0"/>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7" name="Text Placeholder 17"/>
          <p:cNvSpPr>
            <a:spLocks noGrp="1"/>
          </p:cNvSpPr>
          <p:nvPr>
            <p:ph type="body" sz="quarter" idx="16" hasCustomPrompt="1"/>
          </p:nvPr>
        </p:nvSpPr>
        <p:spPr>
          <a:xfrm>
            <a:off x="4788024" y="2363754"/>
            <a:ext cx="3960440" cy="2697427"/>
          </a:xfrm>
        </p:spPr>
        <p:txBody>
          <a:bodyPr>
            <a:normAutofit/>
          </a:bodyPr>
          <a:lstStyle>
            <a:lvl1pPr marL="180000" indent="-180000">
              <a:lnSpc>
                <a:spcPts val="3840"/>
              </a:lnSpc>
              <a:buClr>
                <a:schemeClr val="accent1"/>
              </a:buClr>
              <a:buFont typeface="WordyLight" pitchFamily="2" charset="0"/>
              <a:buChar char="•"/>
              <a:defRPr sz="2400" b="0" baseline="0">
                <a:solidFill>
                  <a:schemeClr val="bg1"/>
                </a:solidFill>
                <a:latin typeface="Calibri" pitchFamily="34" charset="0"/>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extLst>
      <p:ext uri="{BB962C8B-B14F-4D97-AF65-F5344CB8AC3E}">
        <p14:creationId xmlns:p14="http://schemas.microsoft.com/office/powerpoint/2010/main" val="1527075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ext Placeholder 13"/>
          <p:cNvSpPr>
            <a:spLocks noGrp="1"/>
          </p:cNvSpPr>
          <p:nvPr>
            <p:ph type="body" sz="quarter" idx="10" hasCustomPrompt="1"/>
          </p:nvPr>
        </p:nvSpPr>
        <p:spPr>
          <a:xfrm>
            <a:off x="179512" y="539553"/>
            <a:ext cx="8784976" cy="2400266"/>
          </a:xfrm>
          <a:prstGeom prst="rect">
            <a:avLst/>
          </a:prstGeom>
        </p:spPr>
        <p:txBody>
          <a:bodyPr>
            <a:noAutofit/>
          </a:bodyPr>
          <a:lstStyle>
            <a:lvl1pPr marL="0" indent="0">
              <a:buNone/>
              <a:defRPr sz="60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9" name="Text Placeholder 15"/>
          <p:cNvSpPr>
            <a:spLocks noGrp="1"/>
          </p:cNvSpPr>
          <p:nvPr>
            <p:ph type="body" sz="quarter" idx="11" hasCustomPrompt="1"/>
          </p:nvPr>
        </p:nvSpPr>
        <p:spPr>
          <a:xfrm>
            <a:off x="179514" y="3323863"/>
            <a:ext cx="8785101" cy="2409395"/>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Click to add headline.</a:t>
            </a:r>
          </a:p>
        </p:txBody>
      </p:sp>
    </p:spTree>
    <p:extLst>
      <p:ext uri="{BB962C8B-B14F-4D97-AF65-F5344CB8AC3E}">
        <p14:creationId xmlns:p14="http://schemas.microsoft.com/office/powerpoint/2010/main" val="1149156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a:prstGeom prst="rect">
            <a:avLst/>
          </a:prstGeom>
        </p:spPr>
        <p:txBody>
          <a:bodyPr/>
          <a:lstStyle>
            <a:lvl1pPr>
              <a:buNone/>
              <a:defRPr sz="3600" b="0" baseline="0">
                <a:solidFill>
                  <a:schemeClr val="bg1"/>
                </a:solidFill>
                <a:latin typeface="Calibri" pitchFamily="34" charset="0"/>
              </a:defRPr>
            </a:lvl1pPr>
          </a:lstStyle>
          <a:p>
            <a:pPr lvl="0"/>
            <a:r>
              <a:rPr lang="en-US" dirty="0" smtClean="0"/>
              <a:t>Add heading</a:t>
            </a:r>
          </a:p>
        </p:txBody>
      </p:sp>
      <p:sp>
        <p:nvSpPr>
          <p:cNvPr id="7" name="Text Placeholder 17"/>
          <p:cNvSpPr>
            <a:spLocks noGrp="1"/>
          </p:cNvSpPr>
          <p:nvPr>
            <p:ph type="body" sz="quarter" idx="15" hasCustomPrompt="1"/>
          </p:nvPr>
        </p:nvSpPr>
        <p:spPr>
          <a:xfrm>
            <a:off x="467544" y="2780928"/>
            <a:ext cx="3816424"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8" name="Text Placeholder 17"/>
          <p:cNvSpPr>
            <a:spLocks noGrp="1"/>
          </p:cNvSpPr>
          <p:nvPr>
            <p:ph type="body" sz="quarter" idx="16" hasCustomPrompt="1"/>
          </p:nvPr>
        </p:nvSpPr>
        <p:spPr>
          <a:xfrm>
            <a:off x="4860032" y="2756926"/>
            <a:ext cx="3816424"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17372768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a:prstGeom prst="rect">
            <a:avLst/>
          </a:prstGeom>
        </p:spPr>
        <p:txBody>
          <a:bodyPr/>
          <a:lstStyle>
            <a:lvl1pPr>
              <a:buNone/>
              <a:defRPr sz="3600" baseline="0">
                <a:solidFill>
                  <a:schemeClr val="bg1"/>
                </a:solidFill>
              </a:defRPr>
            </a:lvl1pPr>
          </a:lstStyle>
          <a:p>
            <a:pPr lvl="0"/>
            <a:r>
              <a:rPr lang="en-US" dirty="0" smtClean="0"/>
              <a:t>Add heading</a:t>
            </a:r>
          </a:p>
        </p:txBody>
      </p:sp>
      <p:pic>
        <p:nvPicPr>
          <p:cNvPr id="9" name="Picture 8" descr="122183006.jpg"/>
          <p:cNvPicPr>
            <a:picLocks noChangeAspect="1"/>
          </p:cNvPicPr>
          <p:nvPr userDrawn="1"/>
        </p:nvPicPr>
        <p:blipFill>
          <a:blip r:embed="rId2" cstate="print"/>
          <a:srcRect l="15619" t="13363" r="15619"/>
          <a:stretch>
            <a:fillRect/>
          </a:stretch>
        </p:blipFill>
        <p:spPr>
          <a:xfrm>
            <a:off x="5117082" y="1892830"/>
            <a:ext cx="2687874" cy="3168352"/>
          </a:xfrm>
          <a:prstGeom prst="rect">
            <a:avLst/>
          </a:prstGeom>
        </p:spPr>
      </p:pic>
      <p:sp>
        <p:nvSpPr>
          <p:cNvPr id="6" name="Text Placeholder 17"/>
          <p:cNvSpPr>
            <a:spLocks noGrp="1"/>
          </p:cNvSpPr>
          <p:nvPr>
            <p:ph type="body" sz="quarter" idx="15" hasCustomPrompt="1"/>
          </p:nvPr>
        </p:nvSpPr>
        <p:spPr>
          <a:xfrm>
            <a:off x="467544" y="2780928"/>
            <a:ext cx="3888432"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111149383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a:prstGeom prst="rect">
            <a:avLst/>
          </a:prstGeom>
        </p:spPr>
        <p:txBody>
          <a:bodyPr/>
          <a:lstStyle>
            <a:lvl1pPr>
              <a:buNone/>
              <a:defRPr sz="3600" baseline="0">
                <a:solidFill>
                  <a:schemeClr val="bg1"/>
                </a:solidFill>
              </a:defRPr>
            </a:lvl1pPr>
          </a:lstStyle>
          <a:p>
            <a:pPr lvl="0"/>
            <a:r>
              <a:rPr lang="en-US" dirty="0" smtClean="0"/>
              <a:t>Add heading</a:t>
            </a:r>
          </a:p>
        </p:txBody>
      </p:sp>
      <p:sp>
        <p:nvSpPr>
          <p:cNvPr id="5" name="Text Placeholder 17"/>
          <p:cNvSpPr>
            <a:spLocks noGrp="1"/>
          </p:cNvSpPr>
          <p:nvPr>
            <p:ph type="body" sz="quarter" idx="15" hasCustomPrompt="1"/>
          </p:nvPr>
        </p:nvSpPr>
        <p:spPr>
          <a:xfrm>
            <a:off x="467544" y="2780928"/>
            <a:ext cx="3888432"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20366008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13"/>
          <p:cNvSpPr>
            <a:spLocks noGrp="1"/>
          </p:cNvSpPr>
          <p:nvPr>
            <p:ph type="body" sz="quarter" idx="10" hasCustomPrompt="1"/>
          </p:nvPr>
        </p:nvSpPr>
        <p:spPr>
          <a:xfrm>
            <a:off x="179512" y="539553"/>
            <a:ext cx="8064896" cy="4617640"/>
          </a:xfrm>
        </p:spPr>
        <p:txBody>
          <a:bodyPr>
            <a:noAutofit/>
          </a:bodyPr>
          <a:lstStyle>
            <a:lvl1pPr marL="0" indent="0">
              <a:buNone/>
              <a:defRPr sz="96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49215"/>
            <a:ext cx="4536504" cy="1056118"/>
          </a:xfrm>
          <a:solidFill>
            <a:schemeClr val="accent1">
              <a:lumMod val="85000"/>
            </a:schemeClr>
          </a:solidFill>
        </p:spPr>
        <p:txBody>
          <a:bodyPr>
            <a:normAutofit/>
          </a:bodyPr>
          <a:lstStyle>
            <a:lvl1pPr marL="0" indent="0">
              <a:buClr>
                <a:schemeClr val="bg1">
                  <a:lumMod val="85000"/>
                </a:schemeClr>
              </a:buClr>
              <a:buFontTx/>
              <a:buNone/>
              <a:defRPr sz="2400" b="1" baseline="0">
                <a:solidFill>
                  <a:schemeClr val="accent2"/>
                </a:solidFill>
                <a:latin typeface="Calibri" pitchFamily="34" charset="0"/>
              </a:defRPr>
            </a:lvl1pPr>
          </a:lstStyle>
          <a:p>
            <a:pPr lvl="0"/>
            <a:r>
              <a:rPr lang="en-US" dirty="0" smtClean="0"/>
              <a:t>HINT!!!    Select Home &gt; New Slide to add pre-built slide formats</a:t>
            </a:r>
          </a:p>
        </p:txBody>
      </p:sp>
    </p:spTree>
    <p:extLst>
      <p:ext uri="{BB962C8B-B14F-4D97-AF65-F5344CB8AC3E}">
        <p14:creationId xmlns:p14="http://schemas.microsoft.com/office/powerpoint/2010/main" val="12895030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 Main">
    <p:spTree>
      <p:nvGrpSpPr>
        <p:cNvPr id="1" name=""/>
        <p:cNvGrpSpPr/>
        <p:nvPr/>
      </p:nvGrpSpPr>
      <p:grpSpPr>
        <a:xfrm>
          <a:off x="0" y="0"/>
          <a:ext cx="0" cy="0"/>
          <a:chOff x="0" y="0"/>
          <a:chExt cx="0" cy="0"/>
        </a:xfrm>
      </p:grpSpPr>
      <p:sp>
        <p:nvSpPr>
          <p:cNvPr id="8" name="TextBox 7"/>
          <p:cNvSpPr txBox="1"/>
          <p:nvPr userDrawn="1"/>
        </p:nvSpPr>
        <p:spPr>
          <a:xfrm>
            <a:off x="467544" y="539553"/>
            <a:ext cx="4176464" cy="1015663"/>
          </a:xfrm>
          <a:prstGeom prst="rect">
            <a:avLst/>
          </a:prstGeom>
          <a:noFill/>
        </p:spPr>
        <p:txBody>
          <a:bodyPr wrap="square" rtlCol="0">
            <a:spAutoFit/>
          </a:bodyPr>
          <a:lstStyle/>
          <a:p>
            <a:pPr fontAlgn="auto">
              <a:spcBef>
                <a:spcPts val="0"/>
              </a:spcBef>
              <a:spcAft>
                <a:spcPts val="0"/>
              </a:spcAft>
            </a:pPr>
            <a:r>
              <a:rPr lang="en-AU" sz="6000" b="1" cap="all" dirty="0" smtClean="0">
                <a:solidFill>
                  <a:srgbClr val="FFFFFF"/>
                </a:solidFill>
                <a:latin typeface="Calibri" pitchFamily="34" charset="0"/>
              </a:rPr>
              <a:t>contents</a:t>
            </a:r>
            <a:endParaRPr lang="en-AU" sz="6000" b="1" cap="all" dirty="0">
              <a:solidFill>
                <a:srgbClr val="FFFFFF"/>
              </a:solidFill>
              <a:latin typeface="Calibri" pitchFamily="34" charset="0"/>
            </a:endParaRPr>
          </a:p>
        </p:txBody>
      </p:sp>
      <p:sp>
        <p:nvSpPr>
          <p:cNvPr id="9" name="Text Placeholder 17"/>
          <p:cNvSpPr>
            <a:spLocks noGrp="1"/>
          </p:cNvSpPr>
          <p:nvPr>
            <p:ph type="body" sz="quarter" idx="15" hasCustomPrompt="1"/>
          </p:nvPr>
        </p:nvSpPr>
        <p:spPr>
          <a:xfrm>
            <a:off x="467544" y="2363754"/>
            <a:ext cx="6984776" cy="3561523"/>
          </a:xfrm>
        </p:spPr>
        <p:txBody>
          <a:bodyPr>
            <a:normAutofit/>
          </a:bodyPr>
          <a:lstStyle>
            <a:lvl1pPr marL="180000" indent="-180000">
              <a:lnSpc>
                <a:spcPts val="3840"/>
              </a:lnSpc>
              <a:buClr>
                <a:schemeClr val="accent1"/>
              </a:buClr>
              <a:buFont typeface="WordyLight" pitchFamily="2" charset="0"/>
              <a:buChar char="•"/>
              <a:defRPr sz="3200" baseline="0">
                <a:solidFill>
                  <a:schemeClr val="bg1"/>
                </a:solidFill>
                <a:latin typeface="Calibri" pitchFamily="34" charset="0"/>
              </a:defRPr>
            </a:lvl1pPr>
            <a:lvl2pPr>
              <a:defRPr sz="2400" baseline="0">
                <a:solidFill>
                  <a:schemeClr val="bg1"/>
                </a:solidFill>
                <a:latin typeface="Calibri" pitchFamily="34" charset="0"/>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major slide content item</a:t>
            </a:r>
          </a:p>
          <a:p>
            <a:pPr lvl="1"/>
            <a:r>
              <a:rPr lang="en-US" dirty="0" smtClean="0"/>
              <a:t>Click to add minor slide content item</a:t>
            </a:r>
          </a:p>
          <a:p>
            <a:pPr lvl="0"/>
            <a:endParaRPr lang="en-AU" dirty="0"/>
          </a:p>
        </p:txBody>
      </p:sp>
    </p:spTree>
    <p:extLst>
      <p:ext uri="{BB962C8B-B14F-4D97-AF65-F5344CB8AC3E}">
        <p14:creationId xmlns:p14="http://schemas.microsoft.com/office/powerpoint/2010/main" val="32887153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 2 Column">
    <p:spTree>
      <p:nvGrpSpPr>
        <p:cNvPr id="1" name=""/>
        <p:cNvGrpSpPr/>
        <p:nvPr/>
      </p:nvGrpSpPr>
      <p:grpSpPr>
        <a:xfrm>
          <a:off x="0" y="0"/>
          <a:ext cx="0" cy="0"/>
          <a:chOff x="0" y="0"/>
          <a:chExt cx="0" cy="0"/>
        </a:xfrm>
      </p:grpSpPr>
      <p:sp>
        <p:nvSpPr>
          <p:cNvPr id="5" name="TextBox 4"/>
          <p:cNvSpPr txBox="1"/>
          <p:nvPr userDrawn="1"/>
        </p:nvSpPr>
        <p:spPr>
          <a:xfrm>
            <a:off x="467544" y="539553"/>
            <a:ext cx="4176464" cy="1015663"/>
          </a:xfrm>
          <a:prstGeom prst="rect">
            <a:avLst/>
          </a:prstGeom>
          <a:noFill/>
        </p:spPr>
        <p:txBody>
          <a:bodyPr wrap="square" rtlCol="0">
            <a:spAutoFit/>
          </a:bodyPr>
          <a:lstStyle/>
          <a:p>
            <a:pPr fontAlgn="auto">
              <a:spcBef>
                <a:spcPts val="0"/>
              </a:spcBef>
              <a:spcAft>
                <a:spcPts val="0"/>
              </a:spcAft>
            </a:pPr>
            <a:r>
              <a:rPr lang="en-AU" sz="6000" b="1" cap="all" dirty="0" smtClean="0">
                <a:solidFill>
                  <a:srgbClr val="FFFFFF"/>
                </a:solidFill>
                <a:latin typeface="Calibri" pitchFamily="34" charset="0"/>
              </a:rPr>
              <a:t>contents</a:t>
            </a:r>
            <a:endParaRPr lang="en-AU" sz="6000" b="1" cap="all" dirty="0">
              <a:solidFill>
                <a:srgbClr val="FFFFFF"/>
              </a:solidFill>
              <a:latin typeface="Calibri" pitchFamily="34" charset="0"/>
            </a:endParaRPr>
          </a:p>
        </p:txBody>
      </p:sp>
      <p:sp>
        <p:nvSpPr>
          <p:cNvPr id="6" name="Text Placeholder 17"/>
          <p:cNvSpPr>
            <a:spLocks noGrp="1"/>
          </p:cNvSpPr>
          <p:nvPr>
            <p:ph type="body" sz="quarter" idx="15" hasCustomPrompt="1"/>
          </p:nvPr>
        </p:nvSpPr>
        <p:spPr>
          <a:xfrm>
            <a:off x="467544" y="2363754"/>
            <a:ext cx="4104456" cy="2697427"/>
          </a:xfrm>
        </p:spPr>
        <p:txBody>
          <a:bodyPr>
            <a:normAutofit/>
          </a:bodyPr>
          <a:lstStyle>
            <a:lvl1pPr marL="180000" indent="-180000">
              <a:lnSpc>
                <a:spcPts val="3840"/>
              </a:lnSpc>
              <a:buClr>
                <a:schemeClr val="accent1"/>
              </a:buClr>
              <a:buFont typeface="WordyLight" pitchFamily="2" charset="0"/>
              <a:buChar char="•"/>
              <a:defRPr sz="2400" b="0" baseline="0">
                <a:solidFill>
                  <a:schemeClr val="bg1"/>
                </a:solidFill>
                <a:latin typeface="Calibri" pitchFamily="34" charset="0"/>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
        <p:nvSpPr>
          <p:cNvPr id="7" name="Text Placeholder 17"/>
          <p:cNvSpPr>
            <a:spLocks noGrp="1"/>
          </p:cNvSpPr>
          <p:nvPr>
            <p:ph type="body" sz="quarter" idx="16" hasCustomPrompt="1"/>
          </p:nvPr>
        </p:nvSpPr>
        <p:spPr>
          <a:xfrm>
            <a:off x="4788024" y="2363754"/>
            <a:ext cx="3960440" cy="2697427"/>
          </a:xfrm>
        </p:spPr>
        <p:txBody>
          <a:bodyPr>
            <a:normAutofit/>
          </a:bodyPr>
          <a:lstStyle>
            <a:lvl1pPr marL="180000" indent="-180000">
              <a:lnSpc>
                <a:spcPts val="3840"/>
              </a:lnSpc>
              <a:buClr>
                <a:schemeClr val="accent1"/>
              </a:buClr>
              <a:buFont typeface="WordyLight" pitchFamily="2" charset="0"/>
              <a:buChar char="•"/>
              <a:defRPr sz="2400" b="0" baseline="0">
                <a:solidFill>
                  <a:schemeClr val="bg1"/>
                </a:solidFill>
                <a:latin typeface="Calibri" pitchFamily="34" charset="0"/>
              </a:defRPr>
            </a:lvl1pPr>
            <a:lvl2pPr>
              <a:defRPr sz="2400" baseline="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 list</a:t>
            </a:r>
          </a:p>
          <a:p>
            <a:pPr lvl="0"/>
            <a:endParaRPr lang="en-AU" dirty="0"/>
          </a:p>
        </p:txBody>
      </p:sp>
    </p:spTree>
    <p:extLst>
      <p:ext uri="{BB962C8B-B14F-4D97-AF65-F5344CB8AC3E}">
        <p14:creationId xmlns:p14="http://schemas.microsoft.com/office/powerpoint/2010/main" val="41384516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ext Placeholder 13"/>
          <p:cNvSpPr>
            <a:spLocks noGrp="1"/>
          </p:cNvSpPr>
          <p:nvPr>
            <p:ph type="body" sz="quarter" idx="10" hasCustomPrompt="1"/>
          </p:nvPr>
        </p:nvSpPr>
        <p:spPr>
          <a:xfrm>
            <a:off x="179512" y="539553"/>
            <a:ext cx="8784976" cy="2400266"/>
          </a:xfrm>
          <a:prstGeom prst="rect">
            <a:avLst/>
          </a:prstGeom>
        </p:spPr>
        <p:txBody>
          <a:bodyPr>
            <a:noAutofit/>
          </a:bodyPr>
          <a:lstStyle>
            <a:lvl1pPr marL="0" indent="0">
              <a:buNone/>
              <a:defRPr sz="60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section title.</a:t>
            </a:r>
          </a:p>
        </p:txBody>
      </p:sp>
      <p:sp>
        <p:nvSpPr>
          <p:cNvPr id="9" name="Text Placeholder 15"/>
          <p:cNvSpPr>
            <a:spLocks noGrp="1"/>
          </p:cNvSpPr>
          <p:nvPr>
            <p:ph type="body" sz="quarter" idx="11" hasCustomPrompt="1"/>
          </p:nvPr>
        </p:nvSpPr>
        <p:spPr>
          <a:xfrm>
            <a:off x="179514" y="3323863"/>
            <a:ext cx="8785101" cy="2409395"/>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Click to add headline.</a:t>
            </a:r>
          </a:p>
        </p:txBody>
      </p:sp>
    </p:spTree>
    <p:extLst>
      <p:ext uri="{BB962C8B-B14F-4D97-AF65-F5344CB8AC3E}">
        <p14:creationId xmlns:p14="http://schemas.microsoft.com/office/powerpoint/2010/main" val="29620594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1951" y="385732"/>
            <a:ext cx="8339138" cy="400110"/>
          </a:xfrm>
        </p:spPr>
        <p:txBody>
          <a:bodyPr anchor="ctr" anchorCtr="0"/>
          <a:lstStyle>
            <a:lvl1pPr marL="0" indent="0">
              <a:tabLst>
                <a:tab pos="628650" algn="l"/>
              </a:tabLst>
              <a:defRPr/>
            </a:lvl1pPr>
          </a:lstStyle>
          <a:p>
            <a:r>
              <a:rPr lang="en-US" dirty="0" smtClean="0"/>
              <a:t>Agenda</a:t>
            </a:r>
            <a:endParaRPr lang="en-AU" dirty="0"/>
          </a:p>
        </p:txBody>
      </p:sp>
      <p:sp>
        <p:nvSpPr>
          <p:cNvPr id="4" name="Slide Number Placeholder 3"/>
          <p:cNvSpPr>
            <a:spLocks noGrp="1"/>
          </p:cNvSpPr>
          <p:nvPr>
            <p:ph type="sldNum" sz="quarter" idx="10"/>
          </p:nvPr>
        </p:nvSpPr>
        <p:spPr/>
        <p:txBody>
          <a:bodyPr/>
          <a:lstStyle>
            <a:lvl1pPr>
              <a:defRPr/>
            </a:lvl1pPr>
          </a:lstStyle>
          <a:p>
            <a:fld id="{AE310E1D-A7BD-4B58-81EA-CDB8D999AEB9}" type="slidenum">
              <a:rPr lang="en-AU"/>
              <a:pPr/>
              <a:t>‹#›</a:t>
            </a:fld>
            <a:endParaRPr lang="en-AU"/>
          </a:p>
        </p:txBody>
      </p:sp>
      <p:sp>
        <p:nvSpPr>
          <p:cNvPr id="6" name="Text Placeholder 5"/>
          <p:cNvSpPr>
            <a:spLocks noGrp="1"/>
          </p:cNvSpPr>
          <p:nvPr>
            <p:ph type="body" sz="quarter" idx="11" hasCustomPrompt="1"/>
          </p:nvPr>
        </p:nvSpPr>
        <p:spPr>
          <a:xfrm>
            <a:off x="942974" y="1838325"/>
            <a:ext cx="7381875" cy="2114550"/>
          </a:xfrm>
          <a:prstGeom prst="rect">
            <a:avLst/>
          </a:prstGeom>
        </p:spPr>
        <p:txBody>
          <a:bodyPr/>
          <a:lstStyle>
            <a:lvl1pPr marL="342900" indent="-342900">
              <a:spcAft>
                <a:spcPts val="900"/>
              </a:spcAft>
              <a:buClr>
                <a:schemeClr val="tx2"/>
              </a:buClr>
              <a:buFont typeface="+mj-lt"/>
              <a:buAutoNum type="arabicPeriod"/>
              <a:defRPr b="1">
                <a:solidFill>
                  <a:schemeClr val="tx1"/>
                </a:solidFill>
                <a:latin typeface="+mj-lt"/>
              </a:defRPr>
            </a:lvl1pPr>
            <a:lvl2pPr>
              <a:defRPr b="1">
                <a:latin typeface="+mj-lt"/>
              </a:defRPr>
            </a:lvl2pPr>
            <a:lvl3pPr>
              <a:defRPr b="1">
                <a:latin typeface="+mj-lt"/>
              </a:defRPr>
            </a:lvl3pPr>
          </a:lstStyle>
          <a:p>
            <a:pPr lvl="0"/>
            <a:r>
              <a:rPr lang="en-US" dirty="0" smtClean="0"/>
              <a:t>Section 1</a:t>
            </a:r>
          </a:p>
          <a:p>
            <a:pPr lvl="0"/>
            <a:r>
              <a:rPr lang="en-US" dirty="0" smtClean="0"/>
              <a:t>Section 2</a:t>
            </a:r>
          </a:p>
          <a:p>
            <a:pPr lvl="0"/>
            <a:r>
              <a:rPr lang="en-US" dirty="0" smtClean="0"/>
              <a:t>Section 3</a:t>
            </a:r>
          </a:p>
          <a:p>
            <a:pPr lvl="0"/>
            <a:endParaRPr lang="en-US" dirty="0" smtClean="0"/>
          </a:p>
        </p:txBody>
      </p:sp>
    </p:spTree>
    <p:extLst>
      <p:ext uri="{BB962C8B-B14F-4D97-AF65-F5344CB8AC3E}">
        <p14:creationId xmlns:p14="http://schemas.microsoft.com/office/powerpoint/2010/main" val="609171326"/>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rmation - 2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4664"/>
            <a:ext cx="8208912" cy="1080120"/>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8208342" cy="648072"/>
          </a:xfrm>
          <a:prstGeom prst="rect">
            <a:avLst/>
          </a:prstGeom>
        </p:spPr>
        <p:txBody>
          <a:bodyPr/>
          <a:lstStyle>
            <a:lvl1pPr>
              <a:buNone/>
              <a:defRPr sz="3600" b="0" baseline="0">
                <a:solidFill>
                  <a:schemeClr val="bg1"/>
                </a:solidFill>
                <a:latin typeface="Calibri" pitchFamily="34" charset="0"/>
              </a:defRPr>
            </a:lvl1pPr>
          </a:lstStyle>
          <a:p>
            <a:pPr lvl="0"/>
            <a:r>
              <a:rPr lang="en-US" dirty="0" smtClean="0"/>
              <a:t>Add heading</a:t>
            </a:r>
          </a:p>
        </p:txBody>
      </p:sp>
      <p:sp>
        <p:nvSpPr>
          <p:cNvPr id="7" name="Text Placeholder 17"/>
          <p:cNvSpPr>
            <a:spLocks noGrp="1"/>
          </p:cNvSpPr>
          <p:nvPr>
            <p:ph type="body" sz="quarter" idx="15" hasCustomPrompt="1"/>
          </p:nvPr>
        </p:nvSpPr>
        <p:spPr>
          <a:xfrm>
            <a:off x="467544" y="2780928"/>
            <a:ext cx="3816424"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
        <p:nvSpPr>
          <p:cNvPr id="8" name="Text Placeholder 17"/>
          <p:cNvSpPr>
            <a:spLocks noGrp="1"/>
          </p:cNvSpPr>
          <p:nvPr>
            <p:ph type="body" sz="quarter" idx="16" hasCustomPrompt="1"/>
          </p:nvPr>
        </p:nvSpPr>
        <p:spPr>
          <a:xfrm>
            <a:off x="4860032" y="2756926"/>
            <a:ext cx="3816424"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3540149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with pictur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a:prstGeom prst="rect">
            <a:avLst/>
          </a:prstGeom>
        </p:spPr>
        <p:txBody>
          <a:bodyPr/>
          <a:lstStyle>
            <a:lvl1pPr>
              <a:buNone/>
              <a:defRPr sz="3600" baseline="0">
                <a:solidFill>
                  <a:schemeClr val="bg1"/>
                </a:solidFill>
              </a:defRPr>
            </a:lvl1pPr>
          </a:lstStyle>
          <a:p>
            <a:pPr lvl="0"/>
            <a:r>
              <a:rPr lang="en-US" dirty="0" smtClean="0"/>
              <a:t>Add heading</a:t>
            </a:r>
          </a:p>
        </p:txBody>
      </p:sp>
      <p:pic>
        <p:nvPicPr>
          <p:cNvPr id="9" name="Picture 8" descr="122183006.jpg"/>
          <p:cNvPicPr>
            <a:picLocks noChangeAspect="1"/>
          </p:cNvPicPr>
          <p:nvPr userDrawn="1"/>
        </p:nvPicPr>
        <p:blipFill>
          <a:blip r:embed="rId2" cstate="print"/>
          <a:srcRect l="15619" t="13363" r="15619"/>
          <a:stretch>
            <a:fillRect/>
          </a:stretch>
        </p:blipFill>
        <p:spPr>
          <a:xfrm>
            <a:off x="5117082" y="1892830"/>
            <a:ext cx="2687874" cy="3168352"/>
          </a:xfrm>
          <a:prstGeom prst="rect">
            <a:avLst/>
          </a:prstGeom>
        </p:spPr>
      </p:pic>
      <p:sp>
        <p:nvSpPr>
          <p:cNvPr id="6" name="Text Placeholder 17"/>
          <p:cNvSpPr>
            <a:spLocks noGrp="1"/>
          </p:cNvSpPr>
          <p:nvPr>
            <p:ph type="body" sz="quarter" idx="15" hasCustomPrompt="1"/>
          </p:nvPr>
        </p:nvSpPr>
        <p:spPr>
          <a:xfrm>
            <a:off x="467544" y="2780928"/>
            <a:ext cx="3888432"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156044548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 1 column">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67544" y="403200"/>
            <a:ext cx="8208912" cy="1224136"/>
          </a:xfrm>
          <a:prstGeom prst="rect">
            <a:avLst/>
          </a:prstGeom>
        </p:spPr>
        <p:txBody>
          <a:bodyPr/>
          <a:lstStyle>
            <a:lvl1pPr marL="0" indent="0">
              <a:buNone/>
              <a:defRPr sz="6000" b="1" cap="all" baseline="0">
                <a:solidFill>
                  <a:schemeClr val="accent1"/>
                </a:solidFill>
                <a:latin typeface="Calibri" pitchFamily="34" charset="0"/>
              </a:defRPr>
            </a:lvl1pPr>
          </a:lstStyle>
          <a:p>
            <a:pPr lvl="0"/>
            <a:r>
              <a:rPr lang="en-US" dirty="0" smtClean="0"/>
              <a:t>Add headline.</a:t>
            </a:r>
            <a:endParaRPr lang="en-AU" dirty="0"/>
          </a:p>
        </p:txBody>
      </p:sp>
      <p:sp>
        <p:nvSpPr>
          <p:cNvPr id="19" name="Text Placeholder 15"/>
          <p:cNvSpPr>
            <a:spLocks noGrp="1"/>
          </p:cNvSpPr>
          <p:nvPr>
            <p:ph type="body" sz="quarter" idx="14" hasCustomPrompt="1"/>
          </p:nvPr>
        </p:nvSpPr>
        <p:spPr>
          <a:xfrm>
            <a:off x="468114" y="1844824"/>
            <a:ext cx="3887862" cy="648072"/>
          </a:xfrm>
          <a:prstGeom prst="rect">
            <a:avLst/>
          </a:prstGeom>
        </p:spPr>
        <p:txBody>
          <a:bodyPr/>
          <a:lstStyle>
            <a:lvl1pPr>
              <a:buNone/>
              <a:defRPr sz="3600" baseline="0">
                <a:solidFill>
                  <a:schemeClr val="bg1"/>
                </a:solidFill>
              </a:defRPr>
            </a:lvl1pPr>
          </a:lstStyle>
          <a:p>
            <a:pPr lvl="0"/>
            <a:r>
              <a:rPr lang="en-US" dirty="0" smtClean="0"/>
              <a:t>Add heading</a:t>
            </a:r>
          </a:p>
        </p:txBody>
      </p:sp>
      <p:sp>
        <p:nvSpPr>
          <p:cNvPr id="5" name="Text Placeholder 17"/>
          <p:cNvSpPr>
            <a:spLocks noGrp="1"/>
          </p:cNvSpPr>
          <p:nvPr>
            <p:ph type="body" sz="quarter" idx="15" hasCustomPrompt="1"/>
          </p:nvPr>
        </p:nvSpPr>
        <p:spPr>
          <a:xfrm>
            <a:off x="467544" y="2780928"/>
            <a:ext cx="3888432" cy="2160240"/>
          </a:xfrm>
          <a:prstGeom prst="rect">
            <a:avLst/>
          </a:prstGeom>
        </p:spPr>
        <p:txBody>
          <a:bodyPr>
            <a:normAutofit/>
          </a:bodyPr>
          <a:lstStyle>
            <a:lvl1pPr marL="0" indent="-180000">
              <a:spcBef>
                <a:spcPts val="232"/>
              </a:spcBef>
              <a:buFont typeface="WordyLight" pitchFamily="2" charset="0"/>
              <a:buChar char="•"/>
              <a:defRPr sz="2400">
                <a:solidFill>
                  <a:schemeClr val="bg1"/>
                </a:solidFill>
              </a:defRPr>
            </a:lvl1pPr>
            <a:lvl2pPr>
              <a:spcBef>
                <a:spcPts val="232"/>
              </a:spcBef>
              <a:defRPr sz="1800">
                <a:solidFill>
                  <a:schemeClr val="bg1"/>
                </a:solidFill>
              </a:defRPr>
            </a:lvl2pPr>
            <a:lvl3pPr>
              <a:spcBef>
                <a:spcPts val="232"/>
              </a:spcBef>
              <a:defRPr sz="1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content</a:t>
            </a:r>
            <a:endParaRPr lang="en-AU" dirty="0"/>
          </a:p>
        </p:txBody>
      </p:sp>
    </p:spTree>
    <p:extLst>
      <p:ext uri="{BB962C8B-B14F-4D97-AF65-F5344CB8AC3E}">
        <p14:creationId xmlns:p14="http://schemas.microsoft.com/office/powerpoint/2010/main" val="4173395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a:xfrm>
            <a:off x="361950" y="1844675"/>
            <a:ext cx="8394700" cy="3346450"/>
          </a:xfrm>
          <a:prstGeom prst="rect">
            <a:avLst/>
          </a:prstGeom>
        </p:spPr>
        <p:txBody>
          <a:bodyPr/>
          <a:lstStyle>
            <a:lvl1pPr>
              <a:buClr>
                <a:schemeClr val="tx2"/>
              </a:buClr>
              <a:defRPr>
                <a:solidFill>
                  <a:schemeClr val="tx1"/>
                </a:solidFill>
              </a:defRPr>
            </a:lvl1pPr>
            <a:lvl2pPr>
              <a:buClr>
                <a:schemeClr val="tx2"/>
              </a:buClr>
              <a:defRPr>
                <a:solidFill>
                  <a:schemeClr val="tx1"/>
                </a:solidFill>
              </a:defRPr>
            </a:lvl2pPr>
            <a:lvl3pPr>
              <a:buClr>
                <a:schemeClr val="accent1"/>
              </a:buCl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3"/>
          <p:cNvSpPr>
            <a:spLocks noGrp="1"/>
          </p:cNvSpPr>
          <p:nvPr>
            <p:ph type="sldNum" sz="quarter" idx="10"/>
          </p:nvPr>
        </p:nvSpPr>
        <p:spPr/>
        <p:txBody>
          <a:bodyPr/>
          <a:lstStyle>
            <a:lvl1pPr>
              <a:defRPr/>
            </a:lvl1pPr>
          </a:lstStyle>
          <a:p>
            <a:fld id="{AE310E1D-A7BD-4B58-81EA-CDB8D999AEB9}" type="slidenum">
              <a:rPr lang="en-AU"/>
              <a:pPr/>
              <a:t>‹#›</a:t>
            </a:fld>
            <a:endParaRPr lang="en-AU"/>
          </a:p>
        </p:txBody>
      </p:sp>
    </p:spTree>
    <p:extLst>
      <p:ext uri="{BB962C8B-B14F-4D97-AF65-F5344CB8AC3E}">
        <p14:creationId xmlns:p14="http://schemas.microsoft.com/office/powerpoint/2010/main" val="178026561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2"/>
          <p:cNvSpPr>
            <a:spLocks noGrp="1"/>
          </p:cNvSpPr>
          <p:nvPr>
            <p:ph type="sldNum" sz="quarter" idx="10"/>
          </p:nvPr>
        </p:nvSpPr>
        <p:spPr/>
        <p:txBody>
          <a:bodyPr/>
          <a:lstStyle>
            <a:lvl1pPr>
              <a:defRPr/>
            </a:lvl1pPr>
          </a:lstStyle>
          <a:p>
            <a:fld id="{37E317D0-18B5-449E-AD3F-AE61DDAF8BA1}" type="slidenum">
              <a:rPr lang="en-AU"/>
              <a:pPr/>
              <a:t>‹#›</a:t>
            </a:fld>
            <a:endParaRPr lang="en-AU"/>
          </a:p>
        </p:txBody>
      </p:sp>
    </p:spTree>
    <p:extLst>
      <p:ext uri="{BB962C8B-B14F-4D97-AF65-F5344CB8AC3E}">
        <p14:creationId xmlns:p14="http://schemas.microsoft.com/office/powerpoint/2010/main" val="18815276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F750A27-AFE0-433D-9422-ED5E21167E29}" type="slidenum">
              <a:rPr lang="en-AU"/>
              <a:pPr/>
              <a:t>‹#›</a:t>
            </a:fld>
            <a:endParaRPr lang="en-AU"/>
          </a:p>
        </p:txBody>
      </p:sp>
      <p:sp>
        <p:nvSpPr>
          <p:cNvPr id="3" name="Rectangle 2"/>
          <p:cNvSpPr/>
          <p:nvPr userDrawn="1"/>
        </p:nvSpPr>
        <p:spPr>
          <a:xfrm>
            <a:off x="0" y="2"/>
            <a:ext cx="9144000" cy="1857375"/>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p>
        </p:txBody>
      </p:sp>
    </p:spTree>
    <p:extLst>
      <p:ext uri="{BB962C8B-B14F-4D97-AF65-F5344CB8AC3E}">
        <p14:creationId xmlns:p14="http://schemas.microsoft.com/office/powerpoint/2010/main" val="35000656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247651" y="1844675"/>
            <a:ext cx="8397875" cy="3346450"/>
          </a:xfrm>
          <a:prstGeom prst="rect">
            <a:avLst/>
          </a:prstGeom>
        </p:spPr>
        <p:txBody>
          <a:bodyPr/>
          <a:lstStyle/>
          <a:p>
            <a:pPr lvl="0"/>
            <a:endParaRPr lang="en-AU" noProof="0"/>
          </a:p>
        </p:txBody>
      </p:sp>
      <p:sp>
        <p:nvSpPr>
          <p:cNvPr id="4" name="Rectangle 12"/>
          <p:cNvSpPr>
            <a:spLocks noGrp="1" noChangeArrowheads="1"/>
          </p:cNvSpPr>
          <p:nvPr>
            <p:ph type="sldNum" sz="quarter" idx="10"/>
          </p:nvPr>
        </p:nvSpPr>
        <p:spPr>
          <a:ln/>
        </p:spPr>
        <p:txBody>
          <a:bodyPr/>
          <a:lstStyle>
            <a:lvl1pPr>
              <a:defRPr/>
            </a:lvl1pPr>
          </a:lstStyle>
          <a:p>
            <a:pPr>
              <a:defRPr/>
            </a:pPr>
            <a:fld id="{A641E38F-959C-4647-ABBD-8CD579FAD8B3}" type="slidenum">
              <a:rPr lang="en-AU"/>
              <a:pPr>
                <a:defRPr/>
              </a:pPr>
              <a:t>‹#›</a:t>
            </a:fld>
            <a:endParaRPr lang="en-AU"/>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247651" y="1844675"/>
            <a:ext cx="8397875" cy="3346450"/>
          </a:xfrm>
          <a:prstGeom prst="rect">
            <a:avLst/>
          </a:prstGeom>
        </p:spPr>
        <p:txBody>
          <a:bodyPr/>
          <a:lstStyle/>
          <a:p>
            <a:pPr lvl="0"/>
            <a:endParaRPr lang="en-AU" noProof="0"/>
          </a:p>
        </p:txBody>
      </p:sp>
      <p:sp>
        <p:nvSpPr>
          <p:cNvPr id="4" name="Rectangle 12"/>
          <p:cNvSpPr>
            <a:spLocks noGrp="1" noChangeArrowheads="1"/>
          </p:cNvSpPr>
          <p:nvPr>
            <p:ph type="sldNum" sz="quarter" idx="10"/>
          </p:nvPr>
        </p:nvSpPr>
        <p:spPr>
          <a:ln/>
        </p:spPr>
        <p:txBody>
          <a:bodyPr/>
          <a:lstStyle>
            <a:lvl1pPr>
              <a:defRPr/>
            </a:lvl1pPr>
          </a:lstStyle>
          <a:p>
            <a:pPr>
              <a:defRPr/>
            </a:pPr>
            <a:fld id="{4AE56FF0-2DCF-45E7-91C3-A6ABA2B62AE7}" type="slidenum">
              <a:rPr lang="en-AU"/>
              <a:pPr>
                <a:defRPr/>
              </a:pPr>
              <a:t>‹#›</a:t>
            </a:fld>
            <a:endParaRPr lang="en-AU"/>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47650" y="1844675"/>
            <a:ext cx="4122738" cy="3346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522789" y="1844675"/>
            <a:ext cx="4122737" cy="3346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12"/>
          <p:cNvSpPr>
            <a:spLocks noGrp="1" noChangeArrowheads="1"/>
          </p:cNvSpPr>
          <p:nvPr>
            <p:ph type="sldNum" sz="quarter" idx="10"/>
          </p:nvPr>
        </p:nvSpPr>
        <p:spPr>
          <a:ln/>
        </p:spPr>
        <p:txBody>
          <a:bodyPr/>
          <a:lstStyle>
            <a:lvl1pPr>
              <a:defRPr/>
            </a:lvl1pPr>
          </a:lstStyle>
          <a:p>
            <a:pPr>
              <a:defRPr/>
            </a:pPr>
            <a:fld id="{CCEA12A1-41A7-423F-9157-368A2A38C494}" type="slidenum">
              <a:rPr lang="en-AU"/>
              <a:pPr>
                <a:defRPr/>
              </a:pPr>
              <a:t>‹#›</a:t>
            </a:fld>
            <a:endParaRPr lang="en-AU"/>
          </a:p>
        </p:txBody>
      </p:sp>
    </p:spTree>
    <p:extLst>
      <p:ext uri="{BB962C8B-B14F-4D97-AF65-F5344CB8AC3E}">
        <p14:creationId xmlns:p14="http://schemas.microsoft.com/office/powerpoint/2010/main" val="44843690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13"/>
          <p:cNvSpPr>
            <a:spLocks noGrp="1"/>
          </p:cNvSpPr>
          <p:nvPr>
            <p:ph type="body" sz="quarter" idx="10" hasCustomPrompt="1"/>
          </p:nvPr>
        </p:nvSpPr>
        <p:spPr>
          <a:xfrm>
            <a:off x="179512" y="539553"/>
            <a:ext cx="8064896" cy="4617640"/>
          </a:xfrm>
        </p:spPr>
        <p:txBody>
          <a:bodyPr>
            <a:noAutofit/>
          </a:bodyPr>
          <a:lstStyle>
            <a:lvl1pPr marL="0" indent="0">
              <a:buNone/>
              <a:defRPr sz="9600" b="1" cap="all" baseline="0">
                <a:solidFill>
                  <a:schemeClr val="accent1"/>
                </a:solidFill>
                <a:latin typeface="Calibri" pitchFamily="34" charset="0"/>
              </a:defRPr>
            </a:lvl1pPr>
            <a:lvl2pPr indent="0">
              <a:buNone/>
              <a:defRPr sz="7000" cap="all" baseline="0">
                <a:solidFill>
                  <a:schemeClr val="accent1"/>
                </a:solidFill>
                <a:latin typeface="WordyBlack" pitchFamily="2" charset="0"/>
              </a:defRPr>
            </a:lvl2pPr>
            <a:lvl3pPr indent="0">
              <a:buNone/>
              <a:defRPr sz="7000" cap="all" baseline="0">
                <a:solidFill>
                  <a:schemeClr val="accent1"/>
                </a:solidFill>
                <a:latin typeface="WordyBlack" pitchFamily="2" charset="0"/>
              </a:defRPr>
            </a:lvl3pPr>
            <a:lvl4pPr indent="0">
              <a:buNone/>
              <a:defRPr sz="7000" cap="all" baseline="0">
                <a:solidFill>
                  <a:schemeClr val="accent1"/>
                </a:solidFill>
                <a:latin typeface="WordyBlack" pitchFamily="2" charset="0"/>
              </a:defRPr>
            </a:lvl4pPr>
            <a:lvl5pPr indent="0">
              <a:buNone/>
              <a:defRPr sz="7000" cap="all" baseline="0">
                <a:solidFill>
                  <a:schemeClr val="accent1"/>
                </a:solidFill>
                <a:latin typeface="WordyBlack" pitchFamily="2" charset="0"/>
              </a:defRPr>
            </a:lvl5pPr>
          </a:lstStyle>
          <a:p>
            <a:pPr lvl="0"/>
            <a:r>
              <a:rPr lang="en-US" dirty="0" smtClean="0"/>
              <a:t>Click to add cover title.</a:t>
            </a:r>
          </a:p>
        </p:txBody>
      </p:sp>
      <p:sp>
        <p:nvSpPr>
          <p:cNvPr id="5" name="Text Placeholder 5"/>
          <p:cNvSpPr>
            <a:spLocks noGrp="1"/>
          </p:cNvSpPr>
          <p:nvPr>
            <p:ph type="body" sz="quarter" idx="12" hasCustomPrompt="1"/>
          </p:nvPr>
        </p:nvSpPr>
        <p:spPr>
          <a:xfrm>
            <a:off x="179512" y="5349215"/>
            <a:ext cx="4536504" cy="1056118"/>
          </a:xfrm>
          <a:solidFill>
            <a:schemeClr val="accent1">
              <a:lumMod val="85000"/>
            </a:schemeClr>
          </a:solidFill>
        </p:spPr>
        <p:txBody>
          <a:bodyPr>
            <a:normAutofit/>
          </a:bodyPr>
          <a:lstStyle>
            <a:lvl1pPr marL="0" indent="0">
              <a:buClr>
                <a:schemeClr val="bg1">
                  <a:lumMod val="85000"/>
                </a:schemeClr>
              </a:buClr>
              <a:buFontTx/>
              <a:buNone/>
              <a:defRPr sz="2400" b="1" baseline="0">
                <a:solidFill>
                  <a:schemeClr val="accent2"/>
                </a:solidFill>
                <a:latin typeface="Calibri" pitchFamily="34" charset="0"/>
              </a:defRPr>
            </a:lvl1pPr>
          </a:lstStyle>
          <a:p>
            <a:pPr lvl="0"/>
            <a:r>
              <a:rPr lang="en-US" dirty="0" smtClean="0"/>
              <a:t>HINT!!!    Select Home &gt; New Slide to add pre-built slide formats</a:t>
            </a:r>
          </a:p>
        </p:txBody>
      </p:sp>
    </p:spTree>
    <p:extLst>
      <p:ext uri="{BB962C8B-B14F-4D97-AF65-F5344CB8AC3E}">
        <p14:creationId xmlns:p14="http://schemas.microsoft.com/office/powerpoint/2010/main" val="1764641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Pr>
        <a:solidFill>
          <a:srgbClr val="FFFFFF"/>
        </a:solidFill>
        <a:effectLst/>
      </p:bgPr>
    </p:bg>
    <p:spTree>
      <p:nvGrpSpPr>
        <p:cNvPr id="1" name=""/>
        <p:cNvGrpSpPr/>
        <p:nvPr/>
      </p:nvGrpSpPr>
      <p:grpSpPr>
        <a:xfrm>
          <a:off x="0" y="0"/>
          <a:ext cx="0" cy="0"/>
          <a:chOff x="0" y="0"/>
          <a:chExt cx="0" cy="0"/>
        </a:xfrm>
      </p:grpSpPr>
      <p:graphicFrame>
        <p:nvGraphicFramePr>
          <p:cNvPr id="1227791" name="Object 15" hidden="1"/>
          <p:cNvGraphicFramePr>
            <a:graphicFrameLocks/>
          </p:cNvGraphicFramePr>
          <p:nvPr>
            <p:custDataLst>
              <p:tags r:id="rId11"/>
            </p:custDataLst>
            <p:extLst>
              <p:ext uri="{D42A27DB-BD31-4B8C-83A1-F6EECF244321}">
                <p14:modId xmlns:p14="http://schemas.microsoft.com/office/powerpoint/2010/main" val="1023484584"/>
              </p:ext>
            </p:ext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spid="_x0000_s1521085" name="think-cell Slide" r:id="rId13" imgW="360" imgH="360" progId="">
                  <p:embed/>
                </p:oleObj>
              </mc:Choice>
              <mc:Fallback>
                <p:oleObj name="think-cell Slide" r:id="rId13" imgW="360" imgH="360" progId="">
                  <p:embed/>
                  <p:pic>
                    <p:nvPicPr>
                      <p:cNvPr id="0" name="Picture 14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0" y="6105527"/>
            <a:ext cx="9144000" cy="75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p:cNvSpPr/>
          <p:nvPr/>
        </p:nvSpPr>
        <p:spPr>
          <a:xfrm>
            <a:off x="1" y="1"/>
            <a:ext cx="9144000" cy="1186814"/>
          </a:xfrm>
          <a:prstGeom prst="rect">
            <a:avLst/>
          </a:prstGeom>
          <a:solidFill>
            <a:schemeClr val="tx2"/>
          </a:solidFill>
          <a:ln>
            <a:noFill/>
          </a:ln>
          <a:effectLst>
            <a:outerShdw blurRad="635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7782" name="Rectangle 6" hidden="1"/>
          <p:cNvSpPr>
            <a:spLocks noChangeArrowheads="1"/>
          </p:cNvSpPr>
          <p:nvPr>
            <p:custDataLst>
              <p:tags r:id="rId12"/>
            </p:custDataLst>
          </p:nvPr>
        </p:nvSpPr>
        <p:spPr bwMode="auto">
          <a:xfrm>
            <a:off x="1"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600"/>
          </a:p>
        </p:txBody>
      </p:sp>
      <p:sp>
        <p:nvSpPr>
          <p:cNvPr id="1227788" name="Rectangle 12"/>
          <p:cNvSpPr>
            <a:spLocks noGrp="1" noChangeArrowheads="1"/>
          </p:cNvSpPr>
          <p:nvPr>
            <p:ph type="sldNum" sz="quarter" idx="4"/>
          </p:nvPr>
        </p:nvSpPr>
        <p:spPr bwMode="auto">
          <a:xfrm>
            <a:off x="361951" y="6359527"/>
            <a:ext cx="1057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sz="1000" b="1">
                <a:solidFill>
                  <a:schemeClr val="bg2"/>
                </a:solidFill>
              </a:defRPr>
            </a:lvl1pPr>
          </a:lstStyle>
          <a:p>
            <a:fld id="{85D6C86F-8B46-418F-8C18-B76D8368F5FC}" type="slidenum">
              <a:rPr lang="en-AU" smtClean="0"/>
              <a:pPr/>
              <a:t>‹#›</a:t>
            </a:fld>
            <a:endParaRPr lang="en-AU" dirty="0"/>
          </a:p>
        </p:txBody>
      </p:sp>
      <p:grpSp>
        <p:nvGrpSpPr>
          <p:cNvPr id="6" name="Group 5"/>
          <p:cNvGrpSpPr/>
          <p:nvPr/>
        </p:nvGrpSpPr>
        <p:grpSpPr>
          <a:xfrm>
            <a:off x="140969" y="51209"/>
            <a:ext cx="8917305" cy="1077773"/>
            <a:chOff x="140969" y="51207"/>
            <a:chExt cx="8917305" cy="1077773"/>
          </a:xfrm>
        </p:grpSpPr>
        <p:sp>
          <p:nvSpPr>
            <p:cNvPr id="7" name="Rounded Rectangle 6"/>
            <p:cNvSpPr/>
            <p:nvPr userDrawn="1"/>
          </p:nvSpPr>
          <p:spPr>
            <a:xfrm>
              <a:off x="233679" y="117158"/>
              <a:ext cx="8748395" cy="952500"/>
            </a:xfrm>
            <a:prstGeom prst="roundRect">
              <a:avLst>
                <a:gd name="adj" fmla="val 8334"/>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Rectangle 7"/>
            <p:cNvSpPr/>
            <p:nvPr userDrawn="1"/>
          </p:nvSpPr>
          <p:spPr>
            <a:xfrm>
              <a:off x="140969" y="328613"/>
              <a:ext cx="8917305" cy="529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userDrawn="1"/>
          </p:nvSpPr>
          <p:spPr>
            <a:xfrm>
              <a:off x="457200" y="51207"/>
              <a:ext cx="8299450" cy="10777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227781" name="Rectangle 5"/>
          <p:cNvSpPr>
            <a:spLocks noGrp="1" noChangeArrowheads="1"/>
          </p:cNvSpPr>
          <p:nvPr>
            <p:ph type="title"/>
          </p:nvPr>
        </p:nvSpPr>
        <p:spPr bwMode="auto">
          <a:xfrm>
            <a:off x="361950" y="393353"/>
            <a:ext cx="8394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AU" dirty="0" smtClean="0"/>
          </a:p>
        </p:txBody>
      </p:sp>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75154" y="6294016"/>
            <a:ext cx="924384" cy="378247"/>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735" r:id="rId2"/>
    <p:sldLayoutId id="2147483667" r:id="rId3"/>
    <p:sldLayoutId id="2147483669" r:id="rId4"/>
    <p:sldLayoutId id="2147483670" r:id="rId5"/>
    <p:sldLayoutId id="2147483736" r:id="rId6"/>
    <p:sldLayoutId id="2147483737" r:id="rId7"/>
    <p:sldLayoutId id="2147483738" r:id="rId8"/>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000" b="0">
          <a:solidFill>
            <a:schemeClr val="bg2"/>
          </a:solidFill>
          <a:latin typeface="+mj-lt"/>
          <a:ea typeface="+mj-ea"/>
          <a:cs typeface="+mj-cs"/>
        </a:defRPr>
      </a:lvl1pPr>
      <a:lvl2pPr algn="l" rtl="0" eaLnBrk="1" fontAlgn="base" hangingPunct="1">
        <a:spcBef>
          <a:spcPct val="0"/>
        </a:spcBef>
        <a:spcAft>
          <a:spcPct val="0"/>
        </a:spcAft>
        <a:defRPr sz="2400" b="1">
          <a:solidFill>
            <a:schemeClr val="accent1"/>
          </a:solidFill>
          <a:latin typeface="Arial" pitchFamily="34" charset="0"/>
        </a:defRPr>
      </a:lvl2pPr>
      <a:lvl3pPr algn="l" rtl="0" eaLnBrk="1" fontAlgn="base" hangingPunct="1">
        <a:spcBef>
          <a:spcPct val="0"/>
        </a:spcBef>
        <a:spcAft>
          <a:spcPct val="0"/>
        </a:spcAft>
        <a:defRPr sz="2400" b="1">
          <a:solidFill>
            <a:schemeClr val="accent1"/>
          </a:solidFill>
          <a:latin typeface="Arial" pitchFamily="34" charset="0"/>
        </a:defRPr>
      </a:lvl3pPr>
      <a:lvl4pPr algn="l" rtl="0" eaLnBrk="1" fontAlgn="base" hangingPunct="1">
        <a:spcBef>
          <a:spcPct val="0"/>
        </a:spcBef>
        <a:spcAft>
          <a:spcPct val="0"/>
        </a:spcAft>
        <a:defRPr sz="2400" b="1">
          <a:solidFill>
            <a:schemeClr val="accent1"/>
          </a:solidFill>
          <a:latin typeface="Arial" pitchFamily="34" charset="0"/>
        </a:defRPr>
      </a:lvl4pPr>
      <a:lvl5pPr algn="l" rtl="0" eaLnBrk="1" fontAlgn="base" hangingPunct="1">
        <a:spcBef>
          <a:spcPct val="0"/>
        </a:spcBef>
        <a:spcAft>
          <a:spcPct val="0"/>
        </a:spcAft>
        <a:defRPr sz="2400" b="1">
          <a:solidFill>
            <a:schemeClr val="accent1"/>
          </a:solidFill>
          <a:latin typeface="Arial" pitchFamily="34" charset="0"/>
        </a:defRPr>
      </a:lvl5pPr>
      <a:lvl6pPr marL="457200" algn="l" rtl="0" eaLnBrk="1" fontAlgn="base" hangingPunct="1">
        <a:spcBef>
          <a:spcPct val="0"/>
        </a:spcBef>
        <a:spcAft>
          <a:spcPct val="0"/>
        </a:spcAft>
        <a:defRPr sz="2400" b="1">
          <a:solidFill>
            <a:schemeClr val="accent1"/>
          </a:solidFill>
          <a:latin typeface="Arial" pitchFamily="34" charset="0"/>
        </a:defRPr>
      </a:lvl6pPr>
      <a:lvl7pPr marL="914400" algn="l" rtl="0" eaLnBrk="1" fontAlgn="base" hangingPunct="1">
        <a:spcBef>
          <a:spcPct val="0"/>
        </a:spcBef>
        <a:spcAft>
          <a:spcPct val="0"/>
        </a:spcAft>
        <a:defRPr sz="2400" b="1">
          <a:solidFill>
            <a:schemeClr val="accent1"/>
          </a:solidFill>
          <a:latin typeface="Arial" pitchFamily="34" charset="0"/>
        </a:defRPr>
      </a:lvl7pPr>
      <a:lvl8pPr marL="1371600" algn="l" rtl="0" eaLnBrk="1" fontAlgn="base" hangingPunct="1">
        <a:spcBef>
          <a:spcPct val="0"/>
        </a:spcBef>
        <a:spcAft>
          <a:spcPct val="0"/>
        </a:spcAft>
        <a:defRPr sz="2400" b="1">
          <a:solidFill>
            <a:schemeClr val="accent1"/>
          </a:solidFill>
          <a:latin typeface="Arial" pitchFamily="34" charset="0"/>
        </a:defRPr>
      </a:lvl8pPr>
      <a:lvl9pPr marL="1828800" algn="l" rtl="0" eaLnBrk="1" fontAlgn="base" hangingPunct="1">
        <a:spcBef>
          <a:spcPct val="0"/>
        </a:spcBef>
        <a:spcAft>
          <a:spcPct val="0"/>
        </a:spcAft>
        <a:defRPr sz="2400" b="1">
          <a:solidFill>
            <a:schemeClr val="accent1"/>
          </a:solidFill>
          <a:latin typeface="Arial" pitchFamily="34" charset="0"/>
        </a:defRPr>
      </a:lvl9pPr>
    </p:titleStyle>
    <p:bodyStyle>
      <a:lvl1pPr marL="266700" indent="-266700" algn="l" rtl="0" eaLnBrk="1" fontAlgn="base" hangingPunct="1">
        <a:spcBef>
          <a:spcPct val="0"/>
        </a:spcBef>
        <a:spcAft>
          <a:spcPct val="0"/>
        </a:spcAft>
        <a:buClr>
          <a:schemeClr val="accent1"/>
        </a:buClr>
        <a:buFont typeface="Wingdings 3" pitchFamily="18" charset="2"/>
        <a:buChar char=""/>
        <a:defRPr>
          <a:solidFill>
            <a:schemeClr val="tx1"/>
          </a:solidFill>
          <a:latin typeface="+mn-lt"/>
          <a:ea typeface="+mn-ea"/>
          <a:cs typeface="+mn-cs"/>
        </a:defRPr>
      </a:lvl1pPr>
      <a:lvl2pPr marL="542925" indent="-276225" algn="l" rtl="0" eaLnBrk="1" fontAlgn="base" hangingPunct="1">
        <a:spcBef>
          <a:spcPct val="0"/>
        </a:spcBef>
        <a:spcAft>
          <a:spcPct val="0"/>
        </a:spcAft>
        <a:buClr>
          <a:schemeClr val="accent1"/>
        </a:buClr>
        <a:buFont typeface="Arial" pitchFamily="34" charset="0"/>
        <a:buChar char="–"/>
        <a:defRPr>
          <a:solidFill>
            <a:schemeClr val="tx1"/>
          </a:solidFill>
          <a:latin typeface="+mn-lt"/>
        </a:defRPr>
      </a:lvl2pPr>
      <a:lvl3pPr marL="714375" indent="-171450" algn="l" rtl="0" eaLnBrk="1" fontAlgn="base" hangingPunct="1">
        <a:spcBef>
          <a:spcPct val="0"/>
        </a:spcBef>
        <a:spcAft>
          <a:spcPct val="0"/>
        </a:spcAft>
        <a:buClr>
          <a:schemeClr val="accent1"/>
        </a:buClr>
        <a:buFont typeface="Trebuchet MS" pitchFamily="34" charset="0"/>
        <a:buChar char="‐"/>
        <a:defRPr>
          <a:solidFill>
            <a:schemeClr val="tx1"/>
          </a:solidFill>
          <a:latin typeface="+mn-lt"/>
        </a:defRPr>
      </a:lvl3pPr>
      <a:lvl4pPr marL="16002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l"/>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8DA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Box 9"/>
          <p:cNvSpPr txBox="1"/>
          <p:nvPr/>
        </p:nvSpPr>
        <p:spPr>
          <a:xfrm>
            <a:off x="179512" y="6570742"/>
            <a:ext cx="3168352" cy="215444"/>
          </a:xfrm>
          <a:prstGeom prst="rect">
            <a:avLst/>
          </a:prstGeom>
          <a:noFill/>
        </p:spPr>
        <p:txBody>
          <a:bodyPr wrap="square" rtlCol="0">
            <a:spAutoFit/>
          </a:bodyPr>
          <a:lstStyle/>
          <a:p>
            <a:pPr fontAlgn="auto">
              <a:spcBef>
                <a:spcPts val="0"/>
              </a:spcBef>
              <a:spcAft>
                <a:spcPts val="0"/>
              </a:spcAft>
            </a:pPr>
            <a:r>
              <a:rPr lang="en-AU" sz="800" dirty="0" smtClean="0">
                <a:solidFill>
                  <a:prstClr val="white"/>
                </a:solidFill>
                <a:latin typeface="Calibri" pitchFamily="34" charset="0"/>
              </a:rPr>
              <a:t>Deakin University CRICOS Provider Code: 00113B</a:t>
            </a:r>
            <a:endParaRPr lang="en-AU" sz="800" dirty="0">
              <a:solidFill>
                <a:prstClr val="white"/>
              </a:solidFill>
              <a:latin typeface="Calibri" pitchFamily="34" charset="0"/>
            </a:endParaRPr>
          </a:p>
        </p:txBody>
      </p:sp>
      <p:pic>
        <p:nvPicPr>
          <p:cNvPr id="7" name="Picture 6" descr="Deakin_Worldly_Logo_Cropped[rgb].png"/>
          <p:cNvPicPr>
            <a:picLocks noChangeAspect="1"/>
          </p:cNvPicPr>
          <p:nvPr/>
        </p:nvPicPr>
        <p:blipFill>
          <a:blip r:embed="rId9" cstate="print"/>
          <a:stretch>
            <a:fillRect/>
          </a:stretch>
        </p:blipFill>
        <p:spPr>
          <a:xfrm>
            <a:off x="7750801" y="5261760"/>
            <a:ext cx="1393953" cy="1598400"/>
          </a:xfrm>
          <a:prstGeom prst="rect">
            <a:avLst/>
          </a:prstGeom>
        </p:spPr>
      </p:pic>
    </p:spTree>
    <p:extLst>
      <p:ext uri="{BB962C8B-B14F-4D97-AF65-F5344CB8AC3E}">
        <p14:creationId xmlns:p14="http://schemas.microsoft.com/office/powerpoint/2010/main" val="96408547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iming>
    <p:tnLst>
      <p:par>
        <p:cTn id="1" dur="indefinite" restart="never" nodeType="tmRoot"/>
      </p:par>
    </p:tnLst>
  </p:timing>
  <p:txStyles>
    <p:titleStyle>
      <a:lvl1pPr algn="l" defTabSz="914400" rtl="0" eaLnBrk="1" latinLnBrk="0" hangingPunct="1">
        <a:spcBef>
          <a:spcPct val="0"/>
        </a:spcBef>
        <a:buNone/>
        <a:defRPr sz="4400" b="1" kern="1200" cap="all" baseline="0">
          <a:solidFill>
            <a:schemeClr val="bg1"/>
          </a:solidFill>
          <a:latin typeface="Calibri" pitchFamily="34"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2400" b="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400" b="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b="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400" b="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400" b="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8DA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0" name="TextBox 9"/>
          <p:cNvSpPr txBox="1"/>
          <p:nvPr/>
        </p:nvSpPr>
        <p:spPr>
          <a:xfrm>
            <a:off x="179512" y="6570742"/>
            <a:ext cx="3168352" cy="215444"/>
          </a:xfrm>
          <a:prstGeom prst="rect">
            <a:avLst/>
          </a:prstGeom>
          <a:noFill/>
        </p:spPr>
        <p:txBody>
          <a:bodyPr wrap="square" rtlCol="0">
            <a:spAutoFit/>
          </a:bodyPr>
          <a:lstStyle/>
          <a:p>
            <a:pPr fontAlgn="auto">
              <a:spcBef>
                <a:spcPts val="0"/>
              </a:spcBef>
              <a:spcAft>
                <a:spcPts val="0"/>
              </a:spcAft>
            </a:pPr>
            <a:r>
              <a:rPr lang="en-AU" sz="800" dirty="0" smtClean="0">
                <a:solidFill>
                  <a:prstClr val="white"/>
                </a:solidFill>
                <a:latin typeface="Calibri" pitchFamily="34" charset="0"/>
              </a:rPr>
              <a:t>Deakin University CRICOS Provider Code: 00113B</a:t>
            </a:r>
            <a:endParaRPr lang="en-AU" sz="800" dirty="0">
              <a:solidFill>
                <a:prstClr val="white"/>
              </a:solidFill>
              <a:latin typeface="Calibri" pitchFamily="34" charset="0"/>
            </a:endParaRPr>
          </a:p>
        </p:txBody>
      </p:sp>
      <p:pic>
        <p:nvPicPr>
          <p:cNvPr id="7" name="Picture 6" descr="Deakin_Worldly_Logo_Cropped[rgb].png"/>
          <p:cNvPicPr>
            <a:picLocks noChangeAspect="1"/>
          </p:cNvPicPr>
          <p:nvPr/>
        </p:nvPicPr>
        <p:blipFill>
          <a:blip r:embed="rId9" cstate="print"/>
          <a:stretch>
            <a:fillRect/>
          </a:stretch>
        </p:blipFill>
        <p:spPr>
          <a:xfrm>
            <a:off x="7750801" y="5261760"/>
            <a:ext cx="1393953" cy="1598400"/>
          </a:xfrm>
          <a:prstGeom prst="rect">
            <a:avLst/>
          </a:prstGeom>
        </p:spPr>
      </p:pic>
    </p:spTree>
    <p:extLst>
      <p:ext uri="{BB962C8B-B14F-4D97-AF65-F5344CB8AC3E}">
        <p14:creationId xmlns:p14="http://schemas.microsoft.com/office/powerpoint/2010/main" val="9632751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iming>
    <p:tnLst>
      <p:par>
        <p:cTn id="1" dur="indefinite" restart="never" nodeType="tmRoot"/>
      </p:par>
    </p:tnLst>
  </p:timing>
  <p:txStyles>
    <p:titleStyle>
      <a:lvl1pPr algn="l" defTabSz="914400" rtl="0" eaLnBrk="1" latinLnBrk="0" hangingPunct="1">
        <a:spcBef>
          <a:spcPct val="0"/>
        </a:spcBef>
        <a:buNone/>
        <a:defRPr sz="4400" b="1" kern="1200" cap="all" baseline="0">
          <a:solidFill>
            <a:schemeClr val="bg1"/>
          </a:solidFill>
          <a:latin typeface="Calibri" pitchFamily="34" charset="0"/>
          <a:ea typeface="+mj-ea"/>
          <a:cs typeface="+mj-cs"/>
        </a:defRPr>
      </a:lvl1pPr>
    </p:titleStyle>
    <p:bodyStyle>
      <a:lvl1pPr marL="180000" indent="-180000" algn="l" defTabSz="914400" rtl="0" eaLnBrk="1" latinLnBrk="0" hangingPunct="1">
        <a:spcBef>
          <a:spcPct val="20000"/>
        </a:spcBef>
        <a:buFont typeface="WordyLight" pitchFamily="2" charset="0"/>
        <a:buChar char="•"/>
        <a:defRPr sz="2400" b="0" kern="1200">
          <a:solidFill>
            <a:schemeClr val="bg1"/>
          </a:solidFill>
          <a:latin typeface="Calibri" pitchFamily="34" charset="0"/>
          <a:ea typeface="+mn-ea"/>
          <a:cs typeface="+mn-cs"/>
        </a:defRPr>
      </a:lvl1pPr>
      <a:lvl2pPr marL="360000" indent="-180000" algn="l" defTabSz="914400" rtl="0" eaLnBrk="1" latinLnBrk="0" hangingPunct="1">
        <a:lnSpc>
          <a:spcPts val="3360"/>
        </a:lnSpc>
        <a:spcBef>
          <a:spcPct val="20000"/>
        </a:spcBef>
        <a:buFont typeface="Arial" pitchFamily="34" charset="0"/>
        <a:buChar char="–"/>
        <a:defRPr sz="2400" b="0" kern="1200">
          <a:solidFill>
            <a:schemeClr val="bg1"/>
          </a:solidFill>
          <a:latin typeface="Calibri" pitchFamily="34" charset="0"/>
          <a:ea typeface="+mn-ea"/>
          <a:cs typeface="+mn-cs"/>
        </a:defRPr>
      </a:lvl2pPr>
      <a:lvl3pPr marL="540000" indent="-180000" algn="l" defTabSz="914400" rtl="0" eaLnBrk="1" latinLnBrk="0" hangingPunct="1">
        <a:lnSpc>
          <a:spcPts val="2880"/>
        </a:lnSpc>
        <a:spcBef>
          <a:spcPct val="20000"/>
        </a:spcBef>
        <a:buFont typeface="WordyLight" pitchFamily="2" charset="0"/>
        <a:buChar char="•"/>
        <a:defRPr sz="2400" b="0" kern="1200">
          <a:solidFill>
            <a:schemeClr val="bg1"/>
          </a:solidFill>
          <a:latin typeface="Calibri" pitchFamily="34" charset="0"/>
          <a:ea typeface="+mn-ea"/>
          <a:cs typeface="+mn-cs"/>
        </a:defRPr>
      </a:lvl3pPr>
      <a:lvl4pPr marL="720000" indent="-180000" algn="l" defTabSz="914400" rtl="0" eaLnBrk="1" latinLnBrk="0" hangingPunct="1">
        <a:lnSpc>
          <a:spcPts val="2400"/>
        </a:lnSpc>
        <a:spcBef>
          <a:spcPct val="20000"/>
        </a:spcBef>
        <a:buFont typeface="Arial" pitchFamily="34" charset="0"/>
        <a:buChar char="–"/>
        <a:defRPr sz="2400" b="0" kern="1200">
          <a:solidFill>
            <a:schemeClr val="bg1"/>
          </a:solidFill>
          <a:latin typeface="Calibri" pitchFamily="34" charset="0"/>
          <a:ea typeface="+mn-ea"/>
          <a:cs typeface="+mn-cs"/>
        </a:defRPr>
      </a:lvl4pPr>
      <a:lvl5pPr marL="900000" indent="-180000" algn="l" defTabSz="914400" rtl="0" eaLnBrk="1" latinLnBrk="0" hangingPunct="1">
        <a:lnSpc>
          <a:spcPts val="2400"/>
        </a:lnSpc>
        <a:spcBef>
          <a:spcPct val="20000"/>
        </a:spcBef>
        <a:buFont typeface="WordyLight" pitchFamily="2" charset="0"/>
        <a:buChar char="•"/>
        <a:defRPr sz="2400" b="0" kern="1200">
          <a:solidFill>
            <a:schemeClr val="bg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1.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44.e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3.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gif"/><Relationship Id="rId9" Type="http://schemas.openxmlformats.org/officeDocument/2006/relationships/image" Target="../media/image56.emf"/></Relationships>
</file>

<file path=ppt/slides/_rels/slide25.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61.emf"/><Relationship Id="rId5" Type="http://schemas.openxmlformats.org/officeDocument/2006/relationships/image" Target="../media/image6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emf"/></Relationships>
</file>

<file path=ppt/slides/_rels/slide26.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emf"/><Relationship Id="rId11" Type="http://schemas.openxmlformats.org/officeDocument/2006/relationships/image" Target="../media/image75.emf"/><Relationship Id="rId5" Type="http://schemas.openxmlformats.org/officeDocument/2006/relationships/image" Target="../media/image6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s>
</file>

<file path=ppt/slides/_rels/slide27.xml.rels><?xml version="1.0" encoding="UTF-8" standalone="yes"?>
<Relationships xmlns="http://schemas.openxmlformats.org/package/2006/relationships"><Relationship Id="rId3" Type="http://schemas.openxmlformats.org/officeDocument/2006/relationships/image" Target="../media/image77.emf"/><Relationship Id="rId7" Type="http://schemas.openxmlformats.org/officeDocument/2006/relationships/image" Target="../media/image81.png"/><Relationship Id="rId2" Type="http://schemas.openxmlformats.org/officeDocument/2006/relationships/image" Target="../media/image76.emf"/><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emf"/><Relationship Id="rId4" Type="http://schemas.openxmlformats.org/officeDocument/2006/relationships/image" Target="../media/image78.emf"/></Relationships>
</file>

<file path=ppt/slides/_rels/slide2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jpeg"/><Relationship Id="rId1" Type="http://schemas.openxmlformats.org/officeDocument/2006/relationships/slideLayout" Target="../slideLayouts/slideLayout3.xml"/><Relationship Id="rId4" Type="http://schemas.openxmlformats.org/officeDocument/2006/relationships/image" Target="../media/image84.emf"/></Relationships>
</file>

<file path=ppt/slides/_rels/slide2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jpg"/><Relationship Id="rId1" Type="http://schemas.openxmlformats.org/officeDocument/2006/relationships/slideLayout" Target="../slideLayouts/slideLayout3.xml"/><Relationship Id="rId4" Type="http://schemas.openxmlformats.org/officeDocument/2006/relationships/image" Target="../media/image87.jp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90.e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8DA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5400" dirty="0" smtClean="0"/>
              <a:t>Welcome to our 2015 Brisbane alumni seminar</a:t>
            </a:r>
            <a:endParaRPr lang="en-US" sz="5400" dirty="0"/>
          </a:p>
        </p:txBody>
      </p:sp>
      <p:sp>
        <p:nvSpPr>
          <p:cNvPr id="3" name="Text Placeholder 2"/>
          <p:cNvSpPr>
            <a:spLocks noGrp="1"/>
          </p:cNvSpPr>
          <p:nvPr>
            <p:ph type="body" sz="quarter" idx="12"/>
          </p:nvPr>
        </p:nvSpPr>
        <p:spPr/>
        <p:txBody>
          <a:bodyPr>
            <a:normAutofit fontScale="70000" lnSpcReduction="20000"/>
          </a:bodyPr>
          <a:lstStyle/>
          <a:p>
            <a:r>
              <a:rPr lang="en-US" sz="5400" dirty="0" smtClean="0"/>
              <a:t>Global financial trends</a:t>
            </a:r>
            <a:endParaRPr lang="en-US" sz="5400" dirty="0"/>
          </a:p>
        </p:txBody>
      </p:sp>
    </p:spTree>
    <p:extLst>
      <p:ext uri="{BB962C8B-B14F-4D97-AF65-F5344CB8AC3E}">
        <p14:creationId xmlns:p14="http://schemas.microsoft.com/office/powerpoint/2010/main" val="2136632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Volatility has picked up in the exchange rate</a:t>
            </a:r>
            <a:endParaRPr lang="en-AU" dirty="0"/>
          </a:p>
        </p:txBody>
      </p:sp>
      <p:pic>
        <p:nvPicPr>
          <p:cNvPr id="5" name="Content Placeholder 4"/>
          <p:cNvPicPr>
            <a:picLocks noGrp="1" noChangeAspect="1"/>
          </p:cNvPicPr>
          <p:nvPr>
            <p:ph idx="1"/>
          </p:nvPr>
        </p:nvPicPr>
        <p:blipFill>
          <a:blip r:embed="rId2"/>
          <a:stretch>
            <a:fillRect/>
          </a:stretch>
        </p:blipFill>
        <p:spPr>
          <a:xfrm>
            <a:off x="1" y="1186250"/>
            <a:ext cx="9143999" cy="4738044"/>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9</a:t>
            </a:fld>
            <a:endParaRPr lang="en-AU"/>
          </a:p>
        </p:txBody>
      </p:sp>
      <p:pic>
        <p:nvPicPr>
          <p:cNvPr id="3" name="Picture 2"/>
          <p:cNvPicPr>
            <a:picLocks noChangeAspect="1"/>
          </p:cNvPicPr>
          <p:nvPr/>
        </p:nvPicPr>
        <p:blipFill>
          <a:blip r:embed="rId3"/>
          <a:stretch>
            <a:fillRect/>
          </a:stretch>
        </p:blipFill>
        <p:spPr>
          <a:xfrm>
            <a:off x="0" y="1186250"/>
            <a:ext cx="9144000" cy="4917988"/>
          </a:xfrm>
          <a:prstGeom prst="rect">
            <a:avLst/>
          </a:prstGeom>
        </p:spPr>
      </p:pic>
      <p:pic>
        <p:nvPicPr>
          <p:cNvPr id="6" name="Picture 5"/>
          <p:cNvPicPr>
            <a:picLocks noChangeAspect="1"/>
          </p:cNvPicPr>
          <p:nvPr/>
        </p:nvPicPr>
        <p:blipFill>
          <a:blip r:embed="rId4"/>
          <a:stretch>
            <a:fillRect/>
          </a:stretch>
        </p:blipFill>
        <p:spPr>
          <a:xfrm>
            <a:off x="0" y="1186250"/>
            <a:ext cx="9143999" cy="4917988"/>
          </a:xfrm>
          <a:prstGeom prst="rect">
            <a:avLst/>
          </a:prstGeom>
        </p:spPr>
      </p:pic>
    </p:spTree>
    <p:extLst>
      <p:ext uri="{BB962C8B-B14F-4D97-AF65-F5344CB8AC3E}">
        <p14:creationId xmlns:p14="http://schemas.microsoft.com/office/powerpoint/2010/main" val="43649573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A9DEF3B9-A051-4A46-9E13-DD9397753826}" type="slidenum">
              <a:rPr lang="en-AU"/>
              <a:pPr/>
              <a:t>10</a:t>
            </a:fld>
            <a:endParaRPr lang="en-AU" dirty="0"/>
          </a:p>
        </p:txBody>
      </p:sp>
      <p:sp>
        <p:nvSpPr>
          <p:cNvPr id="2664450" name="Rectangle 2"/>
          <p:cNvSpPr>
            <a:spLocks noGrp="1" noChangeArrowheads="1"/>
          </p:cNvSpPr>
          <p:nvPr>
            <p:ph type="title"/>
          </p:nvPr>
        </p:nvSpPr>
        <p:spPr>
          <a:xfrm>
            <a:off x="242888" y="404781"/>
            <a:ext cx="8577262" cy="400110"/>
          </a:xfrm>
        </p:spPr>
        <p:txBody>
          <a:bodyPr/>
          <a:lstStyle/>
          <a:p>
            <a:r>
              <a:rPr lang="en-AU" dirty="0"/>
              <a:t>Australian </a:t>
            </a:r>
            <a:r>
              <a:rPr lang="en-AU" dirty="0" smtClean="0"/>
              <a:t>Share market </a:t>
            </a:r>
            <a:r>
              <a:rPr lang="en-AU" dirty="0"/>
              <a:t>Performance – ASX200</a:t>
            </a:r>
          </a:p>
        </p:txBody>
      </p:sp>
      <p:sp>
        <p:nvSpPr>
          <p:cNvPr id="2664451" name="Text Box 3"/>
          <p:cNvSpPr txBox="1">
            <a:spLocks noChangeArrowheads="1"/>
          </p:cNvSpPr>
          <p:nvPr/>
        </p:nvSpPr>
        <p:spPr bwMode="auto">
          <a:xfrm>
            <a:off x="485777" y="5843590"/>
            <a:ext cx="1565275" cy="244475"/>
          </a:xfrm>
          <a:prstGeom prst="rect">
            <a:avLst/>
          </a:prstGeom>
          <a:noFill/>
          <a:ln w="9525">
            <a:noFill/>
            <a:miter lim="800000"/>
            <a:headEnd/>
            <a:tailEnd/>
          </a:ln>
          <a:effectLst/>
        </p:spPr>
        <p:txBody>
          <a:bodyPr>
            <a:spAutoFit/>
          </a:bodyPr>
          <a:lstStyle/>
          <a:p>
            <a:pPr>
              <a:spcBef>
                <a:spcPct val="50000"/>
              </a:spcBef>
            </a:pPr>
            <a:r>
              <a:rPr lang="en-US" sz="1000" dirty="0">
                <a:latin typeface="Arial" charset="0"/>
              </a:rPr>
              <a:t>Source: Bloomberg</a:t>
            </a:r>
            <a:endParaRPr lang="en-AU" sz="1000" dirty="0">
              <a:latin typeface="Arial" charset="0"/>
            </a:endParaRPr>
          </a:p>
        </p:txBody>
      </p:sp>
      <p:grpSp>
        <p:nvGrpSpPr>
          <p:cNvPr id="2" name="Group 4"/>
          <p:cNvGrpSpPr>
            <a:grpSpLocks/>
          </p:cNvGrpSpPr>
          <p:nvPr/>
        </p:nvGrpSpPr>
        <p:grpSpPr bwMode="auto">
          <a:xfrm>
            <a:off x="468313" y="1239838"/>
            <a:ext cx="8324850" cy="4462462"/>
            <a:chOff x="295" y="709"/>
            <a:chExt cx="5244" cy="2811"/>
          </a:xfrm>
        </p:grpSpPr>
        <p:sp>
          <p:nvSpPr>
            <p:cNvPr id="2664453"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dirty="0"/>
            </a:p>
          </p:txBody>
        </p:sp>
        <p:sp>
          <p:nvSpPr>
            <p:cNvPr id="2664454"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dirty="0"/>
            </a:p>
          </p:txBody>
        </p:sp>
        <p:sp>
          <p:nvSpPr>
            <p:cNvPr id="2664455"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dirty="0"/>
            </a:p>
          </p:txBody>
        </p:sp>
      </p:grpSp>
      <p:graphicFrame>
        <p:nvGraphicFramePr>
          <p:cNvPr id="2664456" name="Object 8"/>
          <p:cNvGraphicFramePr>
            <a:graphicFrameLocks noGrp="1" noChangeAspect="1"/>
          </p:cNvGraphicFramePr>
          <p:nvPr>
            <p:ph idx="1"/>
            <p:extLst>
              <p:ext uri="{D42A27DB-BD31-4B8C-83A1-F6EECF244321}">
                <p14:modId xmlns:p14="http://schemas.microsoft.com/office/powerpoint/2010/main" val="300140699"/>
              </p:ext>
            </p:extLst>
          </p:nvPr>
        </p:nvGraphicFramePr>
        <p:xfrm>
          <a:off x="323852" y="1285877"/>
          <a:ext cx="8424863" cy="4752975"/>
        </p:xfrm>
        <a:graphic>
          <a:graphicData uri="http://schemas.openxmlformats.org/presentationml/2006/ole">
            <mc:AlternateContent xmlns:mc="http://schemas.openxmlformats.org/markup-compatibility/2006">
              <mc:Choice xmlns:v="urn:schemas-microsoft-com:vml" Requires="v">
                <p:oleObj spid="_x0000_s2348099" name="Chart" r:id="rId4" imgW="6810215" imgH="4076963" progId="MSGraph.Chart.8">
                  <p:embed followColorScheme="full"/>
                </p:oleObj>
              </mc:Choice>
              <mc:Fallback>
                <p:oleObj name="Chart" r:id="rId4" imgW="6810215" imgH="4076963" progId="MSGraph.Chart.8">
                  <p:embed followColorScheme="full"/>
                  <p:pic>
                    <p:nvPicPr>
                      <p:cNvPr id="0" name=""/>
                      <p:cNvPicPr>
                        <a:picLocks noChangeAspect="1" noChangeArrowheads="1"/>
                      </p:cNvPicPr>
                      <p:nvPr/>
                    </p:nvPicPr>
                    <p:blipFill>
                      <a:blip r:embed="rId5"/>
                      <a:srcRect/>
                      <a:stretch>
                        <a:fillRect/>
                      </a:stretch>
                    </p:blipFill>
                    <p:spPr bwMode="auto">
                      <a:xfrm>
                        <a:off x="323852" y="1285877"/>
                        <a:ext cx="8424863"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2662670"/>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93353"/>
            <a:ext cx="8394700" cy="400110"/>
          </a:xfrm>
        </p:spPr>
        <p:txBody>
          <a:bodyPr/>
          <a:lstStyle/>
          <a:p>
            <a:r>
              <a:rPr lang="en-AU" dirty="0" smtClean="0"/>
              <a:t>The Australian market </a:t>
            </a:r>
            <a:r>
              <a:rPr lang="en-AU" smtClean="0"/>
              <a:t>is above </a:t>
            </a:r>
            <a:r>
              <a:rPr lang="en-AU" dirty="0" smtClean="0"/>
              <a:t>fair value (forward p/e ratio)</a:t>
            </a:r>
            <a:endParaRPr lang="en-AU" dirty="0"/>
          </a:p>
        </p:txBody>
      </p:sp>
      <p:sp>
        <p:nvSpPr>
          <p:cNvPr id="4" name="Slide Number Placeholder 3"/>
          <p:cNvSpPr>
            <a:spLocks noGrp="1"/>
          </p:cNvSpPr>
          <p:nvPr>
            <p:ph type="sldNum" sz="quarter" idx="10"/>
          </p:nvPr>
        </p:nvSpPr>
        <p:spPr>
          <a:xfrm>
            <a:off x="361950" y="6359527"/>
            <a:ext cx="3352800" cy="244475"/>
          </a:xfrm>
        </p:spPr>
        <p:txBody>
          <a:bodyPr/>
          <a:lstStyle/>
          <a:p>
            <a:fld id="{AE310E1D-A7BD-4B58-81EA-CDB8D999AEB9}" type="slidenum">
              <a:rPr lang="en-AU" smtClean="0"/>
              <a:pPr/>
              <a:t>11</a:t>
            </a:fld>
            <a:endParaRPr lang="en-AU" dirty="0"/>
          </a:p>
        </p:txBody>
      </p:sp>
      <p:pic>
        <p:nvPicPr>
          <p:cNvPr id="9" name="Content Placeholder 8"/>
          <p:cNvPicPr>
            <a:picLocks noGrp="1" noChangeAspect="1"/>
          </p:cNvPicPr>
          <p:nvPr>
            <p:ph idx="1"/>
          </p:nvPr>
        </p:nvPicPr>
        <p:blipFill>
          <a:blip r:embed="rId2"/>
          <a:stretch>
            <a:fillRect/>
          </a:stretch>
        </p:blipFill>
        <p:spPr>
          <a:xfrm>
            <a:off x="0" y="1161737"/>
            <a:ext cx="9143999" cy="4954249"/>
          </a:xfrm>
          <a:prstGeom prst="rect">
            <a:avLst/>
          </a:prstGeom>
        </p:spPr>
      </p:pic>
      <p:pic>
        <p:nvPicPr>
          <p:cNvPr id="3" name="Picture 2"/>
          <p:cNvPicPr>
            <a:picLocks noChangeAspect="1"/>
          </p:cNvPicPr>
          <p:nvPr/>
        </p:nvPicPr>
        <p:blipFill>
          <a:blip r:embed="rId3"/>
          <a:stretch>
            <a:fillRect/>
          </a:stretch>
        </p:blipFill>
        <p:spPr>
          <a:xfrm>
            <a:off x="0" y="1161738"/>
            <a:ext cx="9144000" cy="4954248"/>
          </a:xfrm>
          <a:prstGeom prst="rect">
            <a:avLst/>
          </a:prstGeom>
        </p:spPr>
      </p:pic>
      <p:pic>
        <p:nvPicPr>
          <p:cNvPr id="5" name="Picture 4"/>
          <p:cNvPicPr>
            <a:picLocks noChangeAspect="1"/>
          </p:cNvPicPr>
          <p:nvPr/>
        </p:nvPicPr>
        <p:blipFill>
          <a:blip r:embed="rId4"/>
          <a:stretch>
            <a:fillRect/>
          </a:stretch>
        </p:blipFill>
        <p:spPr>
          <a:xfrm>
            <a:off x="0" y="1161736"/>
            <a:ext cx="9143999" cy="4954250"/>
          </a:xfrm>
          <a:prstGeom prst="rect">
            <a:avLst/>
          </a:prstGeom>
        </p:spPr>
      </p:pic>
      <p:pic>
        <p:nvPicPr>
          <p:cNvPr id="6" name="Picture 5"/>
          <p:cNvPicPr>
            <a:picLocks noChangeAspect="1"/>
          </p:cNvPicPr>
          <p:nvPr/>
        </p:nvPicPr>
        <p:blipFill>
          <a:blip r:embed="rId5"/>
          <a:stretch>
            <a:fillRect/>
          </a:stretch>
        </p:blipFill>
        <p:spPr>
          <a:xfrm>
            <a:off x="0" y="1161736"/>
            <a:ext cx="9144000" cy="4954250"/>
          </a:xfrm>
          <a:prstGeom prst="rect">
            <a:avLst/>
          </a:prstGeom>
        </p:spPr>
      </p:pic>
      <p:pic>
        <p:nvPicPr>
          <p:cNvPr id="7" name="Picture 6"/>
          <p:cNvPicPr>
            <a:picLocks noChangeAspect="1"/>
          </p:cNvPicPr>
          <p:nvPr/>
        </p:nvPicPr>
        <p:blipFill>
          <a:blip r:embed="rId6"/>
          <a:stretch>
            <a:fillRect/>
          </a:stretch>
        </p:blipFill>
        <p:spPr>
          <a:xfrm>
            <a:off x="0" y="1161736"/>
            <a:ext cx="9143999" cy="4954250"/>
          </a:xfrm>
          <a:prstGeom prst="rect">
            <a:avLst/>
          </a:prstGeom>
        </p:spPr>
      </p:pic>
      <p:pic>
        <p:nvPicPr>
          <p:cNvPr id="8" name="Picture 7"/>
          <p:cNvPicPr>
            <a:picLocks noChangeAspect="1"/>
          </p:cNvPicPr>
          <p:nvPr/>
        </p:nvPicPr>
        <p:blipFill>
          <a:blip r:embed="rId7"/>
          <a:stretch>
            <a:fillRect/>
          </a:stretch>
        </p:blipFill>
        <p:spPr>
          <a:xfrm>
            <a:off x="0" y="1161735"/>
            <a:ext cx="9144000" cy="4954251"/>
          </a:xfrm>
          <a:prstGeom prst="rect">
            <a:avLst/>
          </a:prstGeom>
        </p:spPr>
      </p:pic>
      <p:pic>
        <p:nvPicPr>
          <p:cNvPr id="10" name="Picture 9"/>
          <p:cNvPicPr>
            <a:picLocks noChangeAspect="1"/>
          </p:cNvPicPr>
          <p:nvPr/>
        </p:nvPicPr>
        <p:blipFill>
          <a:blip r:embed="rId8"/>
          <a:stretch>
            <a:fillRect/>
          </a:stretch>
        </p:blipFill>
        <p:spPr>
          <a:xfrm>
            <a:off x="0" y="1161734"/>
            <a:ext cx="9143999" cy="4954251"/>
          </a:xfrm>
          <a:prstGeom prst="rect">
            <a:avLst/>
          </a:prstGeom>
        </p:spPr>
      </p:pic>
    </p:spTree>
    <p:extLst>
      <p:ext uri="{BB962C8B-B14F-4D97-AF65-F5344CB8AC3E}">
        <p14:creationId xmlns:p14="http://schemas.microsoft.com/office/powerpoint/2010/main" val="333783003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But the P/E tends to be higher when the cash rate is lower</a:t>
            </a:r>
            <a:endParaRPr lang="en-AU" dirty="0"/>
          </a:p>
        </p:txBody>
      </p:sp>
      <p:pic>
        <p:nvPicPr>
          <p:cNvPr id="5" name="Content Placeholder 4"/>
          <p:cNvPicPr>
            <a:picLocks noGrp="1" noChangeAspect="1"/>
          </p:cNvPicPr>
          <p:nvPr>
            <p:ph idx="1"/>
          </p:nvPr>
        </p:nvPicPr>
        <p:blipFill>
          <a:blip r:embed="rId2"/>
          <a:stretch>
            <a:fillRect/>
          </a:stretch>
        </p:blipFill>
        <p:spPr>
          <a:xfrm>
            <a:off x="59961" y="1199213"/>
            <a:ext cx="9084039" cy="4886794"/>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12</a:t>
            </a:fld>
            <a:endParaRPr lang="en-AU"/>
          </a:p>
        </p:txBody>
      </p:sp>
      <p:pic>
        <p:nvPicPr>
          <p:cNvPr id="3" name="Picture 2"/>
          <p:cNvPicPr>
            <a:picLocks noChangeAspect="1"/>
          </p:cNvPicPr>
          <p:nvPr/>
        </p:nvPicPr>
        <p:blipFill>
          <a:blip r:embed="rId3"/>
          <a:stretch>
            <a:fillRect/>
          </a:stretch>
        </p:blipFill>
        <p:spPr>
          <a:xfrm>
            <a:off x="0" y="1199213"/>
            <a:ext cx="9144000" cy="4886794"/>
          </a:xfrm>
          <a:prstGeom prst="rect">
            <a:avLst/>
          </a:prstGeom>
        </p:spPr>
      </p:pic>
    </p:spTree>
    <p:extLst>
      <p:ext uri="{BB962C8B-B14F-4D97-AF65-F5344CB8AC3E}">
        <p14:creationId xmlns:p14="http://schemas.microsoft.com/office/powerpoint/2010/main" val="248299429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yields in the share market still beat the alternatives</a:t>
            </a:r>
            <a:endParaRPr lang="en-AU" dirty="0"/>
          </a:p>
        </p:txBody>
      </p:sp>
      <p:pic>
        <p:nvPicPr>
          <p:cNvPr id="5" name="Content Placeholder 4"/>
          <p:cNvPicPr>
            <a:picLocks noGrp="1" noChangeAspect="1"/>
          </p:cNvPicPr>
          <p:nvPr>
            <p:ph idx="1"/>
          </p:nvPr>
        </p:nvPicPr>
        <p:blipFill>
          <a:blip r:embed="rId2"/>
          <a:stretch>
            <a:fillRect/>
          </a:stretch>
        </p:blipFill>
        <p:spPr>
          <a:xfrm>
            <a:off x="0" y="1186248"/>
            <a:ext cx="9144000" cy="4893275"/>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13</a:t>
            </a:fld>
            <a:endParaRPr lang="en-AU"/>
          </a:p>
        </p:txBody>
      </p:sp>
    </p:spTree>
    <p:extLst>
      <p:ext uri="{BB962C8B-B14F-4D97-AF65-F5344CB8AC3E}">
        <p14:creationId xmlns:p14="http://schemas.microsoft.com/office/powerpoint/2010/main" val="417886736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39465"/>
            <a:ext cx="8394700" cy="707886"/>
          </a:xfrm>
        </p:spPr>
        <p:txBody>
          <a:bodyPr/>
          <a:lstStyle/>
          <a:p>
            <a:r>
              <a:rPr lang="en-AU" dirty="0" smtClean="0"/>
              <a:t>Share market volatility remains low (no of days in month when ASX200 moves by </a:t>
            </a:r>
            <a:r>
              <a:rPr lang="en-AU" smtClean="0"/>
              <a:t>more than 1%)</a:t>
            </a:r>
            <a:endParaRPr lang="en-AU"/>
          </a:p>
        </p:txBody>
      </p:sp>
      <p:pic>
        <p:nvPicPr>
          <p:cNvPr id="5" name="Content Placeholder 4"/>
          <p:cNvPicPr>
            <a:picLocks noGrp="1" noChangeAspect="1"/>
          </p:cNvPicPr>
          <p:nvPr>
            <p:ph idx="1"/>
          </p:nvPr>
        </p:nvPicPr>
        <p:blipFill>
          <a:blip r:embed="rId2"/>
          <a:stretch>
            <a:fillRect/>
          </a:stretch>
        </p:blipFill>
        <p:spPr>
          <a:xfrm>
            <a:off x="0" y="1198485"/>
            <a:ext cx="9144000" cy="4900474"/>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14</a:t>
            </a:fld>
            <a:endParaRPr lang="en-AU"/>
          </a:p>
        </p:txBody>
      </p:sp>
    </p:spTree>
    <p:extLst>
      <p:ext uri="{BB962C8B-B14F-4D97-AF65-F5344CB8AC3E}">
        <p14:creationId xmlns:p14="http://schemas.microsoft.com/office/powerpoint/2010/main" val="428751390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 has kept pace with the developed world ex US</a:t>
            </a:r>
            <a:endParaRPr lang="en-AU" dirty="0"/>
          </a:p>
        </p:txBody>
      </p:sp>
      <p:pic>
        <p:nvPicPr>
          <p:cNvPr id="5" name="Content Placeholder 4"/>
          <p:cNvPicPr>
            <a:picLocks noGrp="1" noChangeAspect="1"/>
          </p:cNvPicPr>
          <p:nvPr>
            <p:ph idx="1"/>
          </p:nvPr>
        </p:nvPicPr>
        <p:blipFill>
          <a:blip r:embed="rId2"/>
          <a:stretch>
            <a:fillRect/>
          </a:stretch>
        </p:blipFill>
        <p:spPr>
          <a:xfrm>
            <a:off x="0" y="1202724"/>
            <a:ext cx="9143999" cy="4893276"/>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15</a:t>
            </a:fld>
            <a:endParaRPr lang="en-AU"/>
          </a:p>
        </p:txBody>
      </p:sp>
      <p:pic>
        <p:nvPicPr>
          <p:cNvPr id="3" name="Picture 2"/>
          <p:cNvPicPr>
            <a:picLocks noChangeAspect="1"/>
          </p:cNvPicPr>
          <p:nvPr/>
        </p:nvPicPr>
        <p:blipFill>
          <a:blip r:embed="rId3"/>
          <a:stretch>
            <a:fillRect/>
          </a:stretch>
        </p:blipFill>
        <p:spPr>
          <a:xfrm>
            <a:off x="1" y="1202724"/>
            <a:ext cx="9143998" cy="4893276"/>
          </a:xfrm>
          <a:prstGeom prst="rect">
            <a:avLst/>
          </a:prstGeom>
        </p:spPr>
      </p:pic>
    </p:spTree>
    <p:extLst>
      <p:ext uri="{BB962C8B-B14F-4D97-AF65-F5344CB8AC3E}">
        <p14:creationId xmlns:p14="http://schemas.microsoft.com/office/powerpoint/2010/main" val="356342974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93353"/>
            <a:ext cx="8394700" cy="400110"/>
          </a:xfrm>
        </p:spPr>
        <p:txBody>
          <a:bodyPr/>
          <a:lstStyle/>
          <a:p>
            <a:r>
              <a:rPr lang="en-AU" dirty="0" smtClean="0"/>
              <a:t>We have been in almost perfect sync with the United States market.</a:t>
            </a:r>
            <a:endParaRPr lang="en-AU" dirty="0"/>
          </a:p>
        </p:txBody>
      </p:sp>
      <p:sp>
        <p:nvSpPr>
          <p:cNvPr id="4" name="Slide Number Placeholder 3"/>
          <p:cNvSpPr>
            <a:spLocks noGrp="1"/>
          </p:cNvSpPr>
          <p:nvPr>
            <p:ph type="sldNum" sz="quarter" idx="10"/>
          </p:nvPr>
        </p:nvSpPr>
        <p:spPr>
          <a:xfrm>
            <a:off x="361950" y="6358653"/>
            <a:ext cx="2095500" cy="246221"/>
          </a:xfrm>
        </p:spPr>
        <p:txBody>
          <a:bodyPr/>
          <a:lstStyle/>
          <a:p>
            <a:fld id="{AE310E1D-A7BD-4B58-81EA-CDB8D999AEB9}" type="slidenum">
              <a:rPr lang="en-AU" smtClean="0"/>
              <a:pPr/>
              <a:t>16</a:t>
            </a:fld>
            <a:r>
              <a:rPr lang="en-AU" dirty="0" smtClean="0"/>
              <a:t> Source :Minack Advisors</a:t>
            </a:r>
            <a:endParaRPr lang="en-AU" dirty="0"/>
          </a:p>
        </p:txBody>
      </p:sp>
      <p:pic>
        <p:nvPicPr>
          <p:cNvPr id="3" name="Picture 1"/>
          <p:cNvPicPr>
            <a:picLocks noGrp="1" noChangeAspect="1" noChangeArrowheads="1"/>
          </p:cNvPicPr>
          <p:nvPr>
            <p:ph idx="1"/>
          </p:nvPr>
        </p:nvPicPr>
        <p:blipFill>
          <a:blip r:embed="rId2" cstate="print"/>
          <a:srcRect/>
          <a:stretch>
            <a:fillRect/>
          </a:stretch>
        </p:blipFill>
        <p:spPr bwMode="auto">
          <a:xfrm>
            <a:off x="1" y="1200150"/>
            <a:ext cx="9144000" cy="49149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3" y="1200150"/>
            <a:ext cx="9143999" cy="4914900"/>
          </a:xfrm>
          <a:prstGeom prst="rect">
            <a:avLst/>
          </a:prstGeom>
        </p:spPr>
      </p:pic>
      <p:pic>
        <p:nvPicPr>
          <p:cNvPr id="6" name="Picture 5"/>
          <p:cNvPicPr>
            <a:picLocks noChangeAspect="1"/>
          </p:cNvPicPr>
          <p:nvPr/>
        </p:nvPicPr>
        <p:blipFill>
          <a:blip r:embed="rId4"/>
          <a:stretch>
            <a:fillRect/>
          </a:stretch>
        </p:blipFill>
        <p:spPr>
          <a:xfrm>
            <a:off x="1" y="1200150"/>
            <a:ext cx="9086334" cy="4914900"/>
          </a:xfrm>
          <a:prstGeom prst="rect">
            <a:avLst/>
          </a:prstGeom>
        </p:spPr>
      </p:pic>
      <p:pic>
        <p:nvPicPr>
          <p:cNvPr id="7" name="Picture 6"/>
          <p:cNvPicPr>
            <a:picLocks noChangeAspect="1"/>
          </p:cNvPicPr>
          <p:nvPr/>
        </p:nvPicPr>
        <p:blipFill>
          <a:blip r:embed="rId5"/>
          <a:stretch>
            <a:fillRect/>
          </a:stretch>
        </p:blipFill>
        <p:spPr>
          <a:xfrm>
            <a:off x="0" y="1200150"/>
            <a:ext cx="9144000" cy="4914900"/>
          </a:xfrm>
          <a:prstGeom prst="rect">
            <a:avLst/>
          </a:prstGeom>
        </p:spPr>
      </p:pic>
      <p:pic>
        <p:nvPicPr>
          <p:cNvPr id="9" name="Picture 8"/>
          <p:cNvPicPr>
            <a:picLocks noChangeAspect="1"/>
          </p:cNvPicPr>
          <p:nvPr/>
        </p:nvPicPr>
        <p:blipFill>
          <a:blip r:embed="rId6"/>
          <a:stretch>
            <a:fillRect/>
          </a:stretch>
        </p:blipFill>
        <p:spPr>
          <a:xfrm>
            <a:off x="0" y="1200150"/>
            <a:ext cx="9131300" cy="4914900"/>
          </a:xfrm>
          <a:prstGeom prst="rect">
            <a:avLst/>
          </a:prstGeom>
        </p:spPr>
      </p:pic>
      <p:pic>
        <p:nvPicPr>
          <p:cNvPr id="13" name="Picture 12"/>
          <p:cNvPicPr>
            <a:picLocks noChangeAspect="1"/>
          </p:cNvPicPr>
          <p:nvPr/>
        </p:nvPicPr>
        <p:blipFill>
          <a:blip r:embed="rId7"/>
          <a:stretch>
            <a:fillRect/>
          </a:stretch>
        </p:blipFill>
        <p:spPr>
          <a:xfrm>
            <a:off x="0" y="1190954"/>
            <a:ext cx="9143999" cy="4924096"/>
          </a:xfrm>
          <a:prstGeom prst="rect">
            <a:avLst/>
          </a:prstGeom>
        </p:spPr>
      </p:pic>
      <p:pic>
        <p:nvPicPr>
          <p:cNvPr id="8" name="Picture 7"/>
          <p:cNvPicPr>
            <a:picLocks noChangeAspect="1"/>
          </p:cNvPicPr>
          <p:nvPr/>
        </p:nvPicPr>
        <p:blipFill>
          <a:blip r:embed="rId8"/>
          <a:stretch>
            <a:fillRect/>
          </a:stretch>
        </p:blipFill>
        <p:spPr>
          <a:xfrm>
            <a:off x="-57664" y="1200150"/>
            <a:ext cx="9143999" cy="4914900"/>
          </a:xfrm>
          <a:prstGeom prst="rect">
            <a:avLst/>
          </a:prstGeom>
        </p:spPr>
      </p:pic>
    </p:spTree>
    <p:extLst>
      <p:ext uri="{BB962C8B-B14F-4D97-AF65-F5344CB8AC3E}">
        <p14:creationId xmlns:p14="http://schemas.microsoft.com/office/powerpoint/2010/main" val="15959914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0311E813-4649-40C7-9637-5AFB7ED0EE07}" type="slidenum">
              <a:rPr lang="en-AU"/>
              <a:pPr/>
              <a:t>17</a:t>
            </a:fld>
            <a:endParaRPr lang="en-AU"/>
          </a:p>
        </p:txBody>
      </p:sp>
      <p:sp>
        <p:nvSpPr>
          <p:cNvPr id="2716674" name="Rectangle 2"/>
          <p:cNvSpPr>
            <a:spLocks noGrp="1" noChangeArrowheads="1"/>
          </p:cNvSpPr>
          <p:nvPr>
            <p:ph type="title"/>
          </p:nvPr>
        </p:nvSpPr>
        <p:spPr>
          <a:xfrm>
            <a:off x="236538" y="260423"/>
            <a:ext cx="8299450" cy="707886"/>
          </a:xfrm>
        </p:spPr>
        <p:txBody>
          <a:bodyPr/>
          <a:lstStyle/>
          <a:p>
            <a:r>
              <a:rPr lang="en-AU" dirty="0" smtClean="0"/>
              <a:t>The labour market data are looking a little better. Has unemployment peaked?</a:t>
            </a:r>
            <a:endParaRPr lang="en-AU" dirty="0"/>
          </a:p>
        </p:txBody>
      </p:sp>
      <p:sp>
        <p:nvSpPr>
          <p:cNvPr id="2716675" name="Text Box 3"/>
          <p:cNvSpPr txBox="1">
            <a:spLocks noChangeArrowheads="1"/>
          </p:cNvSpPr>
          <p:nvPr/>
        </p:nvSpPr>
        <p:spPr bwMode="auto">
          <a:xfrm>
            <a:off x="514364" y="5862642"/>
            <a:ext cx="1565275" cy="246221"/>
          </a:xfrm>
          <a:prstGeom prst="rect">
            <a:avLst/>
          </a:prstGeom>
          <a:noFill/>
          <a:ln w="9525">
            <a:noFill/>
            <a:miter lim="800000"/>
            <a:headEnd/>
            <a:tailEnd/>
          </a:ln>
          <a:effectLst/>
        </p:spPr>
        <p:txBody>
          <a:bodyPr>
            <a:spAutoFit/>
          </a:bodyPr>
          <a:lstStyle/>
          <a:p>
            <a:pPr>
              <a:spcBef>
                <a:spcPct val="50000"/>
              </a:spcBef>
            </a:pPr>
            <a:r>
              <a:rPr lang="en-US" sz="1000">
                <a:latin typeface="Arial" charset="0"/>
              </a:rPr>
              <a:t>Source: ABS</a:t>
            </a:r>
            <a:endParaRPr lang="en-AU" sz="1000">
              <a:latin typeface="Arial" charset="0"/>
            </a:endParaRPr>
          </a:p>
        </p:txBody>
      </p:sp>
      <p:grpSp>
        <p:nvGrpSpPr>
          <p:cNvPr id="2" name="Group 4"/>
          <p:cNvGrpSpPr>
            <a:grpSpLocks/>
          </p:cNvGrpSpPr>
          <p:nvPr/>
        </p:nvGrpSpPr>
        <p:grpSpPr bwMode="auto">
          <a:xfrm>
            <a:off x="496888" y="1182695"/>
            <a:ext cx="8324850" cy="4462462"/>
            <a:chOff x="295" y="709"/>
            <a:chExt cx="5244" cy="2811"/>
          </a:xfrm>
        </p:grpSpPr>
        <p:sp>
          <p:nvSpPr>
            <p:cNvPr id="2716677"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2716678"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716679"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716680" name="Object 8"/>
          <p:cNvGraphicFramePr>
            <a:graphicFrameLocks noGrp="1" noChangeAspect="1"/>
          </p:cNvGraphicFramePr>
          <p:nvPr>
            <p:ph idx="1"/>
            <p:extLst>
              <p:ext uri="{D42A27DB-BD31-4B8C-83A1-F6EECF244321}">
                <p14:modId xmlns:p14="http://schemas.microsoft.com/office/powerpoint/2010/main" val="3265628153"/>
              </p:ext>
            </p:extLst>
          </p:nvPr>
        </p:nvGraphicFramePr>
        <p:xfrm>
          <a:off x="352428" y="1330620"/>
          <a:ext cx="8424863" cy="4819369"/>
        </p:xfrm>
        <a:graphic>
          <a:graphicData uri="http://schemas.openxmlformats.org/presentationml/2006/ole">
            <mc:AlternateContent xmlns:mc="http://schemas.openxmlformats.org/markup-compatibility/2006">
              <mc:Choice xmlns:v="urn:schemas-microsoft-com:vml" Requires="v">
                <p:oleObj spid="_x0000_s2202940" name="Chart" r:id="rId4" imgW="6810215" imgH="4076963" progId="MSGraph.Chart.8">
                  <p:embed followColorScheme="full"/>
                </p:oleObj>
              </mc:Choice>
              <mc:Fallback>
                <p:oleObj name="Chart" r:id="rId4" imgW="6810215" imgH="4076963" progId="MSGraph.Chart.8">
                  <p:embed followColorScheme="full"/>
                  <p:pic>
                    <p:nvPicPr>
                      <p:cNvPr id="0" name="Picture 2"/>
                      <p:cNvPicPr>
                        <a:picLocks noGrp="1" noChangeAspect="1" noChangeArrowheads="1"/>
                      </p:cNvPicPr>
                      <p:nvPr/>
                    </p:nvPicPr>
                    <p:blipFill>
                      <a:blip r:embed="rId5"/>
                      <a:srcRect/>
                      <a:stretch>
                        <a:fillRect/>
                      </a:stretch>
                    </p:blipFill>
                    <p:spPr bwMode="auto">
                      <a:xfrm>
                        <a:off x="352428" y="1330620"/>
                        <a:ext cx="8424863" cy="4819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6681" name="Text Box 9"/>
          <p:cNvSpPr txBox="1">
            <a:spLocks noChangeArrowheads="1"/>
          </p:cNvSpPr>
          <p:nvPr/>
        </p:nvSpPr>
        <p:spPr bwMode="auto">
          <a:xfrm>
            <a:off x="1071564" y="1325581"/>
            <a:ext cx="792162" cy="276999"/>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000’s</a:t>
            </a:r>
          </a:p>
        </p:txBody>
      </p:sp>
      <p:sp>
        <p:nvSpPr>
          <p:cNvPr id="2716682" name="Text Box 10"/>
          <p:cNvSpPr txBox="1">
            <a:spLocks noChangeArrowheads="1"/>
          </p:cNvSpPr>
          <p:nvPr/>
        </p:nvSpPr>
        <p:spPr bwMode="auto">
          <a:xfrm>
            <a:off x="8056563" y="1325581"/>
            <a:ext cx="360362" cy="276999"/>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a:t>
            </a:r>
          </a:p>
        </p:txBody>
      </p:sp>
      <p:sp>
        <p:nvSpPr>
          <p:cNvPr id="2716683" name="Text Box 11"/>
          <p:cNvSpPr txBox="1">
            <a:spLocks noChangeArrowheads="1"/>
          </p:cNvSpPr>
          <p:nvPr/>
        </p:nvSpPr>
        <p:spPr bwMode="auto">
          <a:xfrm>
            <a:off x="4838704" y="2333643"/>
            <a:ext cx="2138363" cy="276999"/>
          </a:xfrm>
          <a:prstGeom prst="rect">
            <a:avLst/>
          </a:prstGeom>
          <a:noFill/>
          <a:ln w="19050">
            <a:noFill/>
            <a:miter lim="800000"/>
            <a:headEnd/>
            <a:tailEnd/>
          </a:ln>
          <a:effectLst/>
        </p:spPr>
        <p:txBody>
          <a:bodyPr wrap="square">
            <a:spAutoFit/>
          </a:bodyPr>
          <a:lstStyle/>
          <a:p>
            <a:pPr>
              <a:spcBef>
                <a:spcPct val="50000"/>
              </a:spcBef>
            </a:pPr>
            <a:r>
              <a:rPr lang="en-AU" sz="1200" dirty="0">
                <a:solidFill>
                  <a:srgbClr val="FFFFFF"/>
                </a:solidFill>
                <a:latin typeface="Arial" charset="0"/>
              </a:rPr>
              <a:t>Employment (LHS)</a:t>
            </a:r>
          </a:p>
        </p:txBody>
      </p:sp>
      <p:sp>
        <p:nvSpPr>
          <p:cNvPr id="2716684" name="Text Box 12"/>
          <p:cNvSpPr txBox="1">
            <a:spLocks noChangeArrowheads="1"/>
          </p:cNvSpPr>
          <p:nvPr/>
        </p:nvSpPr>
        <p:spPr bwMode="auto">
          <a:xfrm>
            <a:off x="6193779" y="4781564"/>
            <a:ext cx="1880559" cy="461665"/>
          </a:xfrm>
          <a:prstGeom prst="rect">
            <a:avLst/>
          </a:prstGeom>
          <a:noFill/>
          <a:ln w="19050">
            <a:noFill/>
            <a:miter lim="800000"/>
            <a:headEnd/>
            <a:tailEnd/>
          </a:ln>
          <a:effectLst/>
        </p:spPr>
        <p:txBody>
          <a:bodyPr wrap="square">
            <a:spAutoFit/>
          </a:bodyPr>
          <a:lstStyle/>
          <a:p>
            <a:pPr>
              <a:spcBef>
                <a:spcPct val="50000"/>
              </a:spcBef>
            </a:pPr>
            <a:r>
              <a:rPr lang="en-AU" sz="1200" dirty="0">
                <a:solidFill>
                  <a:srgbClr val="FFFFFF"/>
                </a:solidFill>
                <a:latin typeface="Arial" charset="0"/>
              </a:rPr>
              <a:t>Unemployment Rate (RHS)</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Most new jobs are in the service sector</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18</a:t>
            </a:fld>
            <a:endParaRPr lang="en-AU"/>
          </a:p>
        </p:txBody>
      </p:sp>
      <p:pic>
        <p:nvPicPr>
          <p:cNvPr id="8" name="Content Placeholder 7"/>
          <p:cNvPicPr>
            <a:picLocks noGrp="1" noChangeAspect="1"/>
          </p:cNvPicPr>
          <p:nvPr>
            <p:ph idx="1"/>
          </p:nvPr>
        </p:nvPicPr>
        <p:blipFill>
          <a:blip r:embed="rId2"/>
          <a:stretch>
            <a:fillRect/>
          </a:stretch>
        </p:blipFill>
        <p:spPr>
          <a:xfrm>
            <a:off x="0" y="1210962"/>
            <a:ext cx="9143999" cy="4909752"/>
          </a:xfrm>
          <a:prstGeom prst="rect">
            <a:avLst/>
          </a:prstGeom>
        </p:spPr>
      </p:pic>
      <p:pic>
        <p:nvPicPr>
          <p:cNvPr id="3" name="Picture 2"/>
          <p:cNvPicPr>
            <a:picLocks noChangeAspect="1"/>
          </p:cNvPicPr>
          <p:nvPr/>
        </p:nvPicPr>
        <p:blipFill>
          <a:blip r:embed="rId3"/>
          <a:stretch>
            <a:fillRect/>
          </a:stretch>
        </p:blipFill>
        <p:spPr>
          <a:xfrm>
            <a:off x="0" y="1210962"/>
            <a:ext cx="9143999" cy="4909752"/>
          </a:xfrm>
          <a:prstGeom prst="rect">
            <a:avLst/>
          </a:prstGeom>
        </p:spPr>
      </p:pic>
    </p:spTree>
    <p:extLst>
      <p:ext uri="{BB962C8B-B14F-4D97-AF65-F5344CB8AC3E}">
        <p14:creationId xmlns:p14="http://schemas.microsoft.com/office/powerpoint/2010/main" val="318199853"/>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0647" name="Object 151" hidden="1"/>
          <p:cNvGraphicFramePr>
            <a:graphicFrameLocks/>
          </p:cNvGraphicFramePr>
          <p:nvPr>
            <p:custDataLst>
              <p:tags r:id="rId2"/>
            </p:custDataLst>
            <p:extLst>
              <p:ext uri="{D42A27DB-BD31-4B8C-83A1-F6EECF244321}">
                <p14:modId xmlns:p14="http://schemas.microsoft.com/office/powerpoint/2010/main" val="364419673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11763" name="think-cell Slide" r:id="rId5" imgW="360" imgH="360" progId="">
                  <p:embed/>
                </p:oleObj>
              </mc:Choice>
              <mc:Fallback>
                <p:oleObj name="think-cell Slide" r:id="rId5" imgW="360" imgH="360" progId="">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0658" name="Rectangle 162"/>
          <p:cNvSpPr>
            <a:spLocks noGrp="1" noChangeArrowheads="1"/>
          </p:cNvSpPr>
          <p:nvPr>
            <p:ph type="ctrTitle"/>
          </p:nvPr>
        </p:nvSpPr>
        <p:spPr>
          <a:xfrm>
            <a:off x="1052514" y="1211263"/>
            <a:ext cx="3764036" cy="1754326"/>
          </a:xfrm>
        </p:spPr>
        <p:txBody>
          <a:bodyPr/>
          <a:lstStyle/>
          <a:p>
            <a:r>
              <a:rPr lang="en-AU" dirty="0" smtClean="0"/>
              <a:t>A global economic and market outlook</a:t>
            </a:r>
            <a:endParaRPr lang="en-AU" dirty="0"/>
          </a:p>
        </p:txBody>
      </p:sp>
      <p:sp>
        <p:nvSpPr>
          <p:cNvPr id="1130659" name="Rectangle 163"/>
          <p:cNvSpPr>
            <a:spLocks noGrp="1" noChangeArrowheads="1"/>
          </p:cNvSpPr>
          <p:nvPr>
            <p:ph type="subTitle" idx="1"/>
          </p:nvPr>
        </p:nvSpPr>
        <p:spPr>
          <a:xfrm>
            <a:off x="1052515" y="3042334"/>
            <a:ext cx="3233737" cy="369332"/>
          </a:xfrm>
        </p:spPr>
        <p:txBody>
          <a:bodyPr/>
          <a:lstStyle/>
          <a:p>
            <a:r>
              <a:rPr lang="en-AU" b="0" dirty="0" smtClean="0"/>
              <a:t>    </a:t>
            </a:r>
            <a:endParaRPr lang="en-AU" b="0" dirty="0"/>
          </a:p>
        </p:txBody>
      </p:sp>
      <p:sp>
        <p:nvSpPr>
          <p:cNvPr id="1130504" name="Rectangle 8"/>
          <p:cNvSpPr>
            <a:spLocks noChangeArrowheads="1"/>
          </p:cNvSpPr>
          <p:nvPr/>
        </p:nvSpPr>
        <p:spPr bwMode="auto">
          <a:xfrm>
            <a:off x="1052515" y="3040914"/>
            <a:ext cx="32527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sz="2400" dirty="0">
                <a:latin typeface="+mj-lt"/>
              </a:rPr>
              <a:t>Dr Chris Caton</a:t>
            </a:r>
          </a:p>
          <a:p>
            <a:r>
              <a:rPr lang="en-AU" sz="2400" dirty="0" smtClean="0">
                <a:latin typeface="+mj-lt"/>
              </a:rPr>
              <a:t>June 2015</a:t>
            </a:r>
            <a:endParaRPr lang="en-AU" sz="2400" dirty="0">
              <a:latin typeface="+mj-lt"/>
            </a:endParaRPr>
          </a:p>
        </p:txBody>
      </p:sp>
    </p:spTree>
    <p:extLst>
      <p:ext uri="{BB962C8B-B14F-4D97-AF65-F5344CB8AC3E}">
        <p14:creationId xmlns:p14="http://schemas.microsoft.com/office/powerpoint/2010/main" val="86447189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5124DB81-932C-4D27-9443-340305532F8A}" type="slidenum">
              <a:rPr lang="en-AU"/>
              <a:pPr/>
              <a:t>19</a:t>
            </a:fld>
            <a:endParaRPr lang="en-AU"/>
          </a:p>
        </p:txBody>
      </p:sp>
      <p:sp>
        <p:nvSpPr>
          <p:cNvPr id="2718722" name="Rectangle 2"/>
          <p:cNvSpPr>
            <a:spLocks noGrp="1" noChangeArrowheads="1"/>
          </p:cNvSpPr>
          <p:nvPr>
            <p:ph type="title"/>
          </p:nvPr>
        </p:nvSpPr>
        <p:spPr>
          <a:xfrm>
            <a:off x="268288" y="385731"/>
            <a:ext cx="8108950" cy="400110"/>
          </a:xfrm>
        </p:spPr>
        <p:txBody>
          <a:bodyPr/>
          <a:lstStyle/>
          <a:p>
            <a:r>
              <a:rPr lang="en-AU" dirty="0"/>
              <a:t>Australian </a:t>
            </a:r>
            <a:r>
              <a:rPr lang="en-AU" dirty="0" smtClean="0"/>
              <a:t>inflation  is not an issue</a:t>
            </a:r>
            <a:endParaRPr lang="en-AU" dirty="0"/>
          </a:p>
        </p:txBody>
      </p:sp>
      <p:sp>
        <p:nvSpPr>
          <p:cNvPr id="2718723" name="Text Box 3"/>
          <p:cNvSpPr txBox="1">
            <a:spLocks noChangeArrowheads="1"/>
          </p:cNvSpPr>
          <p:nvPr/>
        </p:nvSpPr>
        <p:spPr bwMode="auto">
          <a:xfrm>
            <a:off x="485777" y="5805490"/>
            <a:ext cx="1565275" cy="244475"/>
          </a:xfrm>
          <a:prstGeom prst="rect">
            <a:avLst/>
          </a:prstGeom>
          <a:noFill/>
          <a:ln w="9525">
            <a:noFill/>
            <a:miter lim="800000"/>
            <a:headEnd/>
            <a:tailEnd/>
          </a:ln>
          <a:effectLst/>
        </p:spPr>
        <p:txBody>
          <a:bodyPr>
            <a:spAutoFit/>
          </a:bodyPr>
          <a:lstStyle/>
          <a:p>
            <a:pPr>
              <a:spcBef>
                <a:spcPct val="50000"/>
              </a:spcBef>
            </a:pPr>
            <a:r>
              <a:rPr lang="en-US" sz="1000">
                <a:latin typeface="Arial" charset="0"/>
              </a:rPr>
              <a:t>Source: ABS </a:t>
            </a:r>
            <a:endParaRPr lang="en-AU" sz="1000">
              <a:latin typeface="Arial" charset="0"/>
            </a:endParaRPr>
          </a:p>
        </p:txBody>
      </p:sp>
      <p:grpSp>
        <p:nvGrpSpPr>
          <p:cNvPr id="2" name="Group 4"/>
          <p:cNvGrpSpPr>
            <a:grpSpLocks/>
          </p:cNvGrpSpPr>
          <p:nvPr/>
        </p:nvGrpSpPr>
        <p:grpSpPr bwMode="auto">
          <a:xfrm>
            <a:off x="468313" y="1125538"/>
            <a:ext cx="8324850" cy="4462462"/>
            <a:chOff x="295" y="709"/>
            <a:chExt cx="5244" cy="2811"/>
          </a:xfrm>
        </p:grpSpPr>
        <p:sp>
          <p:nvSpPr>
            <p:cNvPr id="2718725"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2718726"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718727"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718728" name="Object 8"/>
          <p:cNvGraphicFramePr>
            <a:graphicFrameLocks noGrp="1" noChangeAspect="1"/>
          </p:cNvGraphicFramePr>
          <p:nvPr>
            <p:ph idx="1"/>
            <p:extLst>
              <p:ext uri="{D42A27DB-BD31-4B8C-83A1-F6EECF244321}">
                <p14:modId xmlns:p14="http://schemas.microsoft.com/office/powerpoint/2010/main" val="1377993950"/>
              </p:ext>
            </p:extLst>
          </p:nvPr>
        </p:nvGraphicFramePr>
        <p:xfrm>
          <a:off x="412752" y="1209677"/>
          <a:ext cx="8424863" cy="4752975"/>
        </p:xfrm>
        <a:graphic>
          <a:graphicData uri="http://schemas.openxmlformats.org/presentationml/2006/ole">
            <mc:AlternateContent xmlns:mc="http://schemas.openxmlformats.org/markup-compatibility/2006">
              <mc:Choice xmlns:v="urn:schemas-microsoft-com:vml" Requires="v">
                <p:oleObj spid="_x0000_s1762615" name="Chart" r:id="rId4" imgW="6810215" imgH="4076963" progId="MSGraph.Chart.8">
                  <p:embed followColorScheme="full"/>
                </p:oleObj>
              </mc:Choice>
              <mc:Fallback>
                <p:oleObj name="Chart" r:id="rId4" imgW="6810215" imgH="4076963" progId="MSGraph.Chart.8">
                  <p:embed followColorScheme="full"/>
                  <p:pic>
                    <p:nvPicPr>
                      <p:cNvPr id="0" name="Picture 2"/>
                      <p:cNvPicPr>
                        <a:picLocks noChangeAspect="1" noChangeArrowheads="1"/>
                      </p:cNvPicPr>
                      <p:nvPr/>
                    </p:nvPicPr>
                    <p:blipFill>
                      <a:blip r:embed="rId5"/>
                      <a:srcRect/>
                      <a:stretch>
                        <a:fillRect/>
                      </a:stretch>
                    </p:blipFill>
                    <p:spPr bwMode="auto">
                      <a:xfrm>
                        <a:off x="412752" y="1209677"/>
                        <a:ext cx="8424863"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8729" name="Text Box 9"/>
          <p:cNvSpPr txBox="1">
            <a:spLocks noChangeArrowheads="1"/>
          </p:cNvSpPr>
          <p:nvPr/>
        </p:nvSpPr>
        <p:spPr bwMode="auto">
          <a:xfrm>
            <a:off x="827090" y="1196975"/>
            <a:ext cx="287337" cy="274638"/>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a:t>
            </a:r>
          </a:p>
        </p:txBody>
      </p:sp>
      <p:sp>
        <p:nvSpPr>
          <p:cNvPr id="2718730" name="Text Box 10"/>
          <p:cNvSpPr txBox="1">
            <a:spLocks noChangeArrowheads="1"/>
          </p:cNvSpPr>
          <p:nvPr/>
        </p:nvSpPr>
        <p:spPr bwMode="auto">
          <a:xfrm>
            <a:off x="7099542" y="1590678"/>
            <a:ext cx="1806335" cy="276999"/>
          </a:xfrm>
          <a:prstGeom prst="rect">
            <a:avLst/>
          </a:prstGeom>
          <a:noFill/>
          <a:ln w="19050">
            <a:noFill/>
            <a:miter lim="800000"/>
            <a:headEnd/>
            <a:tailEnd/>
          </a:ln>
          <a:effectLst/>
        </p:spPr>
        <p:txBody>
          <a:bodyPr wrap="square">
            <a:spAutoFit/>
          </a:bodyPr>
          <a:lstStyle/>
          <a:p>
            <a:pPr algn="ctr">
              <a:spcBef>
                <a:spcPct val="50000"/>
              </a:spcBef>
            </a:pPr>
            <a:r>
              <a:rPr lang="en-AU" sz="1200" dirty="0">
                <a:solidFill>
                  <a:srgbClr val="FFFFFF"/>
                </a:solidFill>
                <a:latin typeface="Arial" charset="0"/>
              </a:rPr>
              <a:t>BT Forecasts</a:t>
            </a:r>
          </a:p>
        </p:txBody>
      </p:sp>
      <p:sp>
        <p:nvSpPr>
          <p:cNvPr id="2718731" name="Line 11"/>
          <p:cNvSpPr>
            <a:spLocks noChangeShapeType="1"/>
          </p:cNvSpPr>
          <p:nvPr/>
        </p:nvSpPr>
        <p:spPr bwMode="auto">
          <a:xfrm>
            <a:off x="7760043" y="2207372"/>
            <a:ext cx="726732" cy="2428"/>
          </a:xfrm>
          <a:prstGeom prst="line">
            <a:avLst/>
          </a:prstGeom>
          <a:noFill/>
          <a:ln w="19050">
            <a:solidFill>
              <a:srgbClr val="FFFFFF"/>
            </a:solidFill>
            <a:round/>
            <a:headEnd/>
            <a:tailEnd type="triangle" w="med" len="med"/>
          </a:ln>
          <a:effectLst/>
        </p:spPr>
        <p:txBody>
          <a:bodyPr wrap="none" anchor="ctr"/>
          <a:lstStyle/>
          <a:p>
            <a:endParaRPr lang="en-AU"/>
          </a:p>
        </p:txBody>
      </p:sp>
      <p:sp>
        <p:nvSpPr>
          <p:cNvPr id="2718732" name="Text Box 12"/>
          <p:cNvSpPr txBox="1">
            <a:spLocks noChangeArrowheads="1"/>
          </p:cNvSpPr>
          <p:nvPr/>
        </p:nvSpPr>
        <p:spPr bwMode="auto">
          <a:xfrm>
            <a:off x="1802922" y="2565402"/>
            <a:ext cx="3273905" cy="276999"/>
          </a:xfrm>
          <a:prstGeom prst="rect">
            <a:avLst/>
          </a:prstGeom>
          <a:noFill/>
          <a:ln w="19050">
            <a:noFill/>
            <a:miter lim="800000"/>
            <a:headEnd/>
            <a:tailEnd/>
          </a:ln>
          <a:effectLst/>
        </p:spPr>
        <p:txBody>
          <a:bodyPr wrap="square">
            <a:spAutoFit/>
          </a:bodyPr>
          <a:lstStyle/>
          <a:p>
            <a:pPr>
              <a:spcBef>
                <a:spcPct val="50000"/>
              </a:spcBef>
            </a:pPr>
            <a:r>
              <a:rPr lang="en-AU" sz="1200" dirty="0">
                <a:solidFill>
                  <a:srgbClr val="FFFFFF"/>
                </a:solidFill>
                <a:latin typeface="Arial" charset="0"/>
              </a:rPr>
              <a:t>GST Effect</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AU" dirty="0" smtClean="0"/>
              <a:t>Household financial ratios</a:t>
            </a:r>
            <a:endParaRPr lang="en-AU" dirty="0"/>
          </a:p>
        </p:txBody>
      </p:sp>
      <p:sp>
        <p:nvSpPr>
          <p:cNvPr id="4" name="Slide Number Placeholder 3"/>
          <p:cNvSpPr>
            <a:spLocks noGrp="1"/>
          </p:cNvSpPr>
          <p:nvPr>
            <p:ph type="sldNum" sz="quarter" idx="10"/>
          </p:nvPr>
        </p:nvSpPr>
        <p:spPr/>
        <p:txBody>
          <a:bodyPr/>
          <a:lstStyle/>
          <a:p>
            <a:pPr>
              <a:defRPr/>
            </a:pPr>
            <a:fld id="{A641E38F-959C-4647-ABBD-8CD579FAD8B3}" type="slidenum">
              <a:rPr lang="en-AU" smtClean="0"/>
              <a:pPr>
                <a:defRPr/>
              </a:pPr>
              <a:t>20</a:t>
            </a:fld>
            <a:endParaRPr lang="en-AU"/>
          </a:p>
        </p:txBody>
      </p:sp>
      <p:pic>
        <p:nvPicPr>
          <p:cNvPr id="2358274" name="Picture 2"/>
          <p:cNvPicPr>
            <a:picLocks noGrp="1" noChangeAspect="1" noChangeArrowheads="1"/>
          </p:cNvPicPr>
          <p:nvPr>
            <p:ph type="chart" idx="1"/>
          </p:nvPr>
        </p:nvPicPr>
        <p:blipFill>
          <a:blip r:embed="rId2" cstate="print"/>
          <a:srcRect/>
          <a:stretch>
            <a:fillRect/>
          </a:stretch>
        </p:blipFill>
        <p:spPr bwMode="auto">
          <a:xfrm>
            <a:off x="2" y="1162052"/>
            <a:ext cx="9143999" cy="4905375"/>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0" y="1157320"/>
            <a:ext cx="9144000" cy="49101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7318"/>
            <a:ext cx="9144000" cy="4973659"/>
          </a:xfrm>
          <a:prstGeom prst="rect">
            <a:avLst/>
          </a:prstGeom>
        </p:spPr>
      </p:pic>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395288" y="436712"/>
            <a:ext cx="7981950" cy="461665"/>
          </a:xfrm>
        </p:spPr>
        <p:txBody>
          <a:bodyPr/>
          <a:lstStyle/>
          <a:p>
            <a:r>
              <a:rPr lang="en-AU" sz="2400" dirty="0" smtClean="0"/>
              <a:t>House Prices - Australia v Brisbane</a:t>
            </a:r>
            <a:endParaRPr lang="en-AU" sz="2400" b="1" dirty="0">
              <a:solidFill>
                <a:schemeClr val="tx1"/>
              </a:solidFill>
              <a:latin typeface="Bookman Old Style" pitchFamily="18" charset="0"/>
            </a:endParaRPr>
          </a:p>
        </p:txBody>
      </p:sp>
      <p:sp>
        <p:nvSpPr>
          <p:cNvPr id="1057795" name="Text Box 3"/>
          <p:cNvSpPr txBox="1">
            <a:spLocks noChangeArrowheads="1"/>
          </p:cNvSpPr>
          <p:nvPr/>
        </p:nvSpPr>
        <p:spPr bwMode="auto">
          <a:xfrm>
            <a:off x="485775" y="5805488"/>
            <a:ext cx="1565275" cy="244475"/>
          </a:xfrm>
          <a:prstGeom prst="rect">
            <a:avLst/>
          </a:prstGeom>
          <a:noFill/>
          <a:ln w="9525">
            <a:noFill/>
            <a:miter lim="800000"/>
            <a:headEnd/>
            <a:tailEnd/>
          </a:ln>
          <a:effectLst/>
        </p:spPr>
        <p:txBody>
          <a:bodyPr>
            <a:spAutoFit/>
          </a:bodyPr>
          <a:lstStyle/>
          <a:p>
            <a:pPr>
              <a:spcBef>
                <a:spcPct val="50000"/>
              </a:spcBef>
            </a:pPr>
            <a:r>
              <a:rPr lang="en-US" sz="1000" b="1">
                <a:solidFill>
                  <a:schemeClr val="bg2"/>
                </a:solidFill>
              </a:rPr>
              <a:t>Source: ABS    </a:t>
            </a:r>
            <a:endParaRPr lang="en-AU" sz="1000" b="1">
              <a:solidFill>
                <a:schemeClr val="bg2"/>
              </a:solidFill>
            </a:endParaRPr>
          </a:p>
        </p:txBody>
      </p:sp>
      <p:grpSp>
        <p:nvGrpSpPr>
          <p:cNvPr id="2" name="Group 4"/>
          <p:cNvGrpSpPr>
            <a:grpSpLocks/>
          </p:cNvGrpSpPr>
          <p:nvPr/>
        </p:nvGrpSpPr>
        <p:grpSpPr bwMode="auto">
          <a:xfrm>
            <a:off x="468313" y="1125538"/>
            <a:ext cx="8324850" cy="4462462"/>
            <a:chOff x="295" y="709"/>
            <a:chExt cx="5244" cy="2811"/>
          </a:xfrm>
        </p:grpSpPr>
        <p:sp>
          <p:nvSpPr>
            <p:cNvPr id="1057797"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1057798"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1057799"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10" name="Object 8"/>
          <p:cNvGraphicFramePr>
            <a:graphicFrameLocks noGrp="1" noChangeAspect="1"/>
          </p:cNvGraphicFramePr>
          <p:nvPr>
            <p:ph idx="1"/>
            <p:extLst/>
          </p:nvPr>
        </p:nvGraphicFramePr>
        <p:xfrm>
          <a:off x="374650" y="1247775"/>
          <a:ext cx="8323263" cy="4722813"/>
        </p:xfrm>
        <a:graphic>
          <a:graphicData uri="http://schemas.openxmlformats.org/drawingml/2006/chart">
            <c:chart xmlns:c="http://schemas.openxmlformats.org/drawingml/2006/chart" xmlns:r="http://schemas.openxmlformats.org/officeDocument/2006/relationships" r:id="rId3"/>
          </a:graphicData>
        </a:graphic>
      </p:graphicFrame>
      <p:sp>
        <p:nvSpPr>
          <p:cNvPr id="1057801" name="Text Box 9"/>
          <p:cNvSpPr txBox="1">
            <a:spLocks noChangeArrowheads="1"/>
          </p:cNvSpPr>
          <p:nvPr/>
        </p:nvSpPr>
        <p:spPr bwMode="auto">
          <a:xfrm>
            <a:off x="900113" y="1268413"/>
            <a:ext cx="2087562" cy="274637"/>
          </a:xfrm>
          <a:prstGeom prst="rect">
            <a:avLst/>
          </a:prstGeom>
          <a:noFill/>
          <a:ln w="19050">
            <a:noFill/>
            <a:miter lim="800000"/>
            <a:headEnd/>
            <a:tailEnd/>
          </a:ln>
          <a:effectLst/>
        </p:spPr>
        <p:txBody>
          <a:bodyPr>
            <a:spAutoFit/>
          </a:bodyPr>
          <a:lstStyle/>
          <a:p>
            <a:pPr>
              <a:spcBef>
                <a:spcPct val="50000"/>
              </a:spcBef>
            </a:pPr>
            <a:r>
              <a:rPr lang="en-AU" b="1">
                <a:solidFill>
                  <a:srgbClr val="FFFFFF"/>
                </a:solidFill>
              </a:rPr>
              <a:t>Index (1987 = 100)</a:t>
            </a:r>
          </a:p>
        </p:txBody>
      </p:sp>
    </p:spTree>
    <p:extLst>
      <p:ext uri="{BB962C8B-B14F-4D97-AF65-F5344CB8AC3E}">
        <p14:creationId xmlns:p14="http://schemas.microsoft.com/office/powerpoint/2010/main" val="2282435244"/>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houses are the biggest in the world (sq m </a:t>
            </a:r>
            <a:r>
              <a:rPr lang="en-AU" smtClean="0"/>
              <a:t>per capita)</a:t>
            </a:r>
            <a:endParaRPr lang="en-AU" dirty="0"/>
          </a:p>
        </p:txBody>
      </p:sp>
      <p:sp>
        <p:nvSpPr>
          <p:cNvPr id="3" name="Slide Number Placeholder 2"/>
          <p:cNvSpPr>
            <a:spLocks noGrp="1"/>
          </p:cNvSpPr>
          <p:nvPr>
            <p:ph type="sldNum" sz="quarter" idx="10"/>
          </p:nvPr>
        </p:nvSpPr>
        <p:spPr/>
        <p:txBody>
          <a:bodyPr/>
          <a:lstStyle/>
          <a:p>
            <a:fld id="{AE310E1D-A7BD-4B58-81EA-CDB8D999AEB9}" type="slidenum">
              <a:rPr lang="en-AU" smtClean="0"/>
              <a:pPr/>
              <a:t>22</a:t>
            </a:fld>
            <a:endParaRPr lang="en-AU"/>
          </a:p>
        </p:txBody>
      </p:sp>
      <p:sp>
        <p:nvSpPr>
          <p:cNvPr id="4" name="Text Placeholder 3"/>
          <p:cNvSpPr>
            <a:spLocks noGrp="1"/>
          </p:cNvSpPr>
          <p:nvPr>
            <p:ph type="body" sz="quarter" idx="11"/>
          </p:nvPr>
        </p:nvSpPr>
        <p:spPr/>
        <p:txBody>
          <a:bodyPr/>
          <a:lstStyle/>
          <a:p>
            <a:endParaRPr lang="en-AU" dirty="0"/>
          </a:p>
        </p:txBody>
      </p:sp>
      <p:pic>
        <p:nvPicPr>
          <p:cNvPr id="2362370" name="Picture 2"/>
          <p:cNvPicPr>
            <a:picLocks noChangeAspect="1" noChangeArrowheads="1"/>
          </p:cNvPicPr>
          <p:nvPr/>
        </p:nvPicPr>
        <p:blipFill>
          <a:blip r:embed="rId2" cstate="print"/>
          <a:srcRect/>
          <a:stretch>
            <a:fillRect/>
          </a:stretch>
        </p:blipFill>
        <p:spPr bwMode="auto">
          <a:xfrm>
            <a:off x="0" y="1162051"/>
            <a:ext cx="9144000" cy="5010150"/>
          </a:xfrm>
          <a:prstGeom prst="rect">
            <a:avLst/>
          </a:prstGeom>
          <a:noFill/>
          <a:ln w="9525">
            <a:noFill/>
            <a:miter lim="800000"/>
            <a:headEnd/>
            <a:tailEnd/>
          </a:ln>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93353"/>
            <a:ext cx="8394700" cy="400110"/>
          </a:xfrm>
        </p:spPr>
        <p:txBody>
          <a:bodyPr/>
          <a:lstStyle/>
          <a:p>
            <a:r>
              <a:rPr lang="en-AU" dirty="0" smtClean="0"/>
              <a:t>House prices have risen everywhere, particularly in Sydney ($’000s)</a:t>
            </a:r>
            <a:endParaRPr lang="en-AU" dirty="0"/>
          </a:p>
        </p:txBody>
      </p:sp>
      <p:sp>
        <p:nvSpPr>
          <p:cNvPr id="4" name="Slide Number Placeholder 3"/>
          <p:cNvSpPr>
            <a:spLocks noGrp="1"/>
          </p:cNvSpPr>
          <p:nvPr>
            <p:ph type="sldNum" sz="quarter" idx="10"/>
          </p:nvPr>
        </p:nvSpPr>
        <p:spPr>
          <a:xfrm>
            <a:off x="361950" y="6359527"/>
            <a:ext cx="2793142" cy="244475"/>
          </a:xfrm>
        </p:spPr>
        <p:txBody>
          <a:bodyPr/>
          <a:lstStyle/>
          <a:p>
            <a:fld id="{AE310E1D-A7BD-4B58-81EA-CDB8D999AEB9}" type="slidenum">
              <a:rPr lang="en-AU" smtClean="0"/>
              <a:pPr/>
              <a:t>23</a:t>
            </a:fld>
            <a:r>
              <a:rPr lang="en-AU" dirty="0" smtClean="0"/>
              <a:t> </a:t>
            </a:r>
            <a:endParaRPr lang="en-AU" dirty="0"/>
          </a:p>
        </p:txBody>
      </p:sp>
      <p:pic>
        <p:nvPicPr>
          <p:cNvPr id="11" name="Content Placeholder 10"/>
          <p:cNvPicPr>
            <a:picLocks noGrp="1" noChangeAspect="1"/>
          </p:cNvPicPr>
          <p:nvPr>
            <p:ph idx="1"/>
          </p:nvPr>
        </p:nvPicPr>
        <p:blipFill>
          <a:blip r:embed="rId2"/>
          <a:stretch>
            <a:fillRect/>
          </a:stretch>
        </p:blipFill>
        <p:spPr>
          <a:xfrm>
            <a:off x="-12700" y="1127984"/>
            <a:ext cx="9144000" cy="4976255"/>
          </a:xfrm>
          <a:prstGeom prst="rect">
            <a:avLst/>
          </a:prstGeom>
        </p:spPr>
      </p:pic>
      <p:pic>
        <p:nvPicPr>
          <p:cNvPr id="3" name="Picture 2"/>
          <p:cNvPicPr>
            <a:picLocks noChangeAspect="1"/>
          </p:cNvPicPr>
          <p:nvPr/>
        </p:nvPicPr>
        <p:blipFill>
          <a:blip r:embed="rId3"/>
          <a:stretch>
            <a:fillRect/>
          </a:stretch>
        </p:blipFill>
        <p:spPr>
          <a:xfrm>
            <a:off x="-12700" y="1127984"/>
            <a:ext cx="9144000" cy="497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127984"/>
            <a:ext cx="9156700" cy="4976255"/>
          </a:xfrm>
          <a:prstGeom prst="rect">
            <a:avLst/>
          </a:prstGeom>
        </p:spPr>
      </p:pic>
      <p:pic>
        <p:nvPicPr>
          <p:cNvPr id="6" name="Picture 5"/>
          <p:cNvPicPr>
            <a:picLocks noChangeAspect="1"/>
          </p:cNvPicPr>
          <p:nvPr/>
        </p:nvPicPr>
        <p:blipFill>
          <a:blip r:embed="rId5"/>
          <a:stretch>
            <a:fillRect/>
          </a:stretch>
        </p:blipFill>
        <p:spPr>
          <a:xfrm>
            <a:off x="0" y="1127983"/>
            <a:ext cx="9131299" cy="4976255"/>
          </a:xfrm>
          <a:prstGeom prst="rect">
            <a:avLst/>
          </a:prstGeom>
        </p:spPr>
      </p:pic>
      <p:pic>
        <p:nvPicPr>
          <p:cNvPr id="7" name="Picture 6"/>
          <p:cNvPicPr>
            <a:picLocks noChangeAspect="1"/>
          </p:cNvPicPr>
          <p:nvPr/>
        </p:nvPicPr>
        <p:blipFill>
          <a:blip r:embed="rId6"/>
          <a:stretch>
            <a:fillRect/>
          </a:stretch>
        </p:blipFill>
        <p:spPr>
          <a:xfrm>
            <a:off x="-25400" y="1127982"/>
            <a:ext cx="9156699" cy="4976256"/>
          </a:xfrm>
          <a:prstGeom prst="rect">
            <a:avLst/>
          </a:prstGeom>
        </p:spPr>
      </p:pic>
      <p:pic>
        <p:nvPicPr>
          <p:cNvPr id="8" name="Picture 7"/>
          <p:cNvPicPr>
            <a:picLocks noChangeAspect="1"/>
          </p:cNvPicPr>
          <p:nvPr/>
        </p:nvPicPr>
        <p:blipFill>
          <a:blip r:embed="rId7"/>
          <a:stretch>
            <a:fillRect/>
          </a:stretch>
        </p:blipFill>
        <p:spPr>
          <a:xfrm>
            <a:off x="-38101" y="1127982"/>
            <a:ext cx="9194800" cy="4976256"/>
          </a:xfrm>
          <a:prstGeom prst="rect">
            <a:avLst/>
          </a:prstGeom>
        </p:spPr>
      </p:pic>
      <p:pic>
        <p:nvPicPr>
          <p:cNvPr id="9" name="Picture 8"/>
          <p:cNvPicPr>
            <a:picLocks noChangeAspect="1"/>
          </p:cNvPicPr>
          <p:nvPr/>
        </p:nvPicPr>
        <p:blipFill>
          <a:blip r:embed="rId8"/>
          <a:stretch>
            <a:fillRect/>
          </a:stretch>
        </p:blipFill>
        <p:spPr>
          <a:xfrm>
            <a:off x="-50799" y="1127981"/>
            <a:ext cx="9182098" cy="4976257"/>
          </a:xfrm>
          <a:prstGeom prst="rect">
            <a:avLst/>
          </a:prstGeom>
        </p:spPr>
      </p:pic>
      <p:pic>
        <p:nvPicPr>
          <p:cNvPr id="10" name="Picture 9"/>
          <p:cNvPicPr>
            <a:picLocks noChangeAspect="1"/>
          </p:cNvPicPr>
          <p:nvPr/>
        </p:nvPicPr>
        <p:blipFill>
          <a:blip r:embed="rId9"/>
          <a:stretch>
            <a:fillRect/>
          </a:stretch>
        </p:blipFill>
        <p:spPr>
          <a:xfrm>
            <a:off x="-25401" y="1127980"/>
            <a:ext cx="9156700" cy="4976258"/>
          </a:xfrm>
          <a:prstGeom prst="rect">
            <a:avLst/>
          </a:prstGeom>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39465"/>
            <a:ext cx="8394700" cy="707886"/>
          </a:xfrm>
        </p:spPr>
        <p:txBody>
          <a:bodyPr/>
          <a:lstStyle/>
          <a:p>
            <a:r>
              <a:rPr lang="en-AU" dirty="0" smtClean="0"/>
              <a:t>Prices have been rising rapidly in Sydney only in the past year (% increase year to May 2015)</a:t>
            </a:r>
            <a:endParaRPr lang="en-AU" dirty="0"/>
          </a:p>
        </p:txBody>
      </p:sp>
      <p:sp>
        <p:nvSpPr>
          <p:cNvPr id="4" name="Slide Number Placeholder 3"/>
          <p:cNvSpPr>
            <a:spLocks noGrp="1"/>
          </p:cNvSpPr>
          <p:nvPr>
            <p:ph type="sldNum" sz="quarter" idx="10"/>
          </p:nvPr>
        </p:nvSpPr>
        <p:spPr>
          <a:xfrm>
            <a:off x="361952" y="6358653"/>
            <a:ext cx="2554245" cy="246221"/>
          </a:xfrm>
        </p:spPr>
        <p:txBody>
          <a:bodyPr/>
          <a:lstStyle/>
          <a:p>
            <a:fld id="{AE310E1D-A7BD-4B58-81EA-CDB8D999AEB9}" type="slidenum">
              <a:rPr lang="en-AU" smtClean="0"/>
              <a:pPr/>
              <a:t>24</a:t>
            </a:fld>
            <a:r>
              <a:rPr lang="en-AU" dirty="0" smtClean="0"/>
              <a:t>  Source : Core Logic </a:t>
            </a:r>
            <a:r>
              <a:rPr lang="en-AU" dirty="0" err="1" smtClean="0"/>
              <a:t>RPData</a:t>
            </a:r>
            <a:endParaRPr lang="en-AU" dirty="0"/>
          </a:p>
        </p:txBody>
      </p:sp>
      <p:pic>
        <p:nvPicPr>
          <p:cNvPr id="2353153" name="Picture 1"/>
          <p:cNvPicPr>
            <a:picLocks noGrp="1" noChangeAspect="1" noChangeArrowheads="1"/>
          </p:cNvPicPr>
          <p:nvPr>
            <p:ph idx="1"/>
          </p:nvPr>
        </p:nvPicPr>
        <p:blipFill>
          <a:blip r:embed="rId2" cstate="print"/>
          <a:srcRect/>
          <a:stretch>
            <a:fillRect/>
          </a:stretch>
        </p:blipFill>
        <p:spPr bwMode="auto">
          <a:xfrm>
            <a:off x="1" y="1181101"/>
            <a:ext cx="9144000" cy="494347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 y="1181101"/>
            <a:ext cx="9143999" cy="4943474"/>
          </a:xfrm>
          <a:prstGeom prst="rect">
            <a:avLst/>
          </a:prstGeom>
        </p:spPr>
      </p:pic>
      <p:pic>
        <p:nvPicPr>
          <p:cNvPr id="6" name="Picture 5"/>
          <p:cNvPicPr>
            <a:picLocks noChangeAspect="1"/>
          </p:cNvPicPr>
          <p:nvPr/>
        </p:nvPicPr>
        <p:blipFill>
          <a:blip r:embed="rId4"/>
          <a:stretch>
            <a:fillRect/>
          </a:stretch>
        </p:blipFill>
        <p:spPr>
          <a:xfrm>
            <a:off x="0" y="1181101"/>
            <a:ext cx="9144000" cy="4943474"/>
          </a:xfrm>
          <a:prstGeom prst="rect">
            <a:avLst/>
          </a:prstGeom>
        </p:spPr>
      </p:pic>
      <p:pic>
        <p:nvPicPr>
          <p:cNvPr id="5" name="Picture 4"/>
          <p:cNvPicPr>
            <a:picLocks noChangeAspect="1"/>
          </p:cNvPicPr>
          <p:nvPr/>
        </p:nvPicPr>
        <p:blipFill>
          <a:blip r:embed="rId5"/>
          <a:stretch>
            <a:fillRect/>
          </a:stretch>
        </p:blipFill>
        <p:spPr>
          <a:xfrm>
            <a:off x="0" y="1181101"/>
            <a:ext cx="9144000" cy="4943474"/>
          </a:xfrm>
          <a:prstGeom prst="rect">
            <a:avLst/>
          </a:prstGeom>
        </p:spPr>
      </p:pic>
      <p:pic>
        <p:nvPicPr>
          <p:cNvPr id="7" name="Picture 6"/>
          <p:cNvPicPr>
            <a:picLocks noChangeAspect="1"/>
          </p:cNvPicPr>
          <p:nvPr/>
        </p:nvPicPr>
        <p:blipFill>
          <a:blip r:embed="rId6"/>
          <a:stretch>
            <a:fillRect/>
          </a:stretch>
        </p:blipFill>
        <p:spPr>
          <a:xfrm>
            <a:off x="0" y="1181101"/>
            <a:ext cx="9143999" cy="4943474"/>
          </a:xfrm>
          <a:prstGeom prst="rect">
            <a:avLst/>
          </a:prstGeom>
        </p:spPr>
      </p:pic>
      <p:pic>
        <p:nvPicPr>
          <p:cNvPr id="9" name="Picture 8"/>
          <p:cNvPicPr>
            <a:picLocks noChangeAspect="1"/>
          </p:cNvPicPr>
          <p:nvPr/>
        </p:nvPicPr>
        <p:blipFill>
          <a:blip r:embed="rId7"/>
          <a:stretch>
            <a:fillRect/>
          </a:stretch>
        </p:blipFill>
        <p:spPr>
          <a:xfrm>
            <a:off x="-3366" y="1181101"/>
            <a:ext cx="9147366" cy="4943474"/>
          </a:xfrm>
          <a:prstGeom prst="rect">
            <a:avLst/>
          </a:prstGeom>
        </p:spPr>
      </p:pic>
      <p:pic>
        <p:nvPicPr>
          <p:cNvPr id="8" name="Picture 7"/>
          <p:cNvPicPr>
            <a:picLocks noChangeAspect="1"/>
          </p:cNvPicPr>
          <p:nvPr/>
        </p:nvPicPr>
        <p:blipFill>
          <a:blip r:embed="rId8"/>
          <a:stretch>
            <a:fillRect/>
          </a:stretch>
        </p:blipFill>
        <p:spPr>
          <a:xfrm>
            <a:off x="-3367" y="1181101"/>
            <a:ext cx="9147365" cy="4943473"/>
          </a:xfrm>
          <a:prstGeom prst="rect">
            <a:avLst/>
          </a:prstGeom>
        </p:spPr>
      </p:pic>
      <p:pic>
        <p:nvPicPr>
          <p:cNvPr id="10" name="Picture 9"/>
          <p:cNvPicPr>
            <a:picLocks noChangeAspect="1"/>
          </p:cNvPicPr>
          <p:nvPr/>
        </p:nvPicPr>
        <p:blipFill>
          <a:blip r:embed="rId9"/>
          <a:stretch>
            <a:fillRect/>
          </a:stretch>
        </p:blipFill>
        <p:spPr>
          <a:xfrm>
            <a:off x="0" y="1181100"/>
            <a:ext cx="9036907" cy="4943474"/>
          </a:xfrm>
          <a:prstGeom prst="rect">
            <a:avLst/>
          </a:prstGeom>
        </p:spPr>
      </p:pic>
      <p:pic>
        <p:nvPicPr>
          <p:cNvPr id="11" name="Picture 10"/>
          <p:cNvPicPr>
            <a:picLocks noChangeAspect="1"/>
          </p:cNvPicPr>
          <p:nvPr/>
        </p:nvPicPr>
        <p:blipFill>
          <a:blip r:embed="rId10"/>
          <a:stretch>
            <a:fillRect/>
          </a:stretch>
        </p:blipFill>
        <p:spPr>
          <a:xfrm>
            <a:off x="0" y="1181099"/>
            <a:ext cx="9144000" cy="4943475"/>
          </a:xfrm>
          <a:prstGeom prst="rect">
            <a:avLst/>
          </a:prstGeom>
        </p:spPr>
      </p:pic>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Where’s the bubble? Average house price increase in the past ten years</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25</a:t>
            </a:fld>
            <a:endParaRPr lang="en-AU"/>
          </a:p>
        </p:txBody>
      </p:sp>
      <p:pic>
        <p:nvPicPr>
          <p:cNvPr id="2352129" name="Picture 1"/>
          <p:cNvPicPr>
            <a:picLocks noGrp="1" noChangeAspect="1" noChangeArrowheads="1"/>
          </p:cNvPicPr>
          <p:nvPr>
            <p:ph idx="1"/>
          </p:nvPr>
        </p:nvPicPr>
        <p:blipFill>
          <a:blip r:embed="rId2" cstate="print"/>
          <a:srcRect/>
          <a:stretch>
            <a:fillRect/>
          </a:stretch>
        </p:blipFill>
        <p:spPr bwMode="auto">
          <a:xfrm>
            <a:off x="1" y="1162051"/>
            <a:ext cx="9144000" cy="492442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 y="1162051"/>
            <a:ext cx="9143999" cy="4924424"/>
          </a:xfrm>
          <a:prstGeom prst="rect">
            <a:avLst/>
          </a:prstGeom>
        </p:spPr>
      </p:pic>
      <p:pic>
        <p:nvPicPr>
          <p:cNvPr id="5" name="Picture 4"/>
          <p:cNvPicPr>
            <a:picLocks noChangeAspect="1"/>
          </p:cNvPicPr>
          <p:nvPr/>
        </p:nvPicPr>
        <p:blipFill>
          <a:blip r:embed="rId4"/>
          <a:stretch>
            <a:fillRect/>
          </a:stretch>
        </p:blipFill>
        <p:spPr>
          <a:xfrm>
            <a:off x="0" y="1162053"/>
            <a:ext cx="9144000" cy="4924423"/>
          </a:xfrm>
          <a:prstGeom prst="rect">
            <a:avLst/>
          </a:prstGeom>
        </p:spPr>
      </p:pic>
      <p:pic>
        <p:nvPicPr>
          <p:cNvPr id="6" name="Picture 5"/>
          <p:cNvPicPr>
            <a:picLocks noChangeAspect="1"/>
          </p:cNvPicPr>
          <p:nvPr/>
        </p:nvPicPr>
        <p:blipFill>
          <a:blip r:embed="rId5"/>
          <a:stretch>
            <a:fillRect/>
          </a:stretch>
        </p:blipFill>
        <p:spPr>
          <a:xfrm>
            <a:off x="2" y="1162050"/>
            <a:ext cx="9143999" cy="4924424"/>
          </a:xfrm>
          <a:prstGeom prst="rect">
            <a:avLst/>
          </a:prstGeom>
        </p:spPr>
      </p:pic>
      <p:pic>
        <p:nvPicPr>
          <p:cNvPr id="7" name="Picture 6"/>
          <p:cNvPicPr>
            <a:picLocks noChangeAspect="1"/>
          </p:cNvPicPr>
          <p:nvPr/>
        </p:nvPicPr>
        <p:blipFill>
          <a:blip r:embed="rId6"/>
          <a:stretch>
            <a:fillRect/>
          </a:stretch>
        </p:blipFill>
        <p:spPr>
          <a:xfrm>
            <a:off x="2" y="1162051"/>
            <a:ext cx="9143999" cy="4924425"/>
          </a:xfrm>
          <a:prstGeom prst="rect">
            <a:avLst/>
          </a:prstGeom>
        </p:spPr>
      </p:pic>
      <p:pic>
        <p:nvPicPr>
          <p:cNvPr id="8" name="Picture 7"/>
          <p:cNvPicPr>
            <a:picLocks noChangeAspect="1"/>
          </p:cNvPicPr>
          <p:nvPr/>
        </p:nvPicPr>
        <p:blipFill>
          <a:blip r:embed="rId7"/>
          <a:stretch>
            <a:fillRect/>
          </a:stretch>
        </p:blipFill>
        <p:spPr>
          <a:xfrm>
            <a:off x="0" y="1162049"/>
            <a:ext cx="9143999" cy="4924425"/>
          </a:xfrm>
          <a:prstGeom prst="rect">
            <a:avLst/>
          </a:prstGeom>
        </p:spPr>
      </p:pic>
      <p:pic>
        <p:nvPicPr>
          <p:cNvPr id="9" name="Picture 8"/>
          <p:cNvPicPr>
            <a:picLocks noChangeAspect="1"/>
          </p:cNvPicPr>
          <p:nvPr/>
        </p:nvPicPr>
        <p:blipFill>
          <a:blip r:embed="rId8"/>
          <a:stretch>
            <a:fillRect/>
          </a:stretch>
        </p:blipFill>
        <p:spPr>
          <a:xfrm>
            <a:off x="0" y="1162048"/>
            <a:ext cx="9144000" cy="4924426"/>
          </a:xfrm>
          <a:prstGeom prst="rect">
            <a:avLst/>
          </a:prstGeom>
        </p:spPr>
      </p:pic>
      <p:pic>
        <p:nvPicPr>
          <p:cNvPr id="10" name="Picture 9"/>
          <p:cNvPicPr>
            <a:picLocks noChangeAspect="1"/>
          </p:cNvPicPr>
          <p:nvPr/>
        </p:nvPicPr>
        <p:blipFill>
          <a:blip r:embed="rId9"/>
          <a:stretch>
            <a:fillRect/>
          </a:stretch>
        </p:blipFill>
        <p:spPr>
          <a:xfrm>
            <a:off x="0" y="1162046"/>
            <a:ext cx="9143999" cy="4924428"/>
          </a:xfrm>
          <a:prstGeom prst="rect">
            <a:avLst/>
          </a:prstGeom>
        </p:spPr>
      </p:pic>
      <p:pic>
        <p:nvPicPr>
          <p:cNvPr id="11" name="Picture 10"/>
          <p:cNvPicPr>
            <a:picLocks noChangeAspect="1"/>
          </p:cNvPicPr>
          <p:nvPr/>
        </p:nvPicPr>
        <p:blipFill>
          <a:blip r:embed="rId10"/>
          <a:stretch>
            <a:fillRect/>
          </a:stretch>
        </p:blipFill>
        <p:spPr>
          <a:xfrm>
            <a:off x="1" y="1162044"/>
            <a:ext cx="9143998" cy="4924430"/>
          </a:xfrm>
          <a:prstGeom prst="rect">
            <a:avLst/>
          </a:prstGeom>
        </p:spPr>
      </p:pic>
      <p:pic>
        <p:nvPicPr>
          <p:cNvPr id="12" name="Picture 11"/>
          <p:cNvPicPr>
            <a:picLocks noChangeAspect="1"/>
          </p:cNvPicPr>
          <p:nvPr/>
        </p:nvPicPr>
        <p:blipFill>
          <a:blip r:embed="rId11"/>
          <a:stretch>
            <a:fillRect/>
          </a:stretch>
        </p:blipFill>
        <p:spPr>
          <a:xfrm>
            <a:off x="-3" y="1162043"/>
            <a:ext cx="9144001" cy="4924431"/>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Credit growth has picked up, driven by investors</a:t>
            </a:r>
            <a:endParaRPr lang="en-AU" dirty="0"/>
          </a:p>
        </p:txBody>
      </p:sp>
      <p:sp>
        <p:nvSpPr>
          <p:cNvPr id="4" name="Slide Number Placeholder 3"/>
          <p:cNvSpPr>
            <a:spLocks noGrp="1"/>
          </p:cNvSpPr>
          <p:nvPr>
            <p:ph type="sldNum" sz="quarter" idx="10"/>
          </p:nvPr>
        </p:nvSpPr>
        <p:spPr/>
        <p:txBody>
          <a:bodyPr/>
          <a:lstStyle/>
          <a:p>
            <a:fld id="{AE310E1D-A7BD-4B58-81EA-CDB8D999AEB9}" type="slidenum">
              <a:rPr lang="en-AU" smtClean="0"/>
              <a:pPr/>
              <a:t>26</a:t>
            </a:fld>
            <a:endParaRPr lang="en-AU"/>
          </a:p>
        </p:txBody>
      </p:sp>
      <p:pic>
        <p:nvPicPr>
          <p:cNvPr id="5" name="Content Placeholder 4"/>
          <p:cNvPicPr>
            <a:picLocks noGrp="1" noChangeAspect="1"/>
          </p:cNvPicPr>
          <p:nvPr>
            <p:ph idx="1"/>
          </p:nvPr>
        </p:nvPicPr>
        <p:blipFill>
          <a:blip r:embed="rId2"/>
          <a:stretch>
            <a:fillRect/>
          </a:stretch>
        </p:blipFill>
        <p:spPr>
          <a:xfrm>
            <a:off x="2" y="1194486"/>
            <a:ext cx="9143999" cy="4917990"/>
          </a:xfrm>
          <a:prstGeom prst="rect">
            <a:avLst/>
          </a:prstGeom>
        </p:spPr>
      </p:pic>
      <p:pic>
        <p:nvPicPr>
          <p:cNvPr id="3" name="Picture 2"/>
          <p:cNvPicPr>
            <a:picLocks noChangeAspect="1"/>
          </p:cNvPicPr>
          <p:nvPr/>
        </p:nvPicPr>
        <p:blipFill>
          <a:blip r:embed="rId3"/>
          <a:stretch>
            <a:fillRect/>
          </a:stretch>
        </p:blipFill>
        <p:spPr>
          <a:xfrm>
            <a:off x="1" y="1194486"/>
            <a:ext cx="9144000" cy="4917990"/>
          </a:xfrm>
          <a:prstGeom prst="rect">
            <a:avLst/>
          </a:prstGeom>
        </p:spPr>
      </p:pic>
      <p:pic>
        <p:nvPicPr>
          <p:cNvPr id="6" name="Picture 5"/>
          <p:cNvPicPr>
            <a:picLocks noChangeAspect="1"/>
          </p:cNvPicPr>
          <p:nvPr/>
        </p:nvPicPr>
        <p:blipFill>
          <a:blip r:embed="rId4"/>
          <a:stretch>
            <a:fillRect/>
          </a:stretch>
        </p:blipFill>
        <p:spPr>
          <a:xfrm>
            <a:off x="0" y="1194486"/>
            <a:ext cx="9144001" cy="4917990"/>
          </a:xfrm>
          <a:prstGeom prst="rect">
            <a:avLst/>
          </a:prstGeom>
        </p:spPr>
      </p:pic>
      <p:pic>
        <p:nvPicPr>
          <p:cNvPr id="7" name="Picture 6"/>
          <p:cNvPicPr>
            <a:picLocks noChangeAspect="1"/>
          </p:cNvPicPr>
          <p:nvPr/>
        </p:nvPicPr>
        <p:blipFill>
          <a:blip r:embed="rId5"/>
          <a:stretch>
            <a:fillRect/>
          </a:stretch>
        </p:blipFill>
        <p:spPr>
          <a:xfrm>
            <a:off x="0" y="1194486"/>
            <a:ext cx="9143999" cy="49179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94486"/>
            <a:ext cx="9144000" cy="491799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94486"/>
            <a:ext cx="9144000" cy="4917990"/>
          </a:xfrm>
          <a:prstGeom prst="rect">
            <a:avLst/>
          </a:prstGeom>
        </p:spPr>
      </p:pic>
    </p:spTree>
    <p:extLst>
      <p:ext uri="{BB962C8B-B14F-4D97-AF65-F5344CB8AC3E}">
        <p14:creationId xmlns:p14="http://schemas.microsoft.com/office/powerpoint/2010/main" val="240915671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investors are now in charge</a:t>
            </a:r>
            <a:endParaRPr lang="en-AU" dirty="0"/>
          </a:p>
        </p:txBody>
      </p:sp>
      <p:sp>
        <p:nvSpPr>
          <p:cNvPr id="4" name="Slide Number Placeholder 3"/>
          <p:cNvSpPr>
            <a:spLocks noGrp="1"/>
          </p:cNvSpPr>
          <p:nvPr>
            <p:ph type="sldNum" sz="quarter" idx="10"/>
          </p:nvPr>
        </p:nvSpPr>
        <p:spPr>
          <a:xfrm>
            <a:off x="361950" y="6472310"/>
            <a:ext cx="3295650" cy="244475"/>
          </a:xfrm>
        </p:spPr>
        <p:txBody>
          <a:bodyPr/>
          <a:lstStyle/>
          <a:p>
            <a:fld id="{AE310E1D-A7BD-4B58-81EA-CDB8D999AEB9}" type="slidenum">
              <a:rPr lang="en-AU" smtClean="0"/>
              <a:pPr/>
              <a:t>27</a:t>
            </a:fld>
            <a:r>
              <a:rPr lang="en-AU" dirty="0" smtClean="0"/>
              <a:t>Source ABS</a:t>
            </a:r>
            <a:endParaRPr lang="en-AU" dirty="0"/>
          </a:p>
        </p:txBody>
      </p:sp>
      <p:sp>
        <p:nvSpPr>
          <p:cNvPr id="5" name="Content Placeholder 4"/>
          <p:cNvSpPr>
            <a:spLocks noGrp="1"/>
          </p:cNvSpPr>
          <p:nvPr>
            <p:ph idx="1"/>
          </p:nvPr>
        </p:nvSpPr>
        <p:spPr>
          <a:xfrm flipV="1">
            <a:off x="361950" y="6050279"/>
            <a:ext cx="8394700" cy="45719"/>
          </a:xfrm>
        </p:spPr>
        <p:txBody>
          <a:bodyPr/>
          <a:lstStyle/>
          <a:p>
            <a:endParaRPr lang="en-AU" dirty="0"/>
          </a:p>
        </p:txBody>
      </p:sp>
      <p:pic>
        <p:nvPicPr>
          <p:cNvPr id="2347012" name="Picture 4" descr="cid:INLINEIMAGEPLACEHOLDERd2d19bd44d57941f9a0e4888a6be1f7fecaptionEXHIB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45059"/>
            <a:ext cx="9139237" cy="495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4763" y="1145059"/>
            <a:ext cx="9139237" cy="4950939"/>
          </a:xfrm>
          <a:prstGeom prst="rect">
            <a:avLst/>
          </a:prstGeom>
        </p:spPr>
      </p:pic>
      <p:pic>
        <p:nvPicPr>
          <p:cNvPr id="6" name="Picture 5"/>
          <p:cNvPicPr>
            <a:picLocks noChangeAspect="1"/>
          </p:cNvPicPr>
          <p:nvPr/>
        </p:nvPicPr>
        <p:blipFill>
          <a:blip r:embed="rId4"/>
          <a:stretch>
            <a:fillRect/>
          </a:stretch>
        </p:blipFill>
        <p:spPr>
          <a:xfrm>
            <a:off x="4763" y="1145059"/>
            <a:ext cx="9139237" cy="4950939"/>
          </a:xfrm>
          <a:prstGeom prst="rect">
            <a:avLst/>
          </a:prstGeom>
        </p:spPr>
      </p:pic>
    </p:spTree>
    <p:extLst>
      <p:ext uri="{BB962C8B-B14F-4D97-AF65-F5344CB8AC3E}">
        <p14:creationId xmlns:p14="http://schemas.microsoft.com/office/powerpoint/2010/main" val="310849943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Investors have been piling in in New South Wales</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94486"/>
            <a:ext cx="9144000" cy="4942703"/>
          </a:xfrm>
        </p:spPr>
      </p:pic>
      <p:sp>
        <p:nvSpPr>
          <p:cNvPr id="4" name="Slide Number Placeholder 3"/>
          <p:cNvSpPr>
            <a:spLocks noGrp="1"/>
          </p:cNvSpPr>
          <p:nvPr>
            <p:ph type="sldNum" sz="quarter" idx="10"/>
          </p:nvPr>
        </p:nvSpPr>
        <p:spPr/>
        <p:txBody>
          <a:bodyPr/>
          <a:lstStyle/>
          <a:p>
            <a:fld id="{AE310E1D-A7BD-4B58-81EA-CDB8D999AEB9}" type="slidenum">
              <a:rPr lang="en-AU" smtClean="0"/>
              <a:pPr/>
              <a:t>28</a:t>
            </a:fld>
            <a:endParaRPr lang="en-AU"/>
          </a:p>
        </p:txBody>
      </p:sp>
      <p:pic>
        <p:nvPicPr>
          <p:cNvPr id="3" name="Picture 2"/>
          <p:cNvPicPr>
            <a:picLocks noChangeAspect="1"/>
          </p:cNvPicPr>
          <p:nvPr/>
        </p:nvPicPr>
        <p:blipFill>
          <a:blip r:embed="rId3"/>
          <a:stretch>
            <a:fillRect/>
          </a:stretch>
        </p:blipFill>
        <p:spPr>
          <a:xfrm>
            <a:off x="1" y="1194485"/>
            <a:ext cx="9143999" cy="49427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4484"/>
            <a:ext cx="9144000" cy="4942704"/>
          </a:xfrm>
          <a:prstGeom prst="rect">
            <a:avLst/>
          </a:prstGeom>
        </p:spPr>
      </p:pic>
    </p:spTree>
    <p:extLst>
      <p:ext uri="{BB962C8B-B14F-4D97-AF65-F5344CB8AC3E}">
        <p14:creationId xmlns:p14="http://schemas.microsoft.com/office/powerpoint/2010/main" val="330226679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AU" dirty="0" smtClean="0"/>
              <a:t>Resources investment (% of GDP)</a:t>
            </a:r>
            <a:endParaRPr lang="en-AU" dirty="0"/>
          </a:p>
        </p:txBody>
      </p:sp>
      <p:sp>
        <p:nvSpPr>
          <p:cNvPr id="4" name="Slide Number Placeholder 3"/>
          <p:cNvSpPr>
            <a:spLocks noGrp="1"/>
          </p:cNvSpPr>
          <p:nvPr>
            <p:ph type="sldNum" sz="quarter" idx="10"/>
          </p:nvPr>
        </p:nvSpPr>
        <p:spPr>
          <a:xfrm>
            <a:off x="361950" y="6358654"/>
            <a:ext cx="2914650" cy="246221"/>
          </a:xfrm>
        </p:spPr>
        <p:txBody>
          <a:bodyPr/>
          <a:lstStyle/>
          <a:p>
            <a:pPr>
              <a:defRPr/>
            </a:pPr>
            <a:fld id="{A641E38F-959C-4647-ABBD-8CD579FAD8B3}" type="slidenum">
              <a:rPr lang="en-AU" smtClean="0"/>
              <a:pPr>
                <a:defRPr/>
              </a:pPr>
              <a:t>2</a:t>
            </a:fld>
            <a:endParaRPr lang="en-AU" dirty="0"/>
          </a:p>
        </p:txBody>
      </p:sp>
      <p:pic>
        <p:nvPicPr>
          <p:cNvPr id="2348033" name="Picture 1"/>
          <p:cNvPicPr>
            <a:picLocks noGrp="1" noChangeAspect="1" noChangeArrowheads="1"/>
          </p:cNvPicPr>
          <p:nvPr>
            <p:ph type="chart" idx="1"/>
          </p:nvPr>
        </p:nvPicPr>
        <p:blipFill>
          <a:blip r:embed="rId2" cstate="print"/>
          <a:srcRect/>
          <a:stretch>
            <a:fillRect/>
          </a:stretch>
        </p:blipFill>
        <p:spPr bwMode="auto">
          <a:xfrm>
            <a:off x="0" y="1171576"/>
            <a:ext cx="9144000" cy="4924424"/>
          </a:xfrm>
          <a:prstGeom prst="rect">
            <a:avLst/>
          </a:prstGeom>
          <a:noFill/>
          <a:ln w="9525">
            <a:noFill/>
            <a:miter lim="800000"/>
            <a:headEnd/>
            <a:tailEnd/>
          </a:ln>
        </p:spPr>
      </p:pic>
      <p:pic>
        <p:nvPicPr>
          <p:cNvPr id="9" name="Picture 8"/>
          <p:cNvPicPr>
            <a:picLocks noChangeAspect="1"/>
          </p:cNvPicPr>
          <p:nvPr/>
        </p:nvPicPr>
        <p:blipFill>
          <a:blip r:embed="rId3"/>
          <a:stretch>
            <a:fillRect/>
          </a:stretch>
        </p:blipFill>
        <p:spPr>
          <a:xfrm>
            <a:off x="2" y="1171576"/>
            <a:ext cx="9143999" cy="49244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8" y="1171577"/>
            <a:ext cx="9091533" cy="4924424"/>
          </a:xfrm>
          <a:prstGeom prst="rect">
            <a:avLst/>
          </a:prstGeom>
        </p:spPr>
      </p:pic>
    </p:spTree>
    <p:extLst>
      <p:ext uri="{BB962C8B-B14F-4D97-AF65-F5344CB8AC3E}">
        <p14:creationId xmlns:p14="http://schemas.microsoft.com/office/powerpoint/2010/main" val="3222503326"/>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 much of the borrowing by investors finances new dwellings!</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9263"/>
            <a:ext cx="9251092" cy="4934464"/>
          </a:xfrm>
        </p:spPr>
      </p:pic>
      <p:sp>
        <p:nvSpPr>
          <p:cNvPr id="4" name="Slide Number Placeholder 3"/>
          <p:cNvSpPr>
            <a:spLocks noGrp="1"/>
          </p:cNvSpPr>
          <p:nvPr>
            <p:ph type="sldNum" sz="quarter" idx="10"/>
          </p:nvPr>
        </p:nvSpPr>
        <p:spPr/>
        <p:txBody>
          <a:bodyPr/>
          <a:lstStyle/>
          <a:p>
            <a:fld id="{AE310E1D-A7BD-4B58-81EA-CDB8D999AEB9}" type="slidenum">
              <a:rPr lang="en-AU" smtClean="0"/>
              <a:pPr/>
              <a:t>29</a:t>
            </a:fld>
            <a:endParaRPr lang="en-AU"/>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3" y="1109263"/>
            <a:ext cx="9309015" cy="5011451"/>
          </a:xfrm>
          <a:prstGeom prst="rect">
            <a:avLst/>
          </a:prstGeom>
        </p:spPr>
      </p:pic>
    </p:spTree>
    <p:extLst>
      <p:ext uri="{BB962C8B-B14F-4D97-AF65-F5344CB8AC3E}">
        <p14:creationId xmlns:p14="http://schemas.microsoft.com/office/powerpoint/2010/main" val="3661221881"/>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7B457DED-57E2-411A-A7B5-55982A1C1000}" type="slidenum">
              <a:rPr lang="en-AU"/>
              <a:pPr/>
              <a:t>30</a:t>
            </a:fld>
            <a:endParaRPr lang="en-AU"/>
          </a:p>
        </p:txBody>
      </p:sp>
      <p:sp>
        <p:nvSpPr>
          <p:cNvPr id="2727938" name="Rectangle 2"/>
          <p:cNvSpPr>
            <a:spLocks noGrp="1" noChangeArrowheads="1"/>
          </p:cNvSpPr>
          <p:nvPr>
            <p:ph type="title"/>
          </p:nvPr>
        </p:nvSpPr>
        <p:spPr>
          <a:xfrm>
            <a:off x="234950" y="395257"/>
            <a:ext cx="8142288" cy="400110"/>
          </a:xfrm>
        </p:spPr>
        <p:txBody>
          <a:bodyPr/>
          <a:lstStyle/>
          <a:p>
            <a:r>
              <a:rPr lang="en-AU" dirty="0"/>
              <a:t>Gross Domestic Product</a:t>
            </a:r>
          </a:p>
        </p:txBody>
      </p:sp>
      <p:sp>
        <p:nvSpPr>
          <p:cNvPr id="2727939" name="Text Box 3"/>
          <p:cNvSpPr txBox="1">
            <a:spLocks noChangeArrowheads="1"/>
          </p:cNvSpPr>
          <p:nvPr/>
        </p:nvSpPr>
        <p:spPr bwMode="auto">
          <a:xfrm>
            <a:off x="500065" y="5862640"/>
            <a:ext cx="1565275" cy="244475"/>
          </a:xfrm>
          <a:prstGeom prst="rect">
            <a:avLst/>
          </a:prstGeom>
          <a:noFill/>
          <a:ln w="9525">
            <a:noFill/>
            <a:miter lim="800000"/>
            <a:headEnd/>
            <a:tailEnd/>
          </a:ln>
          <a:effectLst/>
        </p:spPr>
        <p:txBody>
          <a:bodyPr>
            <a:spAutoFit/>
          </a:bodyPr>
          <a:lstStyle/>
          <a:p>
            <a:pPr>
              <a:spcBef>
                <a:spcPct val="50000"/>
              </a:spcBef>
            </a:pPr>
            <a:r>
              <a:rPr lang="en-US" sz="1000">
                <a:latin typeface="Arial" charset="0"/>
              </a:rPr>
              <a:t>Source: ABS     </a:t>
            </a:r>
            <a:endParaRPr lang="en-AU" sz="1000">
              <a:latin typeface="Arial" charset="0"/>
            </a:endParaRPr>
          </a:p>
        </p:txBody>
      </p:sp>
      <p:grpSp>
        <p:nvGrpSpPr>
          <p:cNvPr id="2" name="Group 4"/>
          <p:cNvGrpSpPr>
            <a:grpSpLocks/>
          </p:cNvGrpSpPr>
          <p:nvPr/>
        </p:nvGrpSpPr>
        <p:grpSpPr bwMode="auto">
          <a:xfrm>
            <a:off x="482600" y="1268413"/>
            <a:ext cx="8324850" cy="4462462"/>
            <a:chOff x="295" y="709"/>
            <a:chExt cx="5244" cy="2811"/>
          </a:xfrm>
        </p:grpSpPr>
        <p:sp>
          <p:nvSpPr>
            <p:cNvPr id="2727941" name="Rectangle 5"/>
            <p:cNvSpPr>
              <a:spLocks noChangeArrowheads="1"/>
            </p:cNvSpPr>
            <p:nvPr/>
          </p:nvSpPr>
          <p:spPr bwMode="auto">
            <a:xfrm>
              <a:off x="303" y="746"/>
              <a:ext cx="5125" cy="2767"/>
            </a:xfrm>
            <a:prstGeom prst="rect">
              <a:avLst/>
            </a:prstGeom>
            <a:solidFill>
              <a:srgbClr val="738CB5"/>
            </a:solidFill>
            <a:ln w="9525">
              <a:noFill/>
              <a:miter lim="800000"/>
              <a:headEnd/>
              <a:tailEnd/>
            </a:ln>
            <a:effectLst/>
          </p:spPr>
          <p:txBody>
            <a:bodyPr wrap="none" anchor="ctr"/>
            <a:lstStyle/>
            <a:p>
              <a:endParaRPr lang="en-AU"/>
            </a:p>
          </p:txBody>
        </p:sp>
        <p:sp>
          <p:nvSpPr>
            <p:cNvPr id="2727942"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727943"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727944" name="Object 8"/>
          <p:cNvGraphicFramePr>
            <a:graphicFrameLocks noGrp="1" noChangeAspect="1"/>
          </p:cNvGraphicFramePr>
          <p:nvPr>
            <p:ph idx="1"/>
            <p:extLst>
              <p:ext uri="{D42A27DB-BD31-4B8C-83A1-F6EECF244321}">
                <p14:modId xmlns:p14="http://schemas.microsoft.com/office/powerpoint/2010/main" val="2325187595"/>
              </p:ext>
            </p:extLst>
          </p:nvPr>
        </p:nvGraphicFramePr>
        <p:xfrm>
          <a:off x="395288" y="1368427"/>
          <a:ext cx="8424862" cy="4752975"/>
        </p:xfrm>
        <a:graphic>
          <a:graphicData uri="http://schemas.openxmlformats.org/presentationml/2006/ole">
            <mc:AlternateContent xmlns:mc="http://schemas.openxmlformats.org/markup-compatibility/2006">
              <mc:Choice xmlns:v="urn:schemas-microsoft-com:vml" Requires="v">
                <p:oleObj spid="_x0000_s2188598" name="Chart" r:id="rId4" imgW="6810215" imgH="4076963" progId="MSGraph.Chart.8">
                  <p:embed followColorScheme="full"/>
                </p:oleObj>
              </mc:Choice>
              <mc:Fallback>
                <p:oleObj name="Chart" r:id="rId4" imgW="6810215" imgH="4076963" progId="MSGraph.Chart.8">
                  <p:embed followColorScheme="full"/>
                  <p:pic>
                    <p:nvPicPr>
                      <p:cNvPr id="0" name="Picture 2"/>
                      <p:cNvPicPr>
                        <a:picLocks noChangeAspect="1" noChangeArrowheads="1"/>
                      </p:cNvPicPr>
                      <p:nvPr/>
                    </p:nvPicPr>
                    <p:blipFill>
                      <a:blip r:embed="rId5"/>
                      <a:srcRect/>
                      <a:stretch>
                        <a:fillRect/>
                      </a:stretch>
                    </p:blipFill>
                    <p:spPr bwMode="auto">
                      <a:xfrm>
                        <a:off x="395288" y="1368427"/>
                        <a:ext cx="8424862"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27945" name="Text Box 9"/>
          <p:cNvSpPr txBox="1">
            <a:spLocks noChangeArrowheads="1"/>
          </p:cNvSpPr>
          <p:nvPr/>
        </p:nvSpPr>
        <p:spPr bwMode="auto">
          <a:xfrm>
            <a:off x="914400" y="1339850"/>
            <a:ext cx="287338" cy="274638"/>
          </a:xfrm>
          <a:prstGeom prst="rect">
            <a:avLst/>
          </a:prstGeom>
          <a:noFill/>
          <a:ln w="19050">
            <a:noFill/>
            <a:miter lim="800000"/>
            <a:headEnd/>
            <a:tailEnd/>
          </a:ln>
          <a:effectLst/>
        </p:spPr>
        <p:txBody>
          <a:bodyPr>
            <a:spAutoFit/>
          </a:bodyPr>
          <a:lstStyle/>
          <a:p>
            <a:pPr>
              <a:spcBef>
                <a:spcPct val="50000"/>
              </a:spcBef>
            </a:pPr>
            <a:r>
              <a:rPr lang="en-AU" sz="1200">
                <a:solidFill>
                  <a:srgbClr val="FFFFFF"/>
                </a:solidFill>
                <a:latin typeface="Arial" charset="0"/>
              </a:rPr>
              <a:t>%</a:t>
            </a:r>
          </a:p>
        </p:txBody>
      </p:sp>
      <p:sp>
        <p:nvSpPr>
          <p:cNvPr id="2727946" name="Text Box 10"/>
          <p:cNvSpPr txBox="1">
            <a:spLocks noChangeArrowheads="1"/>
          </p:cNvSpPr>
          <p:nvPr/>
        </p:nvSpPr>
        <p:spPr bwMode="auto">
          <a:xfrm>
            <a:off x="7199870" y="2073277"/>
            <a:ext cx="1205944" cy="276999"/>
          </a:xfrm>
          <a:prstGeom prst="rect">
            <a:avLst/>
          </a:prstGeom>
          <a:noFill/>
          <a:ln w="19050">
            <a:noFill/>
            <a:miter lim="800000"/>
            <a:headEnd/>
            <a:tailEnd/>
          </a:ln>
          <a:effectLst/>
        </p:spPr>
        <p:txBody>
          <a:bodyPr wrap="square">
            <a:spAutoFit/>
          </a:bodyPr>
          <a:lstStyle/>
          <a:p>
            <a:pPr algn="ctr">
              <a:spcBef>
                <a:spcPct val="50000"/>
              </a:spcBef>
            </a:pPr>
            <a:r>
              <a:rPr lang="en-AU" sz="1000" dirty="0">
                <a:solidFill>
                  <a:srgbClr val="FFFFFF"/>
                </a:solidFill>
                <a:latin typeface="Arial" charset="0"/>
              </a:rPr>
              <a:t>BT</a:t>
            </a:r>
            <a:r>
              <a:rPr lang="en-AU" sz="1200" dirty="0">
                <a:solidFill>
                  <a:srgbClr val="FFFFFF"/>
                </a:solidFill>
                <a:latin typeface="Arial" charset="0"/>
              </a:rPr>
              <a:t> </a:t>
            </a:r>
            <a:r>
              <a:rPr lang="en-AU" sz="1000" dirty="0">
                <a:solidFill>
                  <a:srgbClr val="FFFFFF"/>
                </a:solidFill>
                <a:latin typeface="Arial" charset="0"/>
              </a:rPr>
              <a:t>Forecasts</a:t>
            </a:r>
          </a:p>
        </p:txBody>
      </p:sp>
      <p:sp>
        <p:nvSpPr>
          <p:cNvPr id="2727947" name="Line 11"/>
          <p:cNvSpPr>
            <a:spLocks noChangeShapeType="1"/>
          </p:cNvSpPr>
          <p:nvPr/>
        </p:nvSpPr>
        <p:spPr bwMode="auto">
          <a:xfrm flipV="1">
            <a:off x="7445375" y="2546350"/>
            <a:ext cx="982665" cy="15618"/>
          </a:xfrm>
          <a:prstGeom prst="line">
            <a:avLst/>
          </a:prstGeom>
          <a:noFill/>
          <a:ln w="19050">
            <a:solidFill>
              <a:srgbClr val="FFFFFF"/>
            </a:solidFill>
            <a:round/>
            <a:headEnd/>
            <a:tailEnd type="triangle" w="med" len="med"/>
          </a:ln>
          <a:effectLst/>
        </p:spPr>
        <p:txBody>
          <a:bodyPr wrap="none" anchor="ctr"/>
          <a:lstStyle/>
          <a:p>
            <a:endParaRPr lang="en-AU"/>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Queensland has </a:t>
            </a:r>
            <a:r>
              <a:rPr lang="en-AU" smtClean="0"/>
              <a:t>lost share</a:t>
            </a:r>
            <a:endParaRPr lang="en-AU" dirty="0"/>
          </a:p>
        </p:txBody>
      </p:sp>
      <p:pic>
        <p:nvPicPr>
          <p:cNvPr id="5" name="Content Placeholder 4"/>
          <p:cNvPicPr>
            <a:picLocks noGrp="1" noChangeAspect="1"/>
          </p:cNvPicPr>
          <p:nvPr>
            <p:ph idx="1"/>
          </p:nvPr>
        </p:nvPicPr>
        <p:blipFill>
          <a:blip r:embed="rId2"/>
          <a:stretch>
            <a:fillRect/>
          </a:stretch>
        </p:blipFill>
        <p:spPr>
          <a:xfrm>
            <a:off x="0" y="1171852"/>
            <a:ext cx="9144000" cy="4944863"/>
          </a:xfrm>
          <a:prstGeom prst="rect">
            <a:avLst/>
          </a:prstGeom>
        </p:spPr>
      </p:pic>
      <p:sp>
        <p:nvSpPr>
          <p:cNvPr id="4" name="Slide Number Placeholder 3"/>
          <p:cNvSpPr>
            <a:spLocks noGrp="1"/>
          </p:cNvSpPr>
          <p:nvPr>
            <p:ph type="sldNum" sz="quarter" idx="10"/>
          </p:nvPr>
        </p:nvSpPr>
        <p:spPr/>
        <p:txBody>
          <a:bodyPr/>
          <a:lstStyle/>
          <a:p>
            <a:fld id="{AE310E1D-A7BD-4B58-81EA-CDB8D999AEB9}" type="slidenum">
              <a:rPr lang="en-AU" smtClean="0"/>
              <a:pPr/>
              <a:t>31</a:t>
            </a:fld>
            <a:endParaRPr lang="en-AU"/>
          </a:p>
        </p:txBody>
      </p:sp>
    </p:spTree>
    <p:extLst>
      <p:ext uri="{BB962C8B-B14F-4D97-AF65-F5344CB8AC3E}">
        <p14:creationId xmlns:p14="http://schemas.microsoft.com/office/powerpoint/2010/main" val="1494057299"/>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3"/>
          <p:cNvSpPr>
            <a:spLocks noGrp="1"/>
          </p:cNvSpPr>
          <p:nvPr>
            <p:ph type="sldNum" sz="quarter" idx="10"/>
          </p:nvPr>
        </p:nvSpPr>
        <p:spPr>
          <a:xfrm>
            <a:off x="361950" y="6358653"/>
            <a:ext cx="2496580" cy="246221"/>
          </a:xfrm>
        </p:spPr>
        <p:txBody>
          <a:bodyPr/>
          <a:lstStyle/>
          <a:p>
            <a:pPr>
              <a:defRPr/>
            </a:pPr>
            <a:fld id="{DADBB920-7953-49B8-9189-7BA529DA5E68}" type="slidenum">
              <a:rPr lang="en-AU" smtClean="0"/>
              <a:pPr>
                <a:defRPr/>
              </a:pPr>
              <a:t>32</a:t>
            </a:fld>
            <a:r>
              <a:rPr lang="en-AU" dirty="0" smtClean="0"/>
              <a:t> Source Consensus Economics</a:t>
            </a:r>
            <a:endParaRPr lang="en-AU" dirty="0"/>
          </a:p>
        </p:txBody>
      </p:sp>
      <p:sp>
        <p:nvSpPr>
          <p:cNvPr id="37891" name="Text Box 2"/>
          <p:cNvSpPr txBox="1">
            <a:spLocks noChangeArrowheads="1"/>
          </p:cNvSpPr>
          <p:nvPr/>
        </p:nvSpPr>
        <p:spPr bwMode="auto">
          <a:xfrm>
            <a:off x="2225675" y="6359525"/>
            <a:ext cx="2571750" cy="261608"/>
          </a:xfrm>
          <a:prstGeom prst="rect">
            <a:avLst/>
          </a:prstGeom>
          <a:noFill/>
          <a:ln w="9525">
            <a:noFill/>
            <a:miter lim="800000"/>
            <a:headEnd/>
            <a:tailEnd/>
          </a:ln>
        </p:spPr>
        <p:txBody>
          <a:bodyPr tIns="45719" bIns="45719">
            <a:spAutoFit/>
          </a:bodyPr>
          <a:lstStyle/>
          <a:p>
            <a:pPr>
              <a:spcBef>
                <a:spcPct val="50000"/>
              </a:spcBef>
            </a:pPr>
            <a:r>
              <a:rPr lang="en-US" sz="1100" dirty="0" err="1">
                <a:latin typeface="Arial" charset="0"/>
              </a:rPr>
              <a:t>Ss</a:t>
            </a:r>
            <a:r>
              <a:rPr lang="en-US" sz="1100" dirty="0">
                <a:latin typeface="Arial" charset="0"/>
              </a:rPr>
              <a:t>: Consensus Economics</a:t>
            </a:r>
            <a:endParaRPr lang="en-AU" sz="1100" dirty="0">
              <a:latin typeface="Arial" charset="0"/>
            </a:endParaRPr>
          </a:p>
        </p:txBody>
      </p:sp>
      <p:graphicFrame>
        <p:nvGraphicFramePr>
          <p:cNvPr id="3055619" name="Group 3"/>
          <p:cNvGraphicFramePr>
            <a:graphicFrameLocks noGrp="1"/>
          </p:cNvGraphicFramePr>
          <p:nvPr>
            <p:ph idx="1"/>
            <p:extLst>
              <p:ext uri="{D42A27DB-BD31-4B8C-83A1-F6EECF244321}">
                <p14:modId xmlns:p14="http://schemas.microsoft.com/office/powerpoint/2010/main" val="1293376707"/>
              </p:ext>
            </p:extLst>
          </p:nvPr>
        </p:nvGraphicFramePr>
        <p:xfrm>
          <a:off x="406400" y="1211263"/>
          <a:ext cx="8369300" cy="4894264"/>
        </p:xfrm>
        <a:graphic>
          <a:graphicData uri="http://schemas.openxmlformats.org/drawingml/2006/table">
            <a:tbl>
              <a:tblPr/>
              <a:tblGrid>
                <a:gridCol w="3662363"/>
                <a:gridCol w="2168525"/>
                <a:gridCol w="2538412"/>
              </a:tblGrid>
              <a:tr h="433528">
                <a:tc>
                  <a:txBody>
                    <a:bodyPr/>
                    <a:lstStyle/>
                    <a:p>
                      <a:pPr marL="0" marR="0" lvl="0" indent="0" algn="ctr" defTabSz="914400" rtl="0" eaLnBrk="1" fontAlgn="base" latinLnBrk="0" hangingPunct="1">
                        <a:lnSpc>
                          <a:spcPct val="12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tx1"/>
                        </a:solidFill>
                        <a:effectLst/>
                        <a:latin typeface="Arial" charset="0"/>
                      </a:endParaRPr>
                    </a:p>
                  </a:txBody>
                  <a:tcPr marT="45719" marB="45719" horzOverflow="overflow">
                    <a:lnL cap="flat">
                      <a:noFill/>
                    </a:lnL>
                    <a:lnR>
                      <a:noFill/>
                    </a:lnR>
                    <a:lnT cap="flat">
                      <a:noFill/>
                    </a:lnT>
                    <a:lnB>
                      <a:noFill/>
                    </a:lnB>
                    <a:lnTlToBr>
                      <a:noFill/>
                    </a:lnTlToBr>
                    <a:lnBlToTr>
                      <a:noFill/>
                    </a:lnBlToTr>
                    <a:gradFill rotWithShape="0">
                      <a:gsLst>
                        <a:gs pos="0">
                          <a:schemeClr val="folHlink"/>
                        </a:gs>
                        <a:gs pos="100000">
                          <a:schemeClr val="bg2"/>
                        </a:gs>
                      </a:gsLst>
                      <a:lin ang="5400000" scaled="1"/>
                    </a:gradFill>
                  </a:tcPr>
                </a:tc>
                <a:tc>
                  <a:txBody>
                    <a:bodyPr/>
                    <a:lstStyle/>
                    <a:p>
                      <a:pPr marL="0" marR="0" lvl="0" indent="0" algn="ctr" defTabSz="914400" rtl="0" eaLnBrk="1" fontAlgn="base" latinLnBrk="0" hangingPunct="1">
                        <a:lnSpc>
                          <a:spcPct val="120000"/>
                        </a:lnSpc>
                        <a:spcBef>
                          <a:spcPct val="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Bookman Old Style" pitchFamily="18" charset="0"/>
                        </a:rPr>
                        <a:t>GDP</a:t>
                      </a:r>
                      <a:endParaRPr kumimoji="0" lang="en-AU" sz="1600" b="1" i="0" u="none" strike="noStrike" cap="none" normalizeH="0" baseline="0" smtClean="0">
                        <a:ln>
                          <a:noFill/>
                        </a:ln>
                        <a:solidFill>
                          <a:schemeClr val="tx1"/>
                        </a:solidFill>
                        <a:effectLst/>
                        <a:latin typeface="Bookman Old Style" pitchFamily="18" charset="0"/>
                      </a:endParaRPr>
                    </a:p>
                  </a:txBody>
                  <a:tcPr marT="45719" marB="45719" horzOverflow="overflow">
                    <a:lnL>
                      <a:noFill/>
                    </a:lnL>
                    <a:lnR>
                      <a:noFill/>
                    </a:lnR>
                    <a:lnT cap="flat">
                      <a:noFill/>
                    </a:lnT>
                    <a:lnB>
                      <a:noFill/>
                    </a:lnB>
                    <a:lnTlToBr>
                      <a:noFill/>
                    </a:lnTlToBr>
                    <a:lnBlToTr>
                      <a:noFill/>
                    </a:lnBlToTr>
                    <a:gradFill rotWithShape="0">
                      <a:gsLst>
                        <a:gs pos="0">
                          <a:schemeClr val="folHlink"/>
                        </a:gs>
                        <a:gs pos="100000">
                          <a:schemeClr val="bg2"/>
                        </a:gs>
                      </a:gsLst>
                      <a:lin ang="5400000" scaled="1"/>
                    </a:gradFill>
                  </a:tcPr>
                </a:tc>
                <a:tc>
                  <a:txBody>
                    <a:bodyPr/>
                    <a:lstStyle/>
                    <a:p>
                      <a:pPr marL="0" marR="0" lvl="0" indent="0" algn="ctr" defTabSz="914400" rtl="0" eaLnBrk="1" fontAlgn="base" latinLnBrk="0" hangingPunct="1">
                        <a:lnSpc>
                          <a:spcPct val="120000"/>
                        </a:lnSpc>
                        <a:spcBef>
                          <a:spcPct val="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tx1"/>
                          </a:solidFill>
                          <a:effectLst/>
                          <a:latin typeface="Bookman Old Style" pitchFamily="18" charset="0"/>
                        </a:rPr>
                        <a:t>Inflation</a:t>
                      </a:r>
                      <a:endParaRPr kumimoji="0" lang="en-AU" sz="1600" b="1" i="0" u="none" strike="noStrike" cap="none" normalizeH="0" baseline="0" smtClean="0">
                        <a:ln>
                          <a:noFill/>
                        </a:ln>
                        <a:solidFill>
                          <a:schemeClr val="tx1"/>
                        </a:solidFill>
                        <a:effectLst/>
                        <a:latin typeface="Bookman Old Style" pitchFamily="18" charset="0"/>
                      </a:endParaRPr>
                    </a:p>
                  </a:txBody>
                  <a:tcPr marT="45719" marB="45719" horzOverflow="overflow">
                    <a:lnL>
                      <a:noFill/>
                    </a:lnL>
                    <a:lnR cap="flat">
                      <a:noFill/>
                    </a:lnR>
                    <a:lnT cap="flat">
                      <a:noFill/>
                    </a:lnT>
                    <a:lnB>
                      <a:noFill/>
                    </a:lnB>
                    <a:lnTlToBr>
                      <a:noFill/>
                    </a:lnTlToBr>
                    <a:lnBlToTr>
                      <a:noFill/>
                    </a:lnBlToTr>
                    <a:gradFill rotWithShape="0">
                      <a:gsLst>
                        <a:gs pos="0">
                          <a:schemeClr val="folHlink"/>
                        </a:gs>
                        <a:gs pos="100000">
                          <a:schemeClr val="bg2"/>
                        </a:gs>
                      </a:gsLst>
                      <a:lin ang="5400000" scaled="1"/>
                    </a:gradFill>
                  </a:tcPr>
                </a:tc>
              </a:tr>
              <a:tr h="317602">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Australia</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2.8</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2.6</a:t>
                      </a:r>
                    </a:p>
                  </a:txBody>
                  <a:tcPr marT="45719" marB="45719" horzOverflow="overflow">
                    <a:lnL>
                      <a:noFill/>
                    </a:lnL>
                    <a:lnR cap="flat">
                      <a:noFill/>
                    </a:lnR>
                    <a:lnT>
                      <a:noFill/>
                    </a:lnT>
                    <a:lnB>
                      <a:noFill/>
                    </a:lnB>
                    <a:lnTlToBr>
                      <a:noFill/>
                    </a:lnTlToBr>
                    <a:lnBlToTr>
                      <a:noFill/>
                    </a:lnBlToTr>
                    <a:solidFill>
                      <a:schemeClr val="folHlink"/>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New Zealand</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2.6</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2.0</a:t>
                      </a:r>
                    </a:p>
                  </a:txBody>
                  <a:tcPr marT="45719" marB="45719" horzOverflow="overflow">
                    <a:lnL>
                      <a:noFill/>
                    </a:lnL>
                    <a:lnR cap="flat">
                      <a:noFill/>
                    </a:lnR>
                    <a:lnT>
                      <a:noFill/>
                    </a:lnT>
                    <a:lnB>
                      <a:noFill/>
                    </a:lnB>
                    <a:lnTlToBr>
                      <a:noFill/>
                    </a:lnTlToBr>
                    <a:lnBlToTr>
                      <a:noFill/>
                    </a:lnBlToTr>
                    <a:solidFill>
                      <a:schemeClr val="tx2"/>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United States</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2.5</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2.0</a:t>
                      </a:r>
                    </a:p>
                  </a:txBody>
                  <a:tcPr marT="45719" marB="45719" horzOverflow="overflow">
                    <a:lnL>
                      <a:noFill/>
                    </a:lnL>
                    <a:lnR cap="flat">
                      <a:noFill/>
                    </a:lnR>
                    <a:lnT>
                      <a:noFill/>
                    </a:lnT>
                    <a:lnB>
                      <a:noFill/>
                    </a:lnB>
                    <a:lnTlToBr>
                      <a:noFill/>
                    </a:lnTlToBr>
                    <a:lnBlToTr>
                      <a:noFill/>
                    </a:lnBlToTr>
                    <a:solidFill>
                      <a:schemeClr val="folHlink"/>
                    </a:solidFill>
                  </a:tcPr>
                </a:tc>
              </a:tr>
              <a:tr h="296959">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United Kingdom</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2.3</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1.9</a:t>
                      </a:r>
                    </a:p>
                  </a:txBody>
                  <a:tcPr marT="45719" marB="45719" horzOverflow="overflow">
                    <a:lnL>
                      <a:noFill/>
                    </a:lnL>
                    <a:lnR cap="flat">
                      <a:noFill/>
                    </a:lnR>
                    <a:lnT>
                      <a:noFill/>
                    </a:lnT>
                    <a:lnB>
                      <a:noFill/>
                    </a:lnB>
                    <a:lnTlToBr>
                      <a:noFill/>
                    </a:lnTlToBr>
                    <a:lnBlToTr>
                      <a:noFill/>
                    </a:lnBlToTr>
                    <a:solidFill>
                      <a:schemeClr val="tx2"/>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Sweden</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2.2</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2.0</a:t>
                      </a:r>
                    </a:p>
                  </a:txBody>
                  <a:tcPr marT="45719" marB="45719" horzOverflow="overflow">
                    <a:lnL>
                      <a:noFill/>
                    </a:lnL>
                    <a:lnR cap="flat">
                      <a:noFill/>
                    </a:lnR>
                    <a:lnT>
                      <a:noFill/>
                    </a:lnT>
                    <a:lnB>
                      <a:noFill/>
                    </a:lnB>
                    <a:lnTlToBr>
                      <a:noFill/>
                    </a:lnTlToBr>
                    <a:lnBlToTr>
                      <a:noFill/>
                    </a:lnBlToTr>
                    <a:solidFill>
                      <a:schemeClr val="folHlink"/>
                    </a:solidFill>
                  </a:tcPr>
                </a:tc>
              </a:tr>
              <a:tr h="296959">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Norway</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2.1</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2.2</a:t>
                      </a:r>
                    </a:p>
                  </a:txBody>
                  <a:tcPr marT="45719" marB="45719" horzOverflow="overflow">
                    <a:lnL>
                      <a:noFill/>
                    </a:lnL>
                    <a:lnR cap="flat">
                      <a:noFill/>
                    </a:lnR>
                    <a:lnT>
                      <a:noFill/>
                    </a:lnT>
                    <a:lnB>
                      <a:noFill/>
                    </a:lnB>
                    <a:lnTlToBr>
                      <a:noFill/>
                    </a:lnTlToBr>
                    <a:lnBlToTr>
                      <a:noFill/>
                    </a:lnBlToTr>
                    <a:solidFill>
                      <a:schemeClr val="tx2"/>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Spain</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2.1</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cs typeface="Arial" charset="0"/>
                        </a:rPr>
                        <a:t>1.4</a:t>
                      </a:r>
                      <a:endParaRPr kumimoji="0" lang="en-AU" sz="1600" b="1" i="0" u="none" strike="noStrike" cap="none" normalizeH="0" baseline="0" dirty="0" smtClean="0">
                        <a:ln>
                          <a:noFill/>
                        </a:ln>
                        <a:solidFill>
                          <a:schemeClr val="bg2"/>
                        </a:solidFill>
                        <a:effectLst/>
                        <a:latin typeface="Arial" charset="0"/>
                        <a:cs typeface="Arial" charset="0"/>
                      </a:endParaRPr>
                    </a:p>
                  </a:txBody>
                  <a:tcPr marT="45719" marB="45719" horzOverflow="overflow">
                    <a:lnL>
                      <a:noFill/>
                    </a:lnL>
                    <a:lnR cap="flat">
                      <a:noFill/>
                    </a:lnR>
                    <a:lnT>
                      <a:noFill/>
                    </a:lnT>
                    <a:lnB>
                      <a:noFill/>
                    </a:lnB>
                    <a:lnTlToBr>
                      <a:noFill/>
                    </a:lnTlToBr>
                    <a:lnBlToTr>
                      <a:noFill/>
                    </a:lnBlToTr>
                    <a:solidFill>
                      <a:schemeClr val="folHlink"/>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Canada</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2.0</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1.9</a:t>
                      </a:r>
                    </a:p>
                  </a:txBody>
                  <a:tcPr marT="45719" marB="45719" horzOverflow="overflow">
                    <a:lnL>
                      <a:noFill/>
                    </a:lnL>
                    <a:lnR cap="flat">
                      <a:noFill/>
                    </a:lnR>
                    <a:lnT>
                      <a:noFill/>
                    </a:lnT>
                    <a:lnB>
                      <a:noFill/>
                    </a:lnB>
                    <a:lnTlToBr>
                      <a:noFill/>
                    </a:lnTlToBr>
                    <a:lnBlToTr>
                      <a:noFill/>
                    </a:lnBlToTr>
                    <a:solidFill>
                      <a:schemeClr val="tx2"/>
                    </a:solidFill>
                  </a:tcPr>
                </a:tc>
              </a:tr>
              <a:tr h="296959">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Switzerland</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cs typeface="Arial" charset="0"/>
                        </a:rPr>
                        <a:t>0.9</a:t>
                      </a:r>
                      <a:endParaRPr kumimoji="0" lang="en-AU" sz="1600" b="1" i="0" u="none" strike="noStrike" cap="none" normalizeH="0" baseline="0" dirty="0" smtClean="0">
                        <a:ln>
                          <a:noFill/>
                        </a:ln>
                        <a:solidFill>
                          <a:schemeClr val="bg2"/>
                        </a:solidFill>
                        <a:effectLst/>
                        <a:latin typeface="Arial" charset="0"/>
                        <a:cs typeface="Arial" charset="0"/>
                      </a:endParaRPr>
                    </a:p>
                  </a:txBody>
                  <a:tcPr marT="45719" marB="45719" horzOverflow="overflow">
                    <a:lnL>
                      <a:noFill/>
                    </a:lnL>
                    <a:lnR cap="flat">
                      <a:noFill/>
                    </a:lnR>
                    <a:lnT>
                      <a:noFill/>
                    </a:lnT>
                    <a:lnB>
                      <a:noFill/>
                    </a:lnB>
                    <a:lnTlToBr>
                      <a:noFill/>
                    </a:lnTlToBr>
                    <a:lnBlToTr>
                      <a:noFill/>
                    </a:lnBlToTr>
                    <a:solidFill>
                      <a:schemeClr val="folHlink"/>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Netherlands</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1.6</a:t>
                      </a:r>
                    </a:p>
                  </a:txBody>
                  <a:tcPr marT="45719" marB="45719" horzOverflow="overflow">
                    <a:lnL>
                      <a:noFill/>
                    </a:lnL>
                    <a:lnR cap="flat">
                      <a:noFill/>
                    </a:lnR>
                    <a:lnT>
                      <a:noFill/>
                    </a:lnT>
                    <a:lnB>
                      <a:noFill/>
                    </a:lnB>
                    <a:lnTlToBr>
                      <a:noFill/>
                    </a:lnTlToBr>
                    <a:lnBlToTr>
                      <a:noFill/>
                    </a:lnBlToTr>
                    <a:solidFill>
                      <a:schemeClr val="tx2"/>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Eurozone</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1.6</a:t>
                      </a:r>
                    </a:p>
                  </a:txBody>
                  <a:tcPr marT="45719" marB="45719" horzOverflow="overflow">
                    <a:lnL>
                      <a:noFill/>
                    </a:lnL>
                    <a:lnR cap="flat">
                      <a:noFill/>
                    </a:lnR>
                    <a:lnT>
                      <a:noFill/>
                    </a:lnT>
                    <a:lnB>
                      <a:noFill/>
                    </a:lnB>
                    <a:lnTlToBr>
                      <a:noFill/>
                    </a:lnTlToBr>
                    <a:lnBlToTr>
                      <a:noFill/>
                    </a:lnBlToTr>
                    <a:solidFill>
                      <a:schemeClr val="folHlink"/>
                    </a:solidFill>
                  </a:tcPr>
                </a:tc>
              </a:tr>
              <a:tr h="296959">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Germany</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1.4</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1.6</a:t>
                      </a:r>
                    </a:p>
                  </a:txBody>
                  <a:tcPr marT="45719" marB="45719" horzOverflow="overflow">
                    <a:lnL>
                      <a:noFill/>
                    </a:lnL>
                    <a:lnR cap="flat">
                      <a:noFill/>
                    </a:lnR>
                    <a:lnT>
                      <a:noFill/>
                    </a:lnT>
                    <a:lnB>
                      <a:noFill/>
                    </a:lnB>
                    <a:lnTlToBr>
                      <a:noFill/>
                    </a:lnTlToBr>
                    <a:lnBlToTr>
                      <a:noFill/>
                    </a:lnBlToTr>
                    <a:solidFill>
                      <a:schemeClr val="tx2"/>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France</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1.4</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cap="flat">
                      <a:noFill/>
                    </a:lnR>
                    <a:lnT>
                      <a:noFill/>
                    </a:lnT>
                    <a:lnB>
                      <a:noFill/>
                    </a:lnB>
                    <a:lnTlToBr>
                      <a:noFill/>
                    </a:lnTlToBr>
                    <a:lnBlToTr>
                      <a:noFill/>
                    </a:lnBlToTr>
                    <a:solidFill>
                      <a:schemeClr val="folHlink"/>
                    </a:solidFill>
                  </a:tcPr>
                </a:tc>
              </a:tr>
              <a:tr h="296959">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Italy</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1.1</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1.4</a:t>
                      </a:r>
                    </a:p>
                  </a:txBody>
                  <a:tcPr marT="45719" marB="45719" horzOverflow="overflow">
                    <a:lnL>
                      <a:noFill/>
                    </a:lnL>
                    <a:lnR cap="flat">
                      <a:noFill/>
                    </a:lnR>
                    <a:lnT>
                      <a:noFill/>
                    </a:lnT>
                    <a:lnB>
                      <a:noFill/>
                    </a:lnB>
                    <a:lnTlToBr>
                      <a:noFill/>
                    </a:lnTlToBr>
                    <a:lnBlToTr>
                      <a:noFill/>
                    </a:lnBlToTr>
                    <a:solidFill>
                      <a:schemeClr val="tx2"/>
                    </a:solidFill>
                  </a:tcPr>
                </a:tc>
              </a:tr>
              <a:tr h="295371">
                <a:tc>
                  <a:txBody>
                    <a:bodyPr/>
                    <a:lstStyle/>
                    <a:p>
                      <a:pPr marL="0" marR="0" lvl="0" indent="0" algn="l"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Japan</a:t>
                      </a:r>
                    </a:p>
                  </a:txBody>
                  <a:tcPr marT="45719" marB="45719" horzOverflow="overflow">
                    <a:lnL cap="flat">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1.0</a:t>
                      </a:r>
                    </a:p>
                  </a:txBody>
                  <a:tcPr marT="45719" marB="45719" horzOverflow="overflow">
                    <a:lnL>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cs typeface="Arial" charset="0"/>
                        </a:rPr>
                        <a:t>1.5</a:t>
                      </a:r>
                    </a:p>
                  </a:txBody>
                  <a:tcPr marT="45719" marB="45719" horzOverflow="overflow">
                    <a:lnL>
                      <a:noFill/>
                    </a:lnL>
                    <a:lnR cap="flat">
                      <a:noFill/>
                    </a:lnR>
                    <a:lnT>
                      <a:noFill/>
                    </a:lnT>
                    <a:lnB cap="flat">
                      <a:noFill/>
                    </a:lnB>
                    <a:lnTlToBr>
                      <a:noFill/>
                    </a:lnTlToBr>
                    <a:lnBlToTr>
                      <a:noFill/>
                    </a:lnBlToTr>
                    <a:solidFill>
                      <a:schemeClr val="folHlink"/>
                    </a:solidFill>
                  </a:tcPr>
                </a:tc>
              </a:tr>
            </a:tbl>
          </a:graphicData>
        </a:graphic>
      </p:graphicFrame>
      <p:sp>
        <p:nvSpPr>
          <p:cNvPr id="37941" name="Rectangle 62"/>
          <p:cNvSpPr>
            <a:spLocks noGrp="1" noChangeArrowheads="1"/>
          </p:cNvSpPr>
          <p:nvPr>
            <p:ph type="title"/>
          </p:nvPr>
        </p:nvSpPr>
        <p:spPr>
          <a:xfrm>
            <a:off x="247652" y="229096"/>
            <a:ext cx="8355013" cy="707886"/>
          </a:xfrm>
        </p:spPr>
        <p:txBody>
          <a:bodyPr/>
          <a:lstStyle/>
          <a:p>
            <a:pPr eaLnBrk="1" hangingPunct="1"/>
            <a:r>
              <a:rPr lang="en-US" dirty="0" smtClean="0"/>
              <a:t>Global Medium-Term Economic Growth and Inflation Prospects (2015-2025)</a:t>
            </a:r>
            <a:endParaRPr lang="en-AU" dirty="0" smtClean="0"/>
          </a:p>
        </p:txBody>
      </p:sp>
    </p:spTree>
    <p:extLst>
      <p:ext uri="{BB962C8B-B14F-4D97-AF65-F5344CB8AC3E}">
        <p14:creationId xmlns:p14="http://schemas.microsoft.com/office/powerpoint/2010/main" val="697416442"/>
      </p:ext>
    </p:ext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3"/>
          <p:cNvSpPr>
            <a:spLocks noGrp="1"/>
          </p:cNvSpPr>
          <p:nvPr>
            <p:ph type="sldNum" sz="quarter" idx="10"/>
          </p:nvPr>
        </p:nvSpPr>
        <p:spPr/>
        <p:txBody>
          <a:bodyPr/>
          <a:lstStyle/>
          <a:p>
            <a:pPr>
              <a:defRPr/>
            </a:pPr>
            <a:fld id="{9A4577F2-7981-418B-AA97-7BD6C71F9860}" type="slidenum">
              <a:rPr lang="en-AU"/>
              <a:pPr>
                <a:defRPr/>
              </a:pPr>
              <a:t>33</a:t>
            </a:fld>
            <a:endParaRPr lang="en-AU"/>
          </a:p>
        </p:txBody>
      </p:sp>
      <p:sp>
        <p:nvSpPr>
          <p:cNvPr id="38915" name="Rectangle 2"/>
          <p:cNvSpPr>
            <a:spLocks noGrp="1" noChangeArrowheads="1"/>
          </p:cNvSpPr>
          <p:nvPr>
            <p:ph type="title"/>
          </p:nvPr>
        </p:nvSpPr>
        <p:spPr>
          <a:xfrm>
            <a:off x="244477" y="226288"/>
            <a:ext cx="8315325" cy="707886"/>
          </a:xfrm>
        </p:spPr>
        <p:txBody>
          <a:bodyPr/>
          <a:lstStyle/>
          <a:p>
            <a:pPr eaLnBrk="1" hangingPunct="1"/>
            <a:r>
              <a:rPr lang="en-US" dirty="0" smtClean="0"/>
              <a:t>Asia-Pacific Medium-Term Economic Growth and Inflation Prospects (2015-2025)</a:t>
            </a:r>
            <a:endParaRPr lang="en-AU" dirty="0" smtClean="0"/>
          </a:p>
        </p:txBody>
      </p:sp>
      <p:graphicFrame>
        <p:nvGraphicFramePr>
          <p:cNvPr id="3056643" name="Group 3"/>
          <p:cNvGraphicFramePr>
            <a:graphicFrameLocks noGrp="1"/>
          </p:cNvGraphicFramePr>
          <p:nvPr>
            <p:ph idx="1"/>
            <p:extLst>
              <p:ext uri="{D42A27DB-BD31-4B8C-83A1-F6EECF244321}">
                <p14:modId xmlns:p14="http://schemas.microsoft.com/office/powerpoint/2010/main" val="3209450839"/>
              </p:ext>
            </p:extLst>
          </p:nvPr>
        </p:nvGraphicFramePr>
        <p:xfrm>
          <a:off x="338138" y="1227140"/>
          <a:ext cx="8475662" cy="4505417"/>
        </p:xfrm>
        <a:graphic>
          <a:graphicData uri="http://schemas.openxmlformats.org/drawingml/2006/table">
            <a:tbl>
              <a:tblPr/>
              <a:tblGrid>
                <a:gridCol w="3751262"/>
                <a:gridCol w="2247900"/>
                <a:gridCol w="2476500"/>
              </a:tblGrid>
              <a:tr h="404813">
                <a:tc>
                  <a:txBody>
                    <a:bodyPr/>
                    <a:lstStyle/>
                    <a:p>
                      <a:pPr marL="0" marR="0" lvl="0" indent="0" algn="ctr" defTabSz="914400" rtl="0" eaLnBrk="1" fontAlgn="base" latinLnBrk="0" hangingPunct="1">
                        <a:lnSpc>
                          <a:spcPct val="100000"/>
                        </a:lnSpc>
                        <a:spcBef>
                          <a:spcPct val="10000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cap="flat">
                      <a:noFill/>
                    </a:lnT>
                    <a:lnB>
                      <a:noFill/>
                    </a:lnB>
                    <a:lnTlToBr>
                      <a:noFill/>
                    </a:lnTlToBr>
                    <a:lnBlToTr>
                      <a:noFill/>
                    </a:lnBlToTr>
                    <a:gradFill rotWithShape="0">
                      <a:gsLst>
                        <a:gs pos="0">
                          <a:schemeClr val="folHlink"/>
                        </a:gs>
                        <a:gs pos="100000">
                          <a:schemeClr val="tx2"/>
                        </a:gs>
                      </a:gsLst>
                      <a:lin ang="5400000" scaled="1"/>
                    </a:gradFill>
                  </a:tcPr>
                </a:tc>
                <a:tc>
                  <a:txBody>
                    <a:bodyPr/>
                    <a:lstStyle/>
                    <a:p>
                      <a:pPr marL="0" marR="0" lvl="0" indent="0" algn="ctr" defTabSz="914400" rtl="0" eaLnBrk="1" fontAlgn="base" latinLnBrk="0" hangingPunct="1">
                        <a:lnSpc>
                          <a:spcPct val="105000"/>
                        </a:lnSpc>
                        <a:spcBef>
                          <a:spcPct val="0"/>
                        </a:spcBef>
                        <a:spcAft>
                          <a:spcPct val="0"/>
                        </a:spcAft>
                        <a:buClr>
                          <a:schemeClr val="accent1"/>
                        </a:buClr>
                        <a:buSzTx/>
                        <a:buFont typeface="Wingdings" pitchFamily="2" charset="2"/>
                        <a:buNone/>
                        <a:tabLst/>
                      </a:pPr>
                      <a:r>
                        <a:rPr kumimoji="0" lang="en-US" sz="1400" b="1" i="0" u="none" strike="noStrike" cap="none" normalizeH="0" baseline="0" smtClean="0">
                          <a:ln>
                            <a:noFill/>
                          </a:ln>
                          <a:solidFill>
                            <a:schemeClr val="bg2"/>
                          </a:solidFill>
                          <a:effectLst/>
                          <a:latin typeface="Arial" charset="0"/>
                        </a:rPr>
                        <a:t>GDP</a:t>
                      </a:r>
                      <a:endParaRPr kumimoji="0" lang="en-AU" sz="1400" b="1" i="0" u="none" strike="noStrike" cap="none" normalizeH="0" baseline="0" smtClean="0">
                        <a:ln>
                          <a:noFill/>
                        </a:ln>
                        <a:solidFill>
                          <a:schemeClr val="bg2"/>
                        </a:solidFill>
                        <a:effectLst/>
                        <a:latin typeface="Arial" charset="0"/>
                      </a:endParaRPr>
                    </a:p>
                  </a:txBody>
                  <a:tcPr marT="45719" marB="45719" horzOverflow="overflow">
                    <a:lnL>
                      <a:noFill/>
                    </a:lnL>
                    <a:lnR>
                      <a:noFill/>
                    </a:lnR>
                    <a:lnT cap="flat">
                      <a:noFill/>
                    </a:lnT>
                    <a:lnB>
                      <a:noFill/>
                    </a:lnB>
                    <a:lnTlToBr>
                      <a:noFill/>
                    </a:lnTlToBr>
                    <a:lnBlToTr>
                      <a:noFill/>
                    </a:lnBlToTr>
                    <a:gradFill rotWithShape="0">
                      <a:gsLst>
                        <a:gs pos="0">
                          <a:schemeClr val="folHlink"/>
                        </a:gs>
                        <a:gs pos="100000">
                          <a:schemeClr val="tx2"/>
                        </a:gs>
                      </a:gsLst>
                      <a:lin ang="5400000" scaled="1"/>
                    </a:gradFill>
                  </a:tcPr>
                </a:tc>
                <a:tc>
                  <a:txBody>
                    <a:bodyPr/>
                    <a:lstStyle/>
                    <a:p>
                      <a:pPr marL="0" marR="0" lvl="0" indent="0" algn="ctr" defTabSz="914400" rtl="0" eaLnBrk="1" fontAlgn="base" latinLnBrk="0" hangingPunct="1">
                        <a:lnSpc>
                          <a:spcPct val="105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Consumer Prices</a:t>
                      </a:r>
                      <a:endParaRPr kumimoji="0" lang="en-AU" sz="1400" b="1" i="0" u="none" strike="noStrike" cap="none" normalizeH="0" baseline="0" dirty="0" smtClean="0">
                        <a:ln>
                          <a:noFill/>
                        </a:ln>
                        <a:solidFill>
                          <a:schemeClr val="bg2"/>
                        </a:solidFill>
                        <a:effectLst/>
                        <a:latin typeface="Arial" charset="0"/>
                      </a:endParaRPr>
                    </a:p>
                  </a:txBody>
                  <a:tcPr marT="45719" marB="45719" horzOverflow="overflow">
                    <a:lnL>
                      <a:noFill/>
                    </a:lnL>
                    <a:lnR cap="flat">
                      <a:noFill/>
                    </a:lnR>
                    <a:lnT cap="flat">
                      <a:noFill/>
                    </a:lnT>
                    <a:lnB>
                      <a:noFill/>
                    </a:lnB>
                    <a:lnTlToBr>
                      <a:noFill/>
                    </a:lnTlToBr>
                    <a:lnBlToTr>
                      <a:noFill/>
                    </a:lnBlToTr>
                    <a:gradFill rotWithShape="0">
                      <a:gsLst>
                        <a:gs pos="0">
                          <a:schemeClr val="folHlink"/>
                        </a:gs>
                        <a:gs pos="100000">
                          <a:schemeClr val="tx2"/>
                        </a:gs>
                      </a:gsLst>
                      <a:lin ang="5400000" scaled="1"/>
                    </a:gra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India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7.4</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5.2</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China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6.0</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2.6</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Indonesia</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5.6</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4.8</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Philippines</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5.3</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3.9</a:t>
                      </a:r>
                    </a:p>
                  </a:txBody>
                  <a:tcPr marT="45719" marB="45719" horzOverflow="overflow">
                    <a:lnL>
                      <a:noFill/>
                    </a:lnL>
                    <a:lnR cap="flat">
                      <a:noFill/>
                    </a:lnR>
                    <a:lnT>
                      <a:noFill/>
                    </a:lnT>
                    <a:lnB>
                      <a:noFill/>
                    </a:lnB>
                    <a:lnTlToBr>
                      <a:noFill/>
                    </a:lnTlToBr>
                    <a:lnBlToTr>
                      <a:noFill/>
                    </a:lnBlToTr>
                    <a:solidFill>
                      <a:schemeClr val="tx2"/>
                    </a:solidFill>
                  </a:tcPr>
                </a:tc>
              </a:tr>
              <a:tr h="317500">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Malaysia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4.7</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3.2</a:t>
                      </a:r>
                    </a:p>
                  </a:txBody>
                  <a:tcPr marT="45719" marB="45719" horzOverflow="overflow">
                    <a:lnL>
                      <a:noFill/>
                    </a:lnL>
                    <a:lnR cap="flat">
                      <a:noFill/>
                    </a:lnR>
                    <a:lnT>
                      <a:noFill/>
                    </a:lnT>
                    <a:lnB>
                      <a:noFill/>
                    </a:lnB>
                    <a:lnTlToBr>
                      <a:noFill/>
                    </a:lnTlToBr>
                    <a:lnBlToTr>
                      <a:noFill/>
                    </a:lnBlToTr>
                    <a:solidFill>
                      <a:schemeClr val="folHlink"/>
                    </a:solidFill>
                  </a:tcPr>
                </a:tc>
              </a:tr>
              <a:tr h="306474">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Thailand</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3.7</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2.5</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Singapore</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3.2</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1.7</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Hong Kong</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2.9</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2.8</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Taiwan</a:t>
                      </a: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2.8</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1.5</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Australia</a:t>
                      </a: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2.8</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2.6</a:t>
                      </a:r>
                    </a:p>
                  </a:txBody>
                  <a:tcPr marT="45719" marB="45719" horzOverflow="overflow">
                    <a:lnL>
                      <a:noFill/>
                    </a:lnL>
                    <a:lnR cap="flat">
                      <a:noFill/>
                    </a:lnR>
                    <a:lnT>
                      <a:noFill/>
                    </a:lnT>
                    <a:lnB>
                      <a:noFill/>
                    </a:lnB>
                    <a:lnTlToBr>
                      <a:noFill/>
                    </a:lnTlToBr>
                    <a:lnBlToTr>
                      <a:noFill/>
                    </a:lnBlToTr>
                    <a:solidFill>
                      <a:schemeClr val="tx2"/>
                    </a:solidFill>
                  </a:tcPr>
                </a:tc>
              </a:tr>
              <a:tr h="317500">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South Korea</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2.7</a:t>
                      </a:r>
                    </a:p>
                  </a:txBody>
                  <a:tcPr marT="45719" marB="45719" horzOverflow="overflow">
                    <a:lnL>
                      <a:noFill/>
                    </a:lnL>
                    <a:lnR>
                      <a:noFill/>
                    </a:lnR>
                    <a:lnT>
                      <a:noFill/>
                    </a:lnT>
                    <a:lnB>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2.2</a:t>
                      </a:r>
                    </a:p>
                  </a:txBody>
                  <a:tcPr marT="45719" marB="45719" horzOverflow="overflow">
                    <a:lnL>
                      <a:noFill/>
                    </a:lnL>
                    <a:lnR cap="flat">
                      <a:noFill/>
                    </a:lnR>
                    <a:lnT>
                      <a:noFill/>
                    </a:lnT>
                    <a:lnB>
                      <a:noFill/>
                    </a:lnB>
                    <a:lnTlToBr>
                      <a:noFill/>
                    </a:lnTlToBr>
                    <a:lnBlToTr>
                      <a:noFill/>
                    </a:lnBlToTr>
                    <a:solidFill>
                      <a:schemeClr val="folHlink"/>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New Zealand</a:t>
                      </a:r>
                      <a:endParaRPr kumimoji="0" lang="en-AU" sz="1600" b="1" i="0" u="none" strike="noStrike" cap="none" normalizeH="0" baseline="0" dirty="0" smtClean="0">
                        <a:ln>
                          <a:noFill/>
                        </a:ln>
                        <a:solidFill>
                          <a:schemeClr val="bg2"/>
                        </a:solidFill>
                        <a:effectLst/>
                        <a:latin typeface="Arial" charset="0"/>
                      </a:endParaRPr>
                    </a:p>
                  </a:txBody>
                  <a:tcPr marT="45719" marB="45719"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2.6</a:t>
                      </a:r>
                    </a:p>
                  </a:txBody>
                  <a:tcPr marT="45719" marB="45719" horzOverflow="overflow">
                    <a:lnL>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2.0</a:t>
                      </a:r>
                    </a:p>
                  </a:txBody>
                  <a:tcPr marT="45719" marB="45719" horzOverflow="overflow">
                    <a:lnL>
                      <a:noFill/>
                    </a:lnL>
                    <a:lnR cap="flat">
                      <a:noFill/>
                    </a:lnR>
                    <a:lnT>
                      <a:noFill/>
                    </a:lnT>
                    <a:lnB>
                      <a:noFill/>
                    </a:lnB>
                    <a:lnTlToBr>
                      <a:noFill/>
                    </a:lnTlToBr>
                    <a:lnBlToTr>
                      <a:noFill/>
                    </a:lnBlToTr>
                    <a:solidFill>
                      <a:schemeClr val="tx2"/>
                    </a:solidFill>
                  </a:tcPr>
                </a:tc>
              </a:tr>
              <a:tr h="315913">
                <a:tc>
                  <a:txBody>
                    <a:bodyPr/>
                    <a:lstStyle/>
                    <a:p>
                      <a:pPr marL="0" marR="0" lvl="0" indent="0" algn="l"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bg2"/>
                          </a:solidFill>
                          <a:effectLst/>
                          <a:latin typeface="Arial" charset="0"/>
                        </a:rPr>
                        <a:t>Japan</a:t>
                      </a:r>
                      <a:endParaRPr kumimoji="0" lang="en-AU" sz="1600" b="1" i="0" u="none" strike="noStrike" cap="none" normalizeH="0" baseline="0" smtClean="0">
                        <a:ln>
                          <a:noFill/>
                        </a:ln>
                        <a:solidFill>
                          <a:schemeClr val="bg2"/>
                        </a:solidFill>
                        <a:effectLst/>
                        <a:latin typeface="Arial" charset="0"/>
                      </a:endParaRPr>
                    </a:p>
                  </a:txBody>
                  <a:tcPr marT="45719" marB="45719" horzOverflow="overflow">
                    <a:lnL cap="flat">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1.0</a:t>
                      </a:r>
                    </a:p>
                  </a:txBody>
                  <a:tcPr marT="45719" marB="45719" horzOverflow="overflow">
                    <a:lnL>
                      <a:noFill/>
                    </a:lnL>
                    <a:lnR>
                      <a:noFill/>
                    </a:lnR>
                    <a:lnT>
                      <a:noFill/>
                    </a:lnT>
                    <a:lnB cap="flat">
                      <a:noFill/>
                    </a:lnB>
                    <a:lnTlToBr>
                      <a:noFill/>
                    </a:lnTlToBr>
                    <a:lnBlToTr>
                      <a:noFill/>
                    </a:lnBlToTr>
                    <a:solidFill>
                      <a:schemeClr val="folHlink"/>
                    </a:solidFill>
                  </a:tcPr>
                </a:tc>
                <a:tc>
                  <a:txBody>
                    <a:bodyPr/>
                    <a:lstStyle/>
                    <a:p>
                      <a:pPr marL="0" marR="0" lvl="0" indent="0" algn="ctr" defTabSz="914400" rtl="0" eaLnBrk="1" fontAlgn="base" latinLnBrk="0" hangingPunct="1">
                        <a:lnSpc>
                          <a:spcPct val="70000"/>
                        </a:lnSpc>
                        <a:spcBef>
                          <a:spcPct val="1000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1.5</a:t>
                      </a:r>
                    </a:p>
                  </a:txBody>
                  <a:tcPr marT="45719" marB="45719" horzOverflow="overflow">
                    <a:lnL>
                      <a:noFill/>
                    </a:lnL>
                    <a:lnR cap="flat">
                      <a:noFill/>
                    </a:lnR>
                    <a:lnT>
                      <a:noFill/>
                    </a:lnT>
                    <a:lnB cap="flat">
                      <a:noFill/>
                    </a:lnB>
                    <a:lnTlToBr>
                      <a:noFill/>
                    </a:lnTlToBr>
                    <a:lnBlToTr>
                      <a:noFill/>
                    </a:lnBlToTr>
                    <a:solidFill>
                      <a:schemeClr val="folHlink"/>
                    </a:solidFill>
                  </a:tcPr>
                </a:tc>
              </a:tr>
            </a:tbl>
          </a:graphicData>
        </a:graphic>
      </p:graphicFrame>
      <p:sp>
        <p:nvSpPr>
          <p:cNvPr id="38959" name="Text Box 62"/>
          <p:cNvSpPr txBox="1">
            <a:spLocks noChangeArrowheads="1"/>
          </p:cNvSpPr>
          <p:nvPr/>
        </p:nvSpPr>
        <p:spPr bwMode="auto">
          <a:xfrm>
            <a:off x="342902" y="5818188"/>
            <a:ext cx="2574925" cy="261608"/>
          </a:xfrm>
          <a:prstGeom prst="rect">
            <a:avLst/>
          </a:prstGeom>
          <a:noFill/>
          <a:ln w="9525">
            <a:noFill/>
            <a:miter lim="800000"/>
            <a:headEnd/>
            <a:tailEnd/>
          </a:ln>
        </p:spPr>
        <p:txBody>
          <a:bodyPr tIns="45719" bIns="45719">
            <a:spAutoFit/>
          </a:bodyPr>
          <a:lstStyle/>
          <a:p>
            <a:pPr>
              <a:spcBef>
                <a:spcPct val="50000"/>
              </a:spcBef>
            </a:pPr>
            <a:r>
              <a:rPr lang="en-US" sz="1100">
                <a:latin typeface="Arial" charset="0"/>
              </a:rPr>
              <a:t>Source: Consensus Economics</a:t>
            </a:r>
            <a:endParaRPr lang="en-AU" sz="1100">
              <a:latin typeface="Arial" charset="0"/>
            </a:endParaRPr>
          </a:p>
        </p:txBody>
      </p:sp>
    </p:spTree>
    <p:extLst>
      <p:ext uri="{BB962C8B-B14F-4D97-AF65-F5344CB8AC3E}">
        <p14:creationId xmlns:p14="http://schemas.microsoft.com/office/powerpoint/2010/main" val="4148291512"/>
      </p:ext>
    </p:ext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4FEE130E-C2FF-4FD2-ABAC-9DDAE9C9EA04}" type="slidenum">
              <a:rPr lang="en-AU"/>
              <a:pPr>
                <a:defRPr/>
              </a:pPr>
              <a:t>34</a:t>
            </a:fld>
            <a:endParaRPr lang="en-AU"/>
          </a:p>
        </p:txBody>
      </p:sp>
      <p:sp>
        <p:nvSpPr>
          <p:cNvPr id="39939" name="Rectangle 2"/>
          <p:cNvSpPr>
            <a:spLocks noGrp="1" noChangeArrowheads="1"/>
          </p:cNvSpPr>
          <p:nvPr>
            <p:ph type="title"/>
          </p:nvPr>
        </p:nvSpPr>
        <p:spPr>
          <a:xfrm>
            <a:off x="236540" y="404783"/>
            <a:ext cx="8474075" cy="400110"/>
          </a:xfrm>
        </p:spPr>
        <p:txBody>
          <a:bodyPr/>
          <a:lstStyle/>
          <a:p>
            <a:pPr eaLnBrk="1" hangingPunct="1"/>
            <a:r>
              <a:rPr lang="en-US" dirty="0" smtClean="0"/>
              <a:t>Summary</a:t>
            </a:r>
            <a:endParaRPr lang="en-AU" dirty="0" smtClean="0"/>
          </a:p>
        </p:txBody>
      </p:sp>
      <p:sp>
        <p:nvSpPr>
          <p:cNvPr id="2865155" name="Rectangle 3"/>
          <p:cNvSpPr>
            <a:spLocks noChangeArrowheads="1"/>
          </p:cNvSpPr>
          <p:nvPr/>
        </p:nvSpPr>
        <p:spPr bwMode="auto">
          <a:xfrm>
            <a:off x="241300" y="1330325"/>
            <a:ext cx="8320088" cy="5092700"/>
          </a:xfrm>
          <a:prstGeom prst="rect">
            <a:avLst/>
          </a:prstGeom>
          <a:noFill/>
          <a:ln w="9525">
            <a:noFill/>
            <a:miter lim="800000"/>
            <a:headEnd/>
            <a:tailEnd/>
          </a:ln>
        </p:spPr>
        <p:txBody>
          <a:bodyPr/>
          <a:lstStyle/>
          <a:p>
            <a:pPr marL="533400" indent="-533400">
              <a:spcAft>
                <a:spcPct val="80000"/>
              </a:spcAft>
              <a:buClr>
                <a:schemeClr val="accent1"/>
              </a:buClr>
              <a:buFont typeface="Wingdings" pitchFamily="2" charset="2"/>
              <a:buChar char="à"/>
            </a:pPr>
            <a:r>
              <a:rPr lang="en-US" sz="1800" dirty="0" smtClean="0">
                <a:cs typeface="Arial" pitchFamily="34" charset="0"/>
              </a:rPr>
              <a:t>The big </a:t>
            </a:r>
            <a:r>
              <a:rPr lang="en-US" sz="1800" dirty="0">
                <a:cs typeface="Arial" pitchFamily="34" charset="0"/>
              </a:rPr>
              <a:t>question in the US </a:t>
            </a:r>
            <a:r>
              <a:rPr lang="en-US" sz="1800" dirty="0" smtClean="0">
                <a:cs typeface="Arial" pitchFamily="34" charset="0"/>
              </a:rPr>
              <a:t>is when </a:t>
            </a:r>
            <a:r>
              <a:rPr lang="en-US" sz="1800" dirty="0">
                <a:cs typeface="Arial" pitchFamily="34" charset="0"/>
              </a:rPr>
              <a:t>will rates begin to rise and how quickly?</a:t>
            </a:r>
          </a:p>
          <a:p>
            <a:pPr marL="533400" indent="-533400">
              <a:spcAft>
                <a:spcPct val="80000"/>
              </a:spcAft>
              <a:buClr>
                <a:schemeClr val="accent1"/>
              </a:buClr>
              <a:buFont typeface="Wingdings" pitchFamily="2" charset="2"/>
              <a:buChar char="à"/>
            </a:pPr>
            <a:r>
              <a:rPr lang="en-US" sz="1800" dirty="0" smtClean="0">
                <a:cs typeface="Arial" pitchFamily="34" charset="0"/>
              </a:rPr>
              <a:t>Growth prospects have improved in the Eurozone.</a:t>
            </a:r>
            <a:endParaRPr lang="en-US" sz="1800" dirty="0">
              <a:cs typeface="Arial" pitchFamily="34" charset="0"/>
            </a:endParaRPr>
          </a:p>
          <a:p>
            <a:pPr marL="533400" indent="-533400">
              <a:spcAft>
                <a:spcPct val="80000"/>
              </a:spcAft>
              <a:buClr>
                <a:schemeClr val="accent1"/>
              </a:buClr>
              <a:buFont typeface="Wingdings" pitchFamily="2" charset="2"/>
              <a:buChar char="à"/>
            </a:pPr>
            <a:r>
              <a:rPr lang="en-US" sz="1800" dirty="0">
                <a:cs typeface="Arial" pitchFamily="34" charset="0"/>
              </a:rPr>
              <a:t>We will always worry about China.</a:t>
            </a:r>
          </a:p>
          <a:p>
            <a:pPr marL="533400" indent="-533400">
              <a:spcAft>
                <a:spcPct val="80000"/>
              </a:spcAft>
              <a:buClr>
                <a:schemeClr val="accent1"/>
              </a:buClr>
              <a:buFont typeface="Wingdings" pitchFamily="2" charset="2"/>
              <a:buChar char="à"/>
            </a:pPr>
            <a:r>
              <a:rPr lang="en-US" sz="1800" dirty="0">
                <a:latin typeface="Arial" charset="0"/>
              </a:rPr>
              <a:t>The Australian economy should continue to experience only moderate growth. The mining investment boom has ended with no significant pickup to date in non-mining </a:t>
            </a:r>
            <a:r>
              <a:rPr lang="en-US" sz="1800" dirty="0" err="1">
                <a:latin typeface="Arial" charset="0"/>
              </a:rPr>
              <a:t>capex</a:t>
            </a:r>
            <a:r>
              <a:rPr lang="en-US" sz="1800" dirty="0">
                <a:latin typeface="Arial" charset="0"/>
              </a:rPr>
              <a:t>.</a:t>
            </a:r>
          </a:p>
          <a:p>
            <a:pPr marL="533400" indent="-533400">
              <a:spcAft>
                <a:spcPct val="80000"/>
              </a:spcAft>
              <a:buClr>
                <a:schemeClr val="accent1"/>
              </a:buClr>
              <a:buFont typeface="Wingdings" pitchFamily="2" charset="2"/>
              <a:buChar char="à"/>
            </a:pPr>
            <a:r>
              <a:rPr lang="en-AU" sz="1800" dirty="0">
                <a:latin typeface="Arial" charset="0"/>
              </a:rPr>
              <a:t>The cash rate </a:t>
            </a:r>
            <a:r>
              <a:rPr lang="en-AU" sz="1800" dirty="0" smtClean="0">
                <a:latin typeface="Arial" charset="0"/>
              </a:rPr>
              <a:t>may be on hold.</a:t>
            </a:r>
            <a:endParaRPr lang="en-AU" sz="1800" dirty="0">
              <a:latin typeface="Arial" charset="0"/>
            </a:endParaRPr>
          </a:p>
          <a:p>
            <a:pPr marL="533400" indent="-533400">
              <a:spcAft>
                <a:spcPct val="80000"/>
              </a:spcAft>
              <a:buClr>
                <a:schemeClr val="accent1"/>
              </a:buClr>
              <a:buFont typeface="Wingdings" pitchFamily="2" charset="2"/>
              <a:buChar char="à"/>
            </a:pPr>
            <a:r>
              <a:rPr lang="en-US" sz="1800" dirty="0">
                <a:latin typeface="Arial" charset="0"/>
              </a:rPr>
              <a:t>The exchange rate may fall further.</a:t>
            </a:r>
          </a:p>
          <a:p>
            <a:pPr marL="533400" indent="-533400">
              <a:spcAft>
                <a:spcPct val="80000"/>
              </a:spcAft>
              <a:buClr>
                <a:schemeClr val="accent1"/>
              </a:buClr>
              <a:buFont typeface="Wingdings" pitchFamily="2" charset="2"/>
              <a:buChar char="à"/>
            </a:pPr>
            <a:r>
              <a:rPr lang="en-US" sz="1800" dirty="0">
                <a:latin typeface="Arial" charset="0"/>
              </a:rPr>
              <a:t>The Australian share market is </a:t>
            </a:r>
            <a:r>
              <a:rPr lang="en-US" sz="1800" dirty="0" smtClean="0">
                <a:latin typeface="Arial" charset="0"/>
              </a:rPr>
              <a:t>close to fair </a:t>
            </a:r>
            <a:r>
              <a:rPr lang="en-US" sz="1800" dirty="0">
                <a:latin typeface="Arial" charset="0"/>
              </a:rPr>
              <a:t>value</a:t>
            </a:r>
            <a:r>
              <a:rPr lang="en-US" sz="1800" dirty="0" smtClean="0">
                <a:latin typeface="Arial" charset="0"/>
              </a:rPr>
              <a:t>.</a:t>
            </a:r>
          </a:p>
          <a:p>
            <a:pPr marL="533400" indent="-533400">
              <a:spcAft>
                <a:spcPct val="80000"/>
              </a:spcAft>
              <a:buClr>
                <a:schemeClr val="accent1"/>
              </a:buClr>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US" sz="2000" dirty="0">
              <a:latin typeface="Arial" charset="0"/>
            </a:endParaRPr>
          </a:p>
          <a:p>
            <a:pPr marL="533400" indent="-533400">
              <a:spcAft>
                <a:spcPct val="80000"/>
              </a:spcAft>
              <a:buClr>
                <a:schemeClr val="accent1"/>
              </a:buClr>
              <a:buFont typeface="Wingdings" pitchFamily="2" charset="2"/>
              <a:buChar char="à"/>
            </a:pPr>
            <a:endParaRPr lang="en-AU" sz="2400" dirty="0">
              <a:latin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5155">
                                            <p:txEl>
                                              <p:pRg st="0" end="0"/>
                                            </p:txEl>
                                          </p:spTgt>
                                        </p:tgtEl>
                                        <p:attrNameLst>
                                          <p:attrName>style.visibility</p:attrName>
                                        </p:attrNameLst>
                                      </p:cBhvr>
                                      <p:to>
                                        <p:strVal val="visible"/>
                                      </p:to>
                                    </p:set>
                                    <p:anim calcmode="lin" valueType="num">
                                      <p:cBhvr additive="base">
                                        <p:cTn id="7" dur="500" fill="hold"/>
                                        <p:tgtEl>
                                          <p:spTgt spid="2865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5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5155">
                                            <p:txEl>
                                              <p:pRg st="1" end="1"/>
                                            </p:txEl>
                                          </p:spTgt>
                                        </p:tgtEl>
                                        <p:attrNameLst>
                                          <p:attrName>style.visibility</p:attrName>
                                        </p:attrNameLst>
                                      </p:cBhvr>
                                      <p:to>
                                        <p:strVal val="visible"/>
                                      </p:to>
                                    </p:set>
                                    <p:anim calcmode="lin" valueType="num">
                                      <p:cBhvr additive="base">
                                        <p:cTn id="13" dur="500" fill="hold"/>
                                        <p:tgtEl>
                                          <p:spTgt spid="2865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5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5155">
                                            <p:txEl>
                                              <p:pRg st="2" end="2"/>
                                            </p:txEl>
                                          </p:spTgt>
                                        </p:tgtEl>
                                        <p:attrNameLst>
                                          <p:attrName>style.visibility</p:attrName>
                                        </p:attrNameLst>
                                      </p:cBhvr>
                                      <p:to>
                                        <p:strVal val="visible"/>
                                      </p:to>
                                    </p:set>
                                    <p:anim calcmode="lin" valueType="num">
                                      <p:cBhvr additive="base">
                                        <p:cTn id="19" dur="500" fill="hold"/>
                                        <p:tgtEl>
                                          <p:spTgt spid="2865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5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5155">
                                            <p:txEl>
                                              <p:pRg st="3" end="3"/>
                                            </p:txEl>
                                          </p:spTgt>
                                        </p:tgtEl>
                                        <p:attrNameLst>
                                          <p:attrName>style.visibility</p:attrName>
                                        </p:attrNameLst>
                                      </p:cBhvr>
                                      <p:to>
                                        <p:strVal val="visible"/>
                                      </p:to>
                                    </p:set>
                                    <p:anim calcmode="lin" valueType="num">
                                      <p:cBhvr additive="base">
                                        <p:cTn id="25" dur="500" fill="hold"/>
                                        <p:tgtEl>
                                          <p:spTgt spid="2865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5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5155">
                                            <p:txEl>
                                              <p:pRg st="4" end="4"/>
                                            </p:txEl>
                                          </p:spTgt>
                                        </p:tgtEl>
                                        <p:attrNameLst>
                                          <p:attrName>style.visibility</p:attrName>
                                        </p:attrNameLst>
                                      </p:cBhvr>
                                      <p:to>
                                        <p:strVal val="visible"/>
                                      </p:to>
                                    </p:set>
                                    <p:anim calcmode="lin" valueType="num">
                                      <p:cBhvr additive="base">
                                        <p:cTn id="31" dur="500" fill="hold"/>
                                        <p:tgtEl>
                                          <p:spTgt spid="2865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5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5155">
                                            <p:txEl>
                                              <p:pRg st="5" end="5"/>
                                            </p:txEl>
                                          </p:spTgt>
                                        </p:tgtEl>
                                        <p:attrNameLst>
                                          <p:attrName>style.visibility</p:attrName>
                                        </p:attrNameLst>
                                      </p:cBhvr>
                                      <p:to>
                                        <p:strVal val="visible"/>
                                      </p:to>
                                    </p:set>
                                    <p:anim calcmode="lin" valueType="num">
                                      <p:cBhvr additive="base">
                                        <p:cTn id="37" dur="500" fill="hold"/>
                                        <p:tgtEl>
                                          <p:spTgt spid="28651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65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65155">
                                            <p:txEl>
                                              <p:pRg st="6" end="6"/>
                                            </p:txEl>
                                          </p:spTgt>
                                        </p:tgtEl>
                                        <p:attrNameLst>
                                          <p:attrName>style.visibility</p:attrName>
                                        </p:attrNameLst>
                                      </p:cBhvr>
                                      <p:to>
                                        <p:strVal val="visible"/>
                                      </p:to>
                                    </p:set>
                                    <p:anim calcmode="lin" valueType="num">
                                      <p:cBhvr additive="base">
                                        <p:cTn id="43" dur="500" fill="hold"/>
                                        <p:tgtEl>
                                          <p:spTgt spid="286515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651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515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902" name="Rectangle 14"/>
          <p:cNvSpPr>
            <a:spLocks noGrp="1" noChangeArrowheads="1"/>
          </p:cNvSpPr>
          <p:nvPr>
            <p:ph type="title"/>
          </p:nvPr>
        </p:nvSpPr>
        <p:spPr/>
        <p:txBody>
          <a:bodyPr/>
          <a:lstStyle/>
          <a:p>
            <a:r>
              <a:rPr lang="en-US" dirty="0" smtClean="0"/>
              <a:t>Disclaimer</a:t>
            </a:r>
            <a:endParaRPr lang="en-US" dirty="0"/>
          </a:p>
        </p:txBody>
      </p:sp>
      <p:sp>
        <p:nvSpPr>
          <p:cNvPr id="1445903" name="Rectangle 15"/>
          <p:cNvSpPr>
            <a:spLocks noGrp="1" noChangeArrowheads="1"/>
          </p:cNvSpPr>
          <p:nvPr>
            <p:ph idx="1"/>
          </p:nvPr>
        </p:nvSpPr>
        <p:spPr>
          <a:xfrm>
            <a:off x="361950" y="1209678"/>
            <a:ext cx="8637588" cy="4293483"/>
          </a:xfrm>
          <a:noFill/>
        </p:spPr>
        <p:txBody>
          <a:bodyPr wrap="square">
            <a:spAutoFit/>
          </a:bodyPr>
          <a:lstStyle/>
          <a:p>
            <a:pPr marL="0" indent="0">
              <a:spcAft>
                <a:spcPct val="50000"/>
              </a:spcAft>
              <a:buNone/>
            </a:pPr>
            <a:r>
              <a:rPr lang="en-US" sz="1400" dirty="0"/>
              <a:t>This presentation has been prepared by BT Financial Group Limited (ABN 63 002 916 458) ‘BT’ and is for general information only.  Every effort has been made to ensure that it is accurate, however it is not intended to be a complete description of the matters described.  The presentation has been prepared without taking into account any personal objectives, financial situation or needs.  It does not contain and is not to be taken as containing any securities advice or securities recommendation.  Furthermore, it is not intended that it be relied on by recipients for the purpose of making investment decisions and is not a replacement of the requirement for individual research or professional tax advice.  BT does not give any warranty as to the accuracy, reliability or completeness of information which is contained in this presentation.  Except insofar as liability under any statute cannot be excluded, BT and its directors, employees and consultants do not accept any liability for any error or omission in this presentation or for any resulting loss or damage suffered by the recipient or any other person.  Unless otherwise noted, BT is the source of all charts; and all performance figures are calculated using exit to exit prices and assume reinvestment of income, take into account all fees and charges but exclude the entry fee.  It is important to note that past performance is not a reliable indicator of future performance. </a:t>
            </a:r>
          </a:p>
          <a:p>
            <a:pPr marL="0" indent="0">
              <a:spcAft>
                <a:spcPct val="50000"/>
              </a:spcAft>
              <a:buNone/>
            </a:pPr>
            <a:r>
              <a:rPr lang="en-US" sz="1400" dirty="0"/>
              <a:t>This document was accompanied by an oral presentation, and is not a complete record of the discussion held.</a:t>
            </a:r>
          </a:p>
          <a:p>
            <a:pPr marL="0" indent="0">
              <a:spcAft>
                <a:spcPct val="50000"/>
              </a:spcAft>
              <a:buNone/>
            </a:pPr>
            <a:r>
              <a:rPr lang="en-US" sz="1400" dirty="0"/>
              <a:t>No part of this presentation should be used elsewhere without prior consent from the author.</a:t>
            </a:r>
          </a:p>
          <a:p>
            <a:pPr marL="0" indent="0">
              <a:spcAft>
                <a:spcPct val="50000"/>
              </a:spcAft>
              <a:buNone/>
            </a:pPr>
            <a:r>
              <a:rPr lang="en-US" sz="1400" dirty="0"/>
              <a:t>For more information, please call BT Customer Relations on 132 135 8:00am to 6:30pm (Sydney time)</a:t>
            </a:r>
          </a:p>
        </p:txBody>
      </p:sp>
      <p:sp>
        <p:nvSpPr>
          <p:cNvPr id="8" name="Slide Number Placeholder 3"/>
          <p:cNvSpPr>
            <a:spLocks noGrp="1"/>
          </p:cNvSpPr>
          <p:nvPr>
            <p:ph type="sldNum" sz="quarter" idx="10"/>
          </p:nvPr>
        </p:nvSpPr>
        <p:spPr/>
        <p:txBody>
          <a:bodyPr/>
          <a:lstStyle/>
          <a:p>
            <a:fld id="{40E920CD-0DEA-45B2-95D0-14CE65917121}" type="slidenum">
              <a:rPr lang="en-AU"/>
              <a:pPr/>
              <a:t>35</a:t>
            </a:fld>
            <a:endParaRPr lang="en-AU"/>
          </a:p>
        </p:txBody>
      </p:sp>
      <p:graphicFrame>
        <p:nvGraphicFramePr>
          <p:cNvPr id="1445899" name="Object 11" hidden="1"/>
          <p:cNvGraphicFramePr>
            <a:graphicFrameLocks/>
          </p:cNvGraphicFramePr>
          <p:nvPr>
            <p:custDataLst>
              <p:tags r:id="rId2"/>
            </p:custDataLst>
            <p:extLst>
              <p:ext uri="{D42A27DB-BD31-4B8C-83A1-F6EECF244321}">
                <p14:modId xmlns:p14="http://schemas.microsoft.com/office/powerpoint/2010/main" val="21902465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68049" name="think-cell Slide" r:id="rId5" imgW="360" imgH="360" progId="">
                  <p:embed/>
                </p:oleObj>
              </mc:Choice>
              <mc:Fallback>
                <p:oleObj name="think-cell Slide" r:id="rId5" imgW="360" imgH="360" progId="">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5665" y="1468701"/>
            <a:ext cx="6132798" cy="891041"/>
          </a:xfrm>
        </p:spPr>
        <p:txBody>
          <a:bodyPr/>
          <a:lstStyle/>
          <a:p>
            <a:r>
              <a:rPr lang="en-US" sz="6600" dirty="0" smtClean="0"/>
              <a:t>Thank you </a:t>
            </a:r>
            <a:endParaRPr lang="en-US" sz="6600" dirty="0"/>
          </a:p>
        </p:txBody>
      </p:sp>
      <p:sp>
        <p:nvSpPr>
          <p:cNvPr id="3" name="Text Placeholder 2"/>
          <p:cNvSpPr>
            <a:spLocks noGrp="1"/>
          </p:cNvSpPr>
          <p:nvPr>
            <p:ph type="body" sz="quarter" idx="11"/>
          </p:nvPr>
        </p:nvSpPr>
        <p:spPr>
          <a:xfrm>
            <a:off x="1505665" y="3781064"/>
            <a:ext cx="5424874" cy="1203892"/>
          </a:xfrm>
        </p:spPr>
        <p:txBody>
          <a:bodyPr>
            <a:normAutofit/>
          </a:bodyPr>
          <a:lstStyle/>
          <a:p>
            <a:r>
              <a:rPr lang="en-US" sz="6600" dirty="0" smtClean="0"/>
              <a:t>questions</a:t>
            </a:r>
            <a:endParaRPr lang="en-US" sz="6600" dirty="0"/>
          </a:p>
        </p:txBody>
      </p:sp>
    </p:spTree>
    <p:extLst>
      <p:ext uri="{BB962C8B-B14F-4D97-AF65-F5344CB8AC3E}">
        <p14:creationId xmlns:p14="http://schemas.microsoft.com/office/powerpoint/2010/main" val="2129931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465108"/>
            <a:ext cx="8229600" cy="400110"/>
          </a:xfrm>
        </p:spPr>
        <p:txBody>
          <a:bodyPr/>
          <a:lstStyle/>
          <a:p>
            <a:r>
              <a:rPr lang="en-AU" dirty="0" smtClean="0"/>
              <a:t>The terms of trade have come down a long way (index, 2012/13=100)</a:t>
            </a:r>
            <a:endParaRPr lang="en-AU" dirty="0"/>
          </a:p>
        </p:txBody>
      </p:sp>
      <p:sp>
        <p:nvSpPr>
          <p:cNvPr id="4" name="Slide Number Placeholder 3"/>
          <p:cNvSpPr>
            <a:spLocks noGrp="1"/>
          </p:cNvSpPr>
          <p:nvPr>
            <p:ph type="sldNum" sz="quarter" idx="10"/>
          </p:nvPr>
        </p:nvSpPr>
        <p:spPr>
          <a:xfrm>
            <a:off x="361950" y="6358654"/>
            <a:ext cx="3320364" cy="246221"/>
          </a:xfrm>
        </p:spPr>
        <p:txBody>
          <a:bodyPr/>
          <a:lstStyle/>
          <a:p>
            <a:pPr>
              <a:defRPr/>
            </a:pPr>
            <a:fld id="{A641E38F-959C-4647-ABBD-8CD579FAD8B3}" type="slidenum">
              <a:rPr lang="en-AU" smtClean="0"/>
              <a:pPr>
                <a:defRPr/>
              </a:pPr>
              <a:t>3</a:t>
            </a:fld>
            <a:r>
              <a:rPr lang="en-AU" dirty="0" smtClean="0"/>
              <a:t>Source Access Economics</a:t>
            </a:r>
            <a:endParaRPr lang="en-AU" dirty="0"/>
          </a:p>
        </p:txBody>
      </p:sp>
      <p:pic>
        <p:nvPicPr>
          <p:cNvPr id="5" name="Chart Placeholder 4"/>
          <p:cNvPicPr>
            <a:picLocks noGrp="1" noChangeAspect="1"/>
          </p:cNvPicPr>
          <p:nvPr>
            <p:ph type="chart" idx="1"/>
          </p:nvPr>
        </p:nvPicPr>
        <p:blipFill>
          <a:blip r:embed="rId2"/>
          <a:stretch>
            <a:fillRect/>
          </a:stretch>
        </p:blipFill>
        <p:spPr>
          <a:xfrm>
            <a:off x="1" y="1169775"/>
            <a:ext cx="9144000" cy="4950941"/>
          </a:xfrm>
          <a:prstGeom prst="rect">
            <a:avLst/>
          </a:prstGeom>
        </p:spPr>
      </p:pic>
      <p:pic>
        <p:nvPicPr>
          <p:cNvPr id="3" name="Picture 2"/>
          <p:cNvPicPr>
            <a:picLocks noChangeAspect="1"/>
          </p:cNvPicPr>
          <p:nvPr/>
        </p:nvPicPr>
        <p:blipFill>
          <a:blip r:embed="rId3"/>
          <a:stretch>
            <a:fillRect/>
          </a:stretch>
        </p:blipFill>
        <p:spPr>
          <a:xfrm>
            <a:off x="2" y="1169776"/>
            <a:ext cx="9143998" cy="4950940"/>
          </a:xfrm>
          <a:prstGeom prst="rect">
            <a:avLst/>
          </a:prstGeom>
        </p:spPr>
      </p:pic>
      <p:pic>
        <p:nvPicPr>
          <p:cNvPr id="6" name="Picture 5"/>
          <p:cNvPicPr>
            <a:picLocks noChangeAspect="1"/>
          </p:cNvPicPr>
          <p:nvPr/>
        </p:nvPicPr>
        <p:blipFill>
          <a:blip r:embed="rId4"/>
          <a:stretch>
            <a:fillRect/>
          </a:stretch>
        </p:blipFill>
        <p:spPr>
          <a:xfrm>
            <a:off x="0" y="1169774"/>
            <a:ext cx="9143999" cy="4950942"/>
          </a:xfrm>
          <a:prstGeom prst="rect">
            <a:avLst/>
          </a:prstGeom>
        </p:spPr>
      </p:pic>
      <p:pic>
        <p:nvPicPr>
          <p:cNvPr id="7" name="Picture 6"/>
          <p:cNvPicPr>
            <a:picLocks noChangeAspect="1"/>
          </p:cNvPicPr>
          <p:nvPr/>
        </p:nvPicPr>
        <p:blipFill>
          <a:blip r:embed="rId5"/>
          <a:stretch>
            <a:fillRect/>
          </a:stretch>
        </p:blipFill>
        <p:spPr>
          <a:xfrm>
            <a:off x="0" y="1169773"/>
            <a:ext cx="9143999" cy="4950943"/>
          </a:xfrm>
          <a:prstGeom prst="rect">
            <a:avLst/>
          </a:prstGeom>
        </p:spPr>
      </p:pic>
      <p:pic>
        <p:nvPicPr>
          <p:cNvPr id="8" name="Picture 7"/>
          <p:cNvPicPr>
            <a:picLocks noChangeAspect="1"/>
          </p:cNvPicPr>
          <p:nvPr/>
        </p:nvPicPr>
        <p:blipFill>
          <a:blip r:embed="rId6"/>
          <a:stretch>
            <a:fillRect/>
          </a:stretch>
        </p:blipFill>
        <p:spPr>
          <a:xfrm>
            <a:off x="82379" y="1169772"/>
            <a:ext cx="9061622" cy="4950944"/>
          </a:xfrm>
          <a:prstGeom prst="rect">
            <a:avLst/>
          </a:prstGeom>
        </p:spPr>
      </p:pic>
    </p:spTree>
    <p:extLst>
      <p:ext uri="{BB962C8B-B14F-4D97-AF65-F5344CB8AC3E}">
        <p14:creationId xmlns:p14="http://schemas.microsoft.com/office/powerpoint/2010/main" val="4020031339"/>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missing guest at the growth party</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69774"/>
            <a:ext cx="9144000" cy="4901512"/>
          </a:xfrm>
        </p:spPr>
      </p:pic>
      <p:sp>
        <p:nvSpPr>
          <p:cNvPr id="4" name="Slide Number Placeholder 3"/>
          <p:cNvSpPr>
            <a:spLocks noGrp="1"/>
          </p:cNvSpPr>
          <p:nvPr>
            <p:ph type="sldNum" sz="quarter" idx="10"/>
          </p:nvPr>
        </p:nvSpPr>
        <p:spPr/>
        <p:txBody>
          <a:bodyPr/>
          <a:lstStyle/>
          <a:p>
            <a:fld id="{AE310E1D-A7BD-4B58-81EA-CDB8D999AEB9}" type="slidenum">
              <a:rPr lang="en-AU" smtClean="0"/>
              <a:pPr/>
              <a:t>4</a:t>
            </a:fld>
            <a:endParaRPr lang="en-AU"/>
          </a:p>
        </p:txBody>
      </p:sp>
    </p:spTree>
    <p:extLst>
      <p:ext uri="{BB962C8B-B14F-4D97-AF65-F5344CB8AC3E}">
        <p14:creationId xmlns:p14="http://schemas.microsoft.com/office/powerpoint/2010/main" val="369428457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laceholder 3"/>
          <p:cNvSpPr>
            <a:spLocks noGrp="1"/>
          </p:cNvSpPr>
          <p:nvPr>
            <p:ph type="sldNum" sz="quarter" idx="10"/>
          </p:nvPr>
        </p:nvSpPr>
        <p:spPr/>
        <p:txBody>
          <a:bodyPr/>
          <a:lstStyle/>
          <a:p>
            <a:pPr>
              <a:defRPr/>
            </a:pPr>
            <a:fld id="{7B0E5266-8ACD-49A1-ADA3-D14E81A5C149}" type="slidenum">
              <a:rPr lang="en-AU"/>
              <a:pPr>
                <a:defRPr/>
              </a:pPr>
              <a:t>5</a:t>
            </a:fld>
            <a:endParaRPr lang="en-AU" dirty="0"/>
          </a:p>
        </p:txBody>
      </p:sp>
      <p:sp>
        <p:nvSpPr>
          <p:cNvPr id="26627" name="Rectangle 2"/>
          <p:cNvSpPr>
            <a:spLocks noGrp="1" noChangeArrowheads="1"/>
          </p:cNvSpPr>
          <p:nvPr>
            <p:ph type="title"/>
          </p:nvPr>
        </p:nvSpPr>
        <p:spPr>
          <a:xfrm>
            <a:off x="323850" y="362658"/>
            <a:ext cx="8197850" cy="446276"/>
          </a:xfrm>
        </p:spPr>
        <p:txBody>
          <a:bodyPr/>
          <a:lstStyle/>
          <a:p>
            <a:pPr eaLnBrk="1" hangingPunct="1"/>
            <a:r>
              <a:rPr lang="en-US" dirty="0" smtClean="0"/>
              <a:t>2015 Growth Forecasts (%)</a:t>
            </a:r>
            <a:r>
              <a:rPr lang="en-AU" sz="2300" dirty="0">
                <a:latin typeface="Arial" charset="0"/>
              </a:rPr>
              <a:t> </a:t>
            </a:r>
            <a:endParaRPr lang="en-AU" b="0" dirty="0" smtClean="0">
              <a:latin typeface="Arial" charset="0"/>
            </a:endParaRPr>
          </a:p>
        </p:txBody>
      </p:sp>
      <p:sp>
        <p:nvSpPr>
          <p:cNvPr id="26628" name="Rectangle 3"/>
          <p:cNvSpPr>
            <a:spLocks noChangeArrowheads="1"/>
          </p:cNvSpPr>
          <p:nvPr/>
        </p:nvSpPr>
        <p:spPr bwMode="auto">
          <a:xfrm>
            <a:off x="409575" y="1207925"/>
            <a:ext cx="6858000" cy="457200"/>
          </a:xfrm>
          <a:prstGeom prst="rect">
            <a:avLst/>
          </a:prstGeom>
          <a:noFill/>
          <a:ln w="9525">
            <a:noFill/>
            <a:miter lim="800000"/>
            <a:headEnd/>
            <a:tailEnd/>
          </a:ln>
        </p:spPr>
        <p:txBody>
          <a:bodyPr/>
          <a:lstStyle/>
          <a:p>
            <a:pPr marL="352425" indent="-352425">
              <a:spcBef>
                <a:spcPct val="20000"/>
              </a:spcBef>
              <a:buClr>
                <a:srgbClr val="FFFFFF"/>
              </a:buClr>
            </a:pPr>
            <a:r>
              <a:rPr lang="en-US" altLang="en-US" sz="1800" dirty="0">
                <a:latin typeface="Arial" charset="0"/>
              </a:rPr>
              <a:t>Month of Forecast</a:t>
            </a:r>
          </a:p>
        </p:txBody>
      </p:sp>
      <p:graphicFrame>
        <p:nvGraphicFramePr>
          <p:cNvPr id="3082358" name="Group 118"/>
          <p:cNvGraphicFramePr>
            <a:graphicFrameLocks noGrp="1"/>
          </p:cNvGraphicFramePr>
          <p:nvPr>
            <p:ph idx="1"/>
            <p:extLst>
              <p:ext uri="{D42A27DB-BD31-4B8C-83A1-F6EECF244321}">
                <p14:modId xmlns:p14="http://schemas.microsoft.com/office/powerpoint/2010/main" val="3111840780"/>
              </p:ext>
            </p:extLst>
          </p:nvPr>
        </p:nvGraphicFramePr>
        <p:xfrm>
          <a:off x="200035" y="1594998"/>
          <a:ext cx="8210364" cy="4146480"/>
        </p:xfrm>
        <a:graphic>
          <a:graphicData uri="http://schemas.openxmlformats.org/drawingml/2006/table">
            <a:tbl>
              <a:tblPr/>
              <a:tblGrid>
                <a:gridCol w="1008000"/>
                <a:gridCol w="600197"/>
                <a:gridCol w="600197"/>
                <a:gridCol w="600197"/>
                <a:gridCol w="600197"/>
                <a:gridCol w="600197"/>
                <a:gridCol w="600197"/>
                <a:gridCol w="600197"/>
                <a:gridCol w="600197"/>
                <a:gridCol w="600197"/>
                <a:gridCol w="600197"/>
                <a:gridCol w="600197"/>
                <a:gridCol w="600197"/>
              </a:tblGrid>
              <a:tr h="518160">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J-14</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A-14</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S-14</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O-14</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N-14</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D-14</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J-15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F-15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M-15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A-15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M-15</a:t>
                      </a:r>
                    </a:p>
                  </a:txBody>
                  <a:tcPr horzOverflow="overflow">
                    <a:lnL>
                      <a:noFill/>
                    </a:lnL>
                    <a:lnR cap="flat">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J-15</a:t>
                      </a:r>
                    </a:p>
                  </a:txBody>
                  <a:tcPr horzOverflow="overflow">
                    <a:lnL>
                      <a:noFill/>
                    </a:lnL>
                    <a:lnR cap="flat">
                      <a:noFill/>
                    </a:lnR>
                    <a:lnT cap="fla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1400" b="1" i="0" u="none" strike="noStrike" cap="none" normalizeH="0" baseline="0" dirty="0" smtClean="0">
                          <a:ln>
                            <a:noFill/>
                          </a:ln>
                          <a:solidFill>
                            <a:schemeClr val="bg2"/>
                          </a:solidFill>
                          <a:effectLst/>
                          <a:latin typeface="Arial" charset="0"/>
                        </a:rPr>
                        <a:t>Australia</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r>
              <a:tr h="51816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New Zealand</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US</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3.2</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3.2</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2.2</a:t>
                      </a:r>
                    </a:p>
                  </a:txBody>
                  <a:tcPr horzOverflow="overflow">
                    <a:lnL>
                      <a:noFill/>
                    </a:lnL>
                    <a:lnR cap="flat">
                      <a:noFill/>
                    </a:lnR>
                    <a:lnT>
                      <a:noFill/>
                    </a:lnT>
                    <a:lnB>
                      <a:noFill/>
                    </a:lnB>
                    <a:lnTlToBr>
                      <a:noFill/>
                    </a:lnTlToBr>
                    <a:lnBlToTr>
                      <a:noFill/>
                    </a:lnBlToTr>
                    <a:solidFill>
                      <a:schemeClr val="tx2"/>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Japan</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1.3</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1.1</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1.0</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0.9</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1.0</a:t>
                      </a:r>
                    </a:p>
                  </a:txBody>
                  <a:tcPr horzOverflow="overflow">
                    <a:lnL>
                      <a:noFill/>
                    </a:lnL>
                    <a:lnR cap="flat">
                      <a:noFill/>
                    </a:lnR>
                    <a:ln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China</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7.2</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7.2</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7.1</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7.0</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6.9</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6.9</a:t>
                      </a:r>
                    </a:p>
                  </a:txBody>
                  <a:tcPr horzOverflow="overflow">
                    <a:lnL>
                      <a:noFill/>
                    </a:lnL>
                    <a:lnR cap="flat">
                      <a:noFill/>
                    </a:lnR>
                    <a:lnT>
                      <a:noFill/>
                    </a:lnT>
                    <a:lnB>
                      <a:noFill/>
                    </a:lnB>
                    <a:lnTlToBr>
                      <a:noFill/>
                    </a:lnTlToBr>
                    <a:lnBlToTr>
                      <a:noFill/>
                    </a:lnBlToTr>
                    <a:solidFill>
                      <a:schemeClr val="tx2"/>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Eurozone</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1.4</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1.1</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1.1</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1.1</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1.2</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1.4</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smtClean="0">
                          <a:ln>
                            <a:noFill/>
                          </a:ln>
                          <a:solidFill>
                            <a:schemeClr val="bg2"/>
                          </a:solidFill>
                          <a:effectLst/>
                          <a:latin typeface="Arial" charset="0"/>
                        </a:rPr>
                        <a:t>1.5</a:t>
                      </a: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1.5</a:t>
                      </a:r>
                    </a:p>
                  </a:txBody>
                  <a:tcPr horzOverflow="overflow">
                    <a:lnL>
                      <a:noFill/>
                    </a:lnL>
                    <a:lnR cap="flat">
                      <a:noFill/>
                    </a:lnR>
                    <a:lnT>
                      <a:noFill/>
                    </a:lnT>
                    <a:lnB>
                      <a:noFill/>
                    </a:lnB>
                    <a:lnTlToBr>
                      <a:noFill/>
                    </a:lnTlToBr>
                    <a:lnBlToTr>
                      <a:noFill/>
                    </a:lnBlToTr>
                    <a:solidFill>
                      <a:schemeClr val="accent1"/>
                    </a:solidFill>
                  </a:tcPr>
                </a:tc>
              </a:tr>
              <a:tr h="4320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UK</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txBody>
                  <a:tcPr horzOverflow="overflow">
                    <a:lnL>
                      <a:noFill/>
                    </a:lnL>
                    <a:lnR cap="flat">
                      <a:noFill/>
                    </a:lnR>
                    <a:lnT>
                      <a:noFill/>
                    </a:lnT>
                    <a:lnB>
                      <a:noFill/>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2.4</a:t>
                      </a:r>
                    </a:p>
                  </a:txBody>
                  <a:tcPr horzOverflow="overflow">
                    <a:lnL>
                      <a:noFill/>
                    </a:lnL>
                    <a:lnR cap="flat">
                      <a:noFill/>
                    </a:lnR>
                    <a:lnT>
                      <a:noFill/>
                    </a:lnT>
                    <a:lnB>
                      <a:noFill/>
                    </a:lnB>
                    <a:lnTlToBr>
                      <a:noFill/>
                    </a:lnTlToBr>
                    <a:lnBlToTr>
                      <a:noFill/>
                    </a:lnBlToTr>
                    <a:solidFill>
                      <a:schemeClr val="tx2"/>
                    </a:solidFill>
                  </a:tcPr>
                </a:tc>
              </a:tr>
              <a:tr h="51816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400" b="1" i="0" u="none" strike="noStrike" cap="none" normalizeH="0" baseline="0" dirty="0" smtClean="0">
                          <a:ln>
                            <a:noFill/>
                          </a:ln>
                          <a:solidFill>
                            <a:schemeClr val="bg2"/>
                          </a:solidFill>
                          <a:effectLst/>
                          <a:latin typeface="Arial" charset="0"/>
                        </a:rPr>
                        <a:t>“World”</a:t>
                      </a:r>
                      <a:endParaRPr kumimoji="0" lang="en-AU" sz="14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3.2</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3.3</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3.2</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3.2</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3.1</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3.0</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2.8</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2.7</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2.6</a:t>
                      </a:r>
                    </a:p>
                  </a:txBody>
                  <a:tcPr horzOverflow="overflow">
                    <a:lnL>
                      <a:noFill/>
                    </a:lnL>
                    <a:lnR cap="flat">
                      <a:noFill/>
                    </a:lnR>
                    <a:lnT>
                      <a:noFill/>
                    </a:lnT>
                    <a:lnB cap="flat">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400" b="1" i="0" u="none" strike="noStrike" cap="none" normalizeH="0" baseline="0" dirty="0" smtClean="0">
                          <a:ln>
                            <a:noFill/>
                          </a:ln>
                          <a:solidFill>
                            <a:schemeClr val="bg2"/>
                          </a:solidFill>
                          <a:effectLst/>
                          <a:latin typeface="Arial" charset="0"/>
                        </a:rPr>
                        <a:t>2.5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4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cap="flat">
                      <a:noFill/>
                    </a:lnB>
                    <a:lnTlToBr>
                      <a:noFill/>
                    </a:lnTlToBr>
                    <a:lnBlToTr>
                      <a:noFill/>
                    </a:lnBlToTr>
                    <a:solidFill>
                      <a:schemeClr val="accent1"/>
                    </a:solidFill>
                  </a:tcPr>
                </a:tc>
              </a:tr>
            </a:tbl>
          </a:graphicData>
        </a:graphic>
      </p:graphicFrame>
      <p:sp>
        <p:nvSpPr>
          <p:cNvPr id="26702" name="Text Box 85"/>
          <p:cNvSpPr txBox="1">
            <a:spLocks noChangeArrowheads="1"/>
          </p:cNvSpPr>
          <p:nvPr/>
        </p:nvSpPr>
        <p:spPr bwMode="auto">
          <a:xfrm>
            <a:off x="485790" y="5805504"/>
            <a:ext cx="2646363" cy="246221"/>
          </a:xfrm>
          <a:prstGeom prst="rect">
            <a:avLst/>
          </a:prstGeom>
          <a:noFill/>
          <a:ln w="9525">
            <a:noFill/>
            <a:miter lim="800000"/>
            <a:headEnd/>
            <a:tailEnd/>
          </a:ln>
        </p:spPr>
        <p:txBody>
          <a:bodyPr>
            <a:spAutoFit/>
          </a:bodyPr>
          <a:lstStyle/>
          <a:p>
            <a:pPr>
              <a:spcBef>
                <a:spcPct val="50000"/>
              </a:spcBef>
            </a:pPr>
            <a:r>
              <a:rPr lang="en-US" sz="1000" dirty="0">
                <a:latin typeface="Arial" charset="0"/>
              </a:rPr>
              <a:t>Source: Consensus Economics       </a:t>
            </a:r>
            <a:endParaRPr lang="en-AU" sz="1000" dirty="0">
              <a:latin typeface="Arial" charset="0"/>
            </a:endParaRPr>
          </a:p>
        </p:txBody>
      </p:sp>
    </p:spTree>
    <p:extLst>
      <p:ext uri="{BB962C8B-B14F-4D97-AF65-F5344CB8AC3E}">
        <p14:creationId xmlns:p14="http://schemas.microsoft.com/office/powerpoint/2010/main" val="1627595655"/>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Oil prices generally bounce hard</a:t>
            </a:r>
            <a:endParaRPr lang="en-AU" dirty="0"/>
          </a:p>
        </p:txBody>
      </p:sp>
      <p:sp>
        <p:nvSpPr>
          <p:cNvPr id="3" name="Slide Number Placeholder 2"/>
          <p:cNvSpPr>
            <a:spLocks noGrp="1"/>
          </p:cNvSpPr>
          <p:nvPr>
            <p:ph type="sldNum" sz="quarter" idx="10"/>
          </p:nvPr>
        </p:nvSpPr>
        <p:spPr>
          <a:xfrm>
            <a:off x="361951" y="6358654"/>
            <a:ext cx="2291308" cy="246221"/>
          </a:xfrm>
        </p:spPr>
        <p:txBody>
          <a:bodyPr/>
          <a:lstStyle/>
          <a:p>
            <a:fld id="{AE310E1D-A7BD-4B58-81EA-CDB8D999AEB9}" type="slidenum">
              <a:rPr lang="en-AU" smtClean="0"/>
              <a:pPr/>
              <a:t>6</a:t>
            </a:fld>
            <a:r>
              <a:rPr lang="en-AU" dirty="0" smtClean="0"/>
              <a:t> Source : ISI </a:t>
            </a:r>
            <a:r>
              <a:rPr lang="en-AU" dirty="0" err="1" smtClean="0"/>
              <a:t>Evercore</a:t>
            </a:r>
            <a:endParaRPr lang="en-AU" dirty="0"/>
          </a:p>
        </p:txBody>
      </p:sp>
      <p:sp>
        <p:nvSpPr>
          <p:cNvPr id="4" name="Text Placeholder 3"/>
          <p:cNvSpPr>
            <a:spLocks noGrp="1"/>
          </p:cNvSpPr>
          <p:nvPr>
            <p:ph type="body" sz="quarter" idx="11"/>
          </p:nvPr>
        </p:nvSpPr>
        <p:spPr>
          <a:xfrm>
            <a:off x="967687" y="6063047"/>
            <a:ext cx="7381875" cy="45719"/>
          </a:xfrm>
        </p:spPr>
        <p:txBody>
          <a:bodyPr/>
          <a:lstStyle/>
          <a:p>
            <a:pPr marL="0" indent="0">
              <a:buNone/>
            </a:pPr>
            <a:endParaRPr lang="en-AU" dirty="0"/>
          </a:p>
        </p:txBody>
      </p:sp>
      <p:pic>
        <p:nvPicPr>
          <p:cNvPr id="14" name="Picture 13"/>
          <p:cNvPicPr>
            <a:picLocks noChangeAspect="1"/>
          </p:cNvPicPr>
          <p:nvPr/>
        </p:nvPicPr>
        <p:blipFill>
          <a:blip r:embed="rId3"/>
          <a:stretch>
            <a:fillRect/>
          </a:stretch>
        </p:blipFill>
        <p:spPr>
          <a:xfrm>
            <a:off x="-8251" y="1162975"/>
            <a:ext cx="9160501" cy="4945791"/>
          </a:xfrm>
          <a:prstGeom prst="rect">
            <a:avLst/>
          </a:prstGeom>
        </p:spPr>
      </p:pic>
    </p:spTree>
    <p:extLst>
      <p:ext uri="{BB962C8B-B14F-4D97-AF65-F5344CB8AC3E}">
        <p14:creationId xmlns:p14="http://schemas.microsoft.com/office/powerpoint/2010/main" val="232150450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4"/>
          <p:cNvSpPr>
            <a:spLocks noGrp="1"/>
          </p:cNvSpPr>
          <p:nvPr>
            <p:ph type="sldNum" sz="quarter" idx="10"/>
          </p:nvPr>
        </p:nvSpPr>
        <p:spPr/>
        <p:txBody>
          <a:bodyPr/>
          <a:lstStyle/>
          <a:p>
            <a:pPr>
              <a:defRPr/>
            </a:pPr>
            <a:fld id="{D80ACC92-D030-4E5C-B922-78DBACC55F8B}" type="slidenum">
              <a:rPr lang="en-AU"/>
              <a:pPr>
                <a:defRPr/>
              </a:pPr>
              <a:t>7</a:t>
            </a:fld>
            <a:endParaRPr lang="en-AU"/>
          </a:p>
        </p:txBody>
      </p:sp>
      <p:sp>
        <p:nvSpPr>
          <p:cNvPr id="16387" name="Rectangle 2"/>
          <p:cNvSpPr>
            <a:spLocks noGrp="1" noChangeArrowheads="1"/>
          </p:cNvSpPr>
          <p:nvPr>
            <p:ph type="title"/>
          </p:nvPr>
        </p:nvSpPr>
        <p:spPr>
          <a:xfrm>
            <a:off x="361950" y="404783"/>
            <a:ext cx="8394700" cy="400110"/>
          </a:xfrm>
        </p:spPr>
        <p:txBody>
          <a:bodyPr/>
          <a:lstStyle/>
          <a:p>
            <a:pPr eaLnBrk="1" hangingPunct="1"/>
            <a:r>
              <a:rPr lang="en-US" dirty="0" smtClean="0"/>
              <a:t>Financial Market Forecasts</a:t>
            </a:r>
            <a:endParaRPr lang="en-AU" dirty="0" smtClean="0"/>
          </a:p>
        </p:txBody>
      </p:sp>
      <p:graphicFrame>
        <p:nvGraphicFramePr>
          <p:cNvPr id="3238915" name="Group 3"/>
          <p:cNvGraphicFramePr>
            <a:graphicFrameLocks noGrp="1"/>
          </p:cNvGraphicFramePr>
          <p:nvPr>
            <p:ph sz="half" idx="2"/>
            <p:extLst>
              <p:ext uri="{D42A27DB-BD31-4B8C-83A1-F6EECF244321}">
                <p14:modId xmlns:p14="http://schemas.microsoft.com/office/powerpoint/2010/main" val="1778352898"/>
              </p:ext>
            </p:extLst>
          </p:nvPr>
        </p:nvGraphicFramePr>
        <p:xfrm>
          <a:off x="547690" y="1844675"/>
          <a:ext cx="8097837" cy="3352800"/>
        </p:xfrm>
        <a:graphic>
          <a:graphicData uri="http://schemas.openxmlformats.org/drawingml/2006/table">
            <a:tbl>
              <a:tblPr/>
              <a:tblGrid>
                <a:gridCol w="2674937"/>
                <a:gridCol w="412750"/>
                <a:gridCol w="1585913"/>
                <a:gridCol w="358775"/>
                <a:gridCol w="1354137"/>
                <a:gridCol w="1711325"/>
              </a:tblGrid>
              <a:tr h="835025">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cap="flat">
                      <a:noFill/>
                    </a:lnL>
                    <a:lnR>
                      <a:noFill/>
                    </a:lnR>
                    <a:lnT cap="flat">
                      <a:noFill/>
                    </a:lnT>
                    <a:lnB>
                      <a:noFill/>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Now</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(12 June)</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cap="flat">
                      <a:noFill/>
                    </a:lnT>
                    <a:lnB>
                      <a:noFill/>
                    </a:lnB>
                    <a:lnTlToBr>
                      <a:noFill/>
                    </a:lnTlToBr>
                    <a:lnBlToTr>
                      <a:noFill/>
                    </a:lnBlToTr>
                    <a:solidFill>
                      <a:schemeClr val="accent1"/>
                    </a:solidFill>
                  </a:tcPr>
                </a:tc>
                <a:tc hMerge="1">
                  <a:txBody>
                    <a:bodyPr/>
                    <a:lstStyle/>
                    <a:p>
                      <a:endParaRPr lang="en-AU"/>
                    </a:p>
                  </a:txBody>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End-Dec</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2015</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End-Jun</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2016</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cap="flat">
                      <a:noFill/>
                    </a:lnT>
                    <a:lnB>
                      <a:noFill/>
                    </a:lnB>
                    <a:lnTlToBr>
                      <a:noFill/>
                    </a:lnTlToBr>
                    <a:lnBlToTr>
                      <a:noFill/>
                    </a:lnBlToTr>
                    <a:solidFill>
                      <a:schemeClr val="accent1"/>
                    </a:solidFill>
                  </a:tcPr>
                </a:tc>
              </a:tr>
              <a:tr h="62865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1600" b="1" i="0" u="none" strike="noStrike" cap="none" normalizeH="0" baseline="0" dirty="0" smtClean="0">
                          <a:ln>
                            <a:noFill/>
                          </a:ln>
                          <a:solidFill>
                            <a:schemeClr val="bg2"/>
                          </a:solidFill>
                          <a:effectLst/>
                          <a:latin typeface="Arial" charset="0"/>
                        </a:rPr>
                        <a:t>AUD/USD</a:t>
                      </a:r>
                      <a:endParaRPr kumimoji="0" lang="en-AU" sz="1600" b="1" i="0" u="none" strike="noStrike" cap="none" normalizeH="0" baseline="0" dirty="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0.775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0.72</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0.70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r>
              <a:tr h="631825">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smtClean="0">
                          <a:ln>
                            <a:noFill/>
                          </a:ln>
                          <a:solidFill>
                            <a:schemeClr val="bg2"/>
                          </a:solidFill>
                          <a:effectLst/>
                          <a:latin typeface="Arial" charset="0"/>
                        </a:rPr>
                        <a:t>Official cash rate (%)</a:t>
                      </a:r>
                      <a:endParaRPr kumimoji="0" lang="en-AU" sz="1600" b="1" i="0" u="none" strike="noStrike" cap="none" normalizeH="0" baseline="0" smtClean="0">
                        <a:ln>
                          <a:noFill/>
                        </a:ln>
                        <a:solidFill>
                          <a:schemeClr val="bg2"/>
                        </a:solidFill>
                        <a:effectLst/>
                        <a:latin typeface="Arial" charset="0"/>
                      </a:endParaRPr>
                    </a:p>
                  </a:txBody>
                  <a:tcPr horzOverflow="overflow">
                    <a:lnL cap="flat">
                      <a:noFill/>
                    </a:lnL>
                    <a:lnR>
                      <a:noFill/>
                    </a:lnR>
                    <a:lnT>
                      <a:noFill/>
                    </a:lnT>
                    <a:lnB>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2.00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2.00</a:t>
                      </a:r>
                    </a:p>
                  </a:txBody>
                  <a:tcPr horzOverflow="overflow">
                    <a:lnL>
                      <a:noFill/>
                    </a:lnL>
                    <a:lnR>
                      <a:noFill/>
                    </a:lnR>
                    <a:lnT>
                      <a:noFill/>
                    </a:lnT>
                    <a:lnB>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2.25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accent1"/>
                    </a:solidFill>
                  </a:tcPr>
                </a:tc>
              </a:tr>
              <a:tr h="62865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10 Year Bond yield (%)</a:t>
                      </a:r>
                    </a:p>
                  </a:txBody>
                  <a:tcPr horzOverflow="overflow">
                    <a:lnL cap="flat">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3.15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a:noFill/>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     3.20</a:t>
                      </a:r>
                    </a:p>
                  </a:txBody>
                  <a:tcPr horzOverflow="overflow">
                    <a:lnL>
                      <a:noFill/>
                    </a:lnL>
                    <a:lnR>
                      <a:noFill/>
                    </a:lnR>
                    <a:lnT>
                      <a:noFill/>
                    </a:lnT>
                    <a:lnB>
                      <a:noFill/>
                    </a:lnB>
                    <a:lnTlToBr>
                      <a:noFill/>
                    </a:lnTlToBr>
                    <a:lnBlToTr>
                      <a:noFill/>
                    </a:lnBlToTr>
                    <a:solidFill>
                      <a:schemeClr val="tx2"/>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3.40</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cap="flat">
                      <a:noFill/>
                    </a:lnR>
                    <a:lnT>
                      <a:noFill/>
                    </a:lnT>
                    <a:lnB>
                      <a:noFill/>
                    </a:lnB>
                    <a:lnTlToBr>
                      <a:noFill/>
                    </a:lnTlToBr>
                    <a:lnBlToTr>
                      <a:noFill/>
                    </a:lnBlToTr>
                    <a:solidFill>
                      <a:schemeClr val="tx2"/>
                    </a:solidFill>
                  </a:tcPr>
                </a:tc>
              </a:tr>
              <a:tr h="628650">
                <a:tc gridSpan="2">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ASX 200</a:t>
                      </a:r>
                    </a:p>
                  </a:txBody>
                  <a:tcPr horzOverflow="overflow">
                    <a:lnL cap="flat">
                      <a:noFill/>
                    </a:lnL>
                    <a:lnR>
                      <a:noFill/>
                    </a:lnR>
                    <a:lnT>
                      <a:noFill/>
                    </a:lnT>
                    <a:lnB cap="flat">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5545</a:t>
                      </a:r>
                    </a:p>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cap="flat">
                      <a:noFill/>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sz="1600" b="1" i="0" u="none" strike="noStrike" cap="none" normalizeH="0" baseline="0" dirty="0" smtClean="0">
                          <a:ln>
                            <a:noFill/>
                          </a:ln>
                          <a:solidFill>
                            <a:schemeClr val="bg2"/>
                          </a:solidFill>
                          <a:effectLst/>
                          <a:latin typeface="Arial" charset="0"/>
                        </a:rPr>
                        <a:t>    5800</a:t>
                      </a:r>
                      <a:endParaRPr kumimoji="0" lang="en-AU" sz="1600" b="1" i="0" u="none" strike="noStrike" cap="none" normalizeH="0" baseline="0" dirty="0" smtClean="0">
                        <a:ln>
                          <a:noFill/>
                        </a:ln>
                        <a:solidFill>
                          <a:schemeClr val="bg2"/>
                        </a:solidFill>
                        <a:effectLst/>
                        <a:latin typeface="Arial" charset="0"/>
                      </a:endParaRPr>
                    </a:p>
                  </a:txBody>
                  <a:tcPr horzOverflow="overflow">
                    <a:lnL>
                      <a:noFill/>
                    </a:lnL>
                    <a:lnR>
                      <a:noFill/>
                    </a:lnR>
                    <a:lnT>
                      <a:noFill/>
                    </a:lnT>
                    <a:lnB cap="flat">
                      <a:noFill/>
                    </a:lnB>
                    <a:lnTlToBr>
                      <a:noFill/>
                    </a:lnTlToBr>
                    <a:lnBlToTr>
                      <a:noFill/>
                    </a:lnBlToTr>
                    <a:solidFill>
                      <a:schemeClr val="accent1"/>
                    </a:solidFill>
                  </a:tcPr>
                </a:tc>
                <a:tc hMerge="1">
                  <a:txBody>
                    <a:bodyPr/>
                    <a:lstStyle/>
                    <a:p>
                      <a:endParaRPr lang="en-AU"/>
                    </a:p>
                  </a:txBody>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AU" sz="1600" b="1" i="0" u="none" strike="noStrike" cap="none" normalizeH="0" baseline="0" dirty="0" smtClean="0">
                          <a:ln>
                            <a:noFill/>
                          </a:ln>
                          <a:solidFill>
                            <a:schemeClr val="bg2"/>
                          </a:solidFill>
                          <a:effectLst/>
                          <a:latin typeface="Arial" charset="0"/>
                        </a:rPr>
                        <a:t>6000</a:t>
                      </a:r>
                    </a:p>
                  </a:txBody>
                  <a:tcPr horzOverflow="overflow">
                    <a:lnL>
                      <a:noFill/>
                    </a:lnL>
                    <a:lnR cap="flat">
                      <a:noFill/>
                    </a:lnR>
                    <a:lnT>
                      <a:noFill/>
                    </a:lnT>
                    <a:lnB cap="flat">
                      <a:noFill/>
                    </a:lnB>
                    <a:lnTlToBr>
                      <a:noFill/>
                    </a:lnTlToBr>
                    <a:lnBlToTr>
                      <a:noFill/>
                    </a:lnBlToTr>
                    <a:solidFill>
                      <a:schemeClr val="accent1"/>
                    </a:solidFill>
                  </a:tcPr>
                </a:tc>
              </a:tr>
            </a:tbl>
          </a:graphicData>
        </a:graphic>
      </p:graphicFrame>
    </p:spTree>
    <p:extLst>
      <p:ext uri="{BB962C8B-B14F-4D97-AF65-F5344CB8AC3E}">
        <p14:creationId xmlns:p14="http://schemas.microsoft.com/office/powerpoint/2010/main" val="3198252074"/>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pPr>
              <a:defRPr/>
            </a:pPr>
            <a:fld id="{99194583-4727-4F3B-8E7E-05E58F174B0D}" type="slidenum">
              <a:rPr lang="en-AU"/>
              <a:pPr>
                <a:defRPr/>
              </a:pPr>
              <a:t>8</a:t>
            </a:fld>
            <a:endParaRPr lang="en-AU" dirty="0"/>
          </a:p>
        </p:txBody>
      </p:sp>
      <p:sp>
        <p:nvSpPr>
          <p:cNvPr id="2052" name="Rectangle 2"/>
          <p:cNvSpPr>
            <a:spLocks noGrp="1" noChangeArrowheads="1"/>
          </p:cNvSpPr>
          <p:nvPr>
            <p:ph type="title"/>
          </p:nvPr>
        </p:nvSpPr>
        <p:spPr>
          <a:xfrm>
            <a:off x="241300" y="405577"/>
            <a:ext cx="8135938" cy="400110"/>
          </a:xfrm>
        </p:spPr>
        <p:txBody>
          <a:bodyPr/>
          <a:lstStyle/>
          <a:p>
            <a:r>
              <a:rPr lang="en-AU" dirty="0" smtClean="0"/>
              <a:t>The Australian Dollar and US Trade Weighted Index</a:t>
            </a:r>
          </a:p>
        </p:txBody>
      </p:sp>
      <p:sp>
        <p:nvSpPr>
          <p:cNvPr id="2053" name="Text Box 3"/>
          <p:cNvSpPr txBox="1">
            <a:spLocks noChangeArrowheads="1"/>
          </p:cNvSpPr>
          <p:nvPr/>
        </p:nvSpPr>
        <p:spPr bwMode="auto">
          <a:xfrm>
            <a:off x="411165" y="5829300"/>
            <a:ext cx="1563687" cy="261608"/>
          </a:xfrm>
          <a:prstGeom prst="rect">
            <a:avLst/>
          </a:prstGeom>
          <a:noFill/>
          <a:ln w="9525">
            <a:noFill/>
            <a:miter lim="800000"/>
            <a:headEnd/>
            <a:tailEnd/>
          </a:ln>
        </p:spPr>
        <p:txBody>
          <a:bodyPr lIns="91436" tIns="45719" rIns="91436" bIns="45719">
            <a:spAutoFit/>
          </a:bodyPr>
          <a:lstStyle/>
          <a:p>
            <a:pPr>
              <a:spcBef>
                <a:spcPct val="50000"/>
              </a:spcBef>
            </a:pPr>
            <a:r>
              <a:rPr lang="en-US" sz="1100" dirty="0">
                <a:latin typeface="Arial" charset="0"/>
                <a:ea typeface="ヒラギノ角ゴ ProN W3" pitchFamily="-106" charset="-128"/>
              </a:rPr>
              <a:t>Source: </a:t>
            </a:r>
            <a:r>
              <a:rPr lang="en-US" sz="1100" dirty="0" err="1">
                <a:latin typeface="Arial" charset="0"/>
                <a:ea typeface="ヒラギノ角ゴ ProN W3" pitchFamily="-106" charset="-128"/>
              </a:rPr>
              <a:t>Datastream</a:t>
            </a:r>
            <a:r>
              <a:rPr lang="en-US" sz="1100" dirty="0">
                <a:solidFill>
                  <a:schemeClr val="bg2"/>
                </a:solidFill>
                <a:latin typeface="Arial" charset="0"/>
                <a:ea typeface="ヒラギノ角ゴ ProN W3" pitchFamily="-106" charset="-128"/>
              </a:rPr>
              <a:t>        </a:t>
            </a:r>
            <a:endParaRPr lang="en-AU" sz="1100" dirty="0">
              <a:solidFill>
                <a:schemeClr val="bg2"/>
              </a:solidFill>
              <a:latin typeface="Arial" charset="0"/>
              <a:ea typeface="ヒラギノ角ゴ ProN W3" pitchFamily="-106" charset="-128"/>
            </a:endParaRPr>
          </a:p>
        </p:txBody>
      </p:sp>
      <p:grpSp>
        <p:nvGrpSpPr>
          <p:cNvPr id="2" name="Group 4"/>
          <p:cNvGrpSpPr>
            <a:grpSpLocks/>
          </p:cNvGrpSpPr>
          <p:nvPr/>
        </p:nvGrpSpPr>
        <p:grpSpPr bwMode="auto">
          <a:xfrm>
            <a:off x="468313" y="1204915"/>
            <a:ext cx="8324850" cy="4460875"/>
            <a:chOff x="295" y="709"/>
            <a:chExt cx="5244" cy="2811"/>
          </a:xfrm>
        </p:grpSpPr>
        <p:sp>
          <p:nvSpPr>
            <p:cNvPr id="2059" name="Rectangle 5"/>
            <p:cNvSpPr>
              <a:spLocks noChangeArrowheads="1"/>
            </p:cNvSpPr>
            <p:nvPr/>
          </p:nvSpPr>
          <p:spPr bwMode="auto">
            <a:xfrm>
              <a:off x="303" y="746"/>
              <a:ext cx="5125" cy="2767"/>
            </a:xfrm>
            <a:prstGeom prst="rect">
              <a:avLst/>
            </a:prstGeom>
            <a:solidFill>
              <a:srgbClr val="738CB5"/>
            </a:solidFill>
            <a:ln w="9525">
              <a:noFill/>
              <a:miter lim="800000"/>
              <a:headEnd/>
              <a:tailEnd/>
            </a:ln>
          </p:spPr>
          <p:txBody>
            <a:bodyPr wrap="none" anchor="ctr"/>
            <a:lstStyle/>
            <a:p>
              <a:endParaRPr lang="en-AU"/>
            </a:p>
          </p:txBody>
        </p:sp>
        <p:sp>
          <p:nvSpPr>
            <p:cNvPr id="2060" name="AutoShape 6"/>
            <p:cNvSpPr>
              <a:spLocks noChangeAspect="1" noChangeArrowheads="1" noTextEdit="1"/>
            </p:cNvSpPr>
            <p:nvPr/>
          </p:nvSpPr>
          <p:spPr bwMode="auto">
            <a:xfrm>
              <a:off x="340" y="754"/>
              <a:ext cx="5080" cy="2721"/>
            </a:xfrm>
            <a:prstGeom prst="rect">
              <a:avLst/>
            </a:prstGeom>
            <a:noFill/>
            <a:ln w="9525">
              <a:noFill/>
              <a:miter lim="800000"/>
              <a:headEnd/>
              <a:tailEnd/>
            </a:ln>
          </p:spPr>
          <p:txBody>
            <a:bodyPr/>
            <a:lstStyle/>
            <a:p>
              <a:endParaRPr lang="en-AU"/>
            </a:p>
          </p:txBody>
        </p:sp>
        <p:sp>
          <p:nvSpPr>
            <p:cNvPr id="2061" name="AutoShape 7"/>
            <p:cNvSpPr>
              <a:spLocks noChangeAspect="1" noChangeArrowheads="1" noTextEdit="1"/>
            </p:cNvSpPr>
            <p:nvPr/>
          </p:nvSpPr>
          <p:spPr bwMode="auto">
            <a:xfrm>
              <a:off x="295" y="709"/>
              <a:ext cx="5244" cy="2811"/>
            </a:xfrm>
            <a:prstGeom prst="rect">
              <a:avLst/>
            </a:prstGeom>
            <a:noFill/>
            <a:ln w="9525">
              <a:noFill/>
              <a:miter lim="800000"/>
              <a:headEnd/>
              <a:tailEnd/>
            </a:ln>
          </p:spPr>
          <p:txBody>
            <a:bodyPr/>
            <a:lstStyle/>
            <a:p>
              <a:endParaRPr lang="en-AU"/>
            </a:p>
          </p:txBody>
        </p:sp>
      </p:grpSp>
      <p:graphicFrame>
        <p:nvGraphicFramePr>
          <p:cNvPr id="2050" name="Object 2"/>
          <p:cNvGraphicFramePr>
            <a:graphicFrameLocks noGrp="1" noChangeAspect="1"/>
          </p:cNvGraphicFramePr>
          <p:nvPr>
            <p:ph idx="1"/>
            <p:extLst>
              <p:ext uri="{D42A27DB-BD31-4B8C-83A1-F6EECF244321}">
                <p14:modId xmlns:p14="http://schemas.microsoft.com/office/powerpoint/2010/main" val="2463612174"/>
              </p:ext>
            </p:extLst>
          </p:nvPr>
        </p:nvGraphicFramePr>
        <p:xfrm>
          <a:off x="325438" y="1344613"/>
          <a:ext cx="8520112" cy="4679950"/>
        </p:xfrm>
        <a:graphic>
          <a:graphicData uri="http://schemas.openxmlformats.org/presentationml/2006/ole">
            <mc:AlternateContent xmlns:mc="http://schemas.openxmlformats.org/markup-compatibility/2006">
              <mc:Choice xmlns:v="urn:schemas-microsoft-com:vml" Requires="v">
                <p:oleObj spid="_x0000_s2349099" name="Chart" r:id="rId4" imgW="6810215" imgH="4076963" progId="MSGraph.Chart.8">
                  <p:embed followColorScheme="full"/>
                </p:oleObj>
              </mc:Choice>
              <mc:Fallback>
                <p:oleObj name="Chart" r:id="rId4" imgW="6810215" imgH="4076963" progId="MSGraph.Chart.8">
                  <p:embed followColorScheme="full"/>
                  <p:pic>
                    <p:nvPicPr>
                      <p:cNvPr id="0" name=""/>
                      <p:cNvPicPr>
                        <a:picLocks noChangeAspect="1" noChangeArrowheads="1"/>
                      </p:cNvPicPr>
                      <p:nvPr/>
                    </p:nvPicPr>
                    <p:blipFill>
                      <a:blip r:embed="rId5"/>
                      <a:srcRect/>
                      <a:stretch>
                        <a:fillRect/>
                      </a:stretch>
                    </p:blipFill>
                    <p:spPr bwMode="auto">
                      <a:xfrm>
                        <a:off x="325438" y="1344613"/>
                        <a:ext cx="8520112" cy="467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9"/>
          <p:cNvSpPr txBox="1">
            <a:spLocks noChangeArrowheads="1"/>
          </p:cNvSpPr>
          <p:nvPr/>
        </p:nvSpPr>
        <p:spPr bwMode="auto">
          <a:xfrm>
            <a:off x="900113" y="1344615"/>
            <a:ext cx="793750" cy="274637"/>
          </a:xfrm>
          <a:prstGeom prst="rect">
            <a:avLst/>
          </a:prstGeom>
          <a:noFill/>
          <a:ln w="19050">
            <a:noFill/>
            <a:miter lim="800000"/>
            <a:headEnd/>
            <a:tailEnd/>
          </a:ln>
        </p:spPr>
        <p:txBody>
          <a:bodyPr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Index</a:t>
            </a:r>
          </a:p>
        </p:txBody>
      </p:sp>
      <p:sp>
        <p:nvSpPr>
          <p:cNvPr id="2056" name="Text Box 10"/>
          <p:cNvSpPr txBox="1">
            <a:spLocks noChangeArrowheads="1"/>
          </p:cNvSpPr>
          <p:nvPr/>
        </p:nvSpPr>
        <p:spPr bwMode="auto">
          <a:xfrm>
            <a:off x="7380288" y="1344615"/>
            <a:ext cx="1008062" cy="274637"/>
          </a:xfrm>
          <a:prstGeom prst="rect">
            <a:avLst/>
          </a:prstGeom>
          <a:noFill/>
          <a:ln w="19050">
            <a:noFill/>
            <a:miter lim="800000"/>
            <a:headEnd/>
            <a:tailEnd/>
          </a:ln>
        </p:spPr>
        <p:txBody>
          <a:bodyPr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AUD/USD</a:t>
            </a:r>
          </a:p>
        </p:txBody>
      </p:sp>
      <p:sp>
        <p:nvSpPr>
          <p:cNvPr id="2057" name="Text Box 11"/>
          <p:cNvSpPr txBox="1">
            <a:spLocks noChangeArrowheads="1"/>
          </p:cNvSpPr>
          <p:nvPr/>
        </p:nvSpPr>
        <p:spPr bwMode="auto">
          <a:xfrm>
            <a:off x="6191251" y="3463925"/>
            <a:ext cx="1895475" cy="274638"/>
          </a:xfrm>
          <a:prstGeom prst="rect">
            <a:avLst/>
          </a:prstGeom>
          <a:noFill/>
          <a:ln w="19050">
            <a:noFill/>
            <a:miter lim="800000"/>
            <a:headEnd/>
            <a:tailEnd/>
          </a:ln>
        </p:spPr>
        <p:txBody>
          <a:bodyPr wrap="square"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US TWI inverted (LHS)</a:t>
            </a:r>
          </a:p>
        </p:txBody>
      </p:sp>
      <p:sp>
        <p:nvSpPr>
          <p:cNvPr id="2058" name="Text Box 12"/>
          <p:cNvSpPr txBox="1">
            <a:spLocks noChangeArrowheads="1"/>
          </p:cNvSpPr>
          <p:nvPr/>
        </p:nvSpPr>
        <p:spPr bwMode="auto">
          <a:xfrm>
            <a:off x="4924426" y="1766890"/>
            <a:ext cx="1647825" cy="276997"/>
          </a:xfrm>
          <a:prstGeom prst="rect">
            <a:avLst/>
          </a:prstGeom>
          <a:noFill/>
          <a:ln w="19050">
            <a:noFill/>
            <a:miter lim="800000"/>
            <a:headEnd/>
            <a:tailEnd/>
          </a:ln>
        </p:spPr>
        <p:txBody>
          <a:bodyPr wrap="square" lIns="91436" tIns="45719" rIns="91436" bIns="45719">
            <a:spAutoFit/>
          </a:bodyPr>
          <a:lstStyle/>
          <a:p>
            <a:pPr>
              <a:spcBef>
                <a:spcPct val="50000"/>
              </a:spcBef>
            </a:pPr>
            <a:r>
              <a:rPr lang="en-AU" sz="1200" dirty="0">
                <a:solidFill>
                  <a:srgbClr val="FFFFFF"/>
                </a:solidFill>
                <a:latin typeface="Arial" charset="0"/>
                <a:ea typeface="ヒラギノ角ゴ ProN W3" pitchFamily="-106" charset="-128"/>
              </a:rPr>
              <a:t>AUD/USD (RHS)</a:t>
            </a:r>
          </a:p>
        </p:txBody>
      </p:sp>
    </p:spTree>
    <p:extLst>
      <p:ext uri="{BB962C8B-B14F-4D97-AF65-F5344CB8AC3E}">
        <p14:creationId xmlns:p14="http://schemas.microsoft.com/office/powerpoint/2010/main" val="4184245336"/>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TATEDONOTDELETE" val="WVgL1LeaUUyEA.b78q_G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8mCOy.0HG0qEKl_098q._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T PPTX TEMPLATE-B2B-ny">
  <a:themeElements>
    <a:clrScheme name="BT">
      <a:dk1>
        <a:srgbClr val="262626"/>
      </a:dk1>
      <a:lt1>
        <a:srgbClr val="D6D2C4"/>
      </a:lt1>
      <a:dk2>
        <a:srgbClr val="00AFD7"/>
      </a:dk2>
      <a:lt2>
        <a:srgbClr val="FFFFFF"/>
      </a:lt2>
      <a:accent1>
        <a:srgbClr val="00AFD7"/>
      </a:accent1>
      <a:accent2>
        <a:srgbClr val="0070C0"/>
      </a:accent2>
      <a:accent3>
        <a:srgbClr val="9A6A4F"/>
      </a:accent3>
      <a:accent4>
        <a:srgbClr val="737B4C"/>
      </a:accent4>
      <a:accent5>
        <a:srgbClr val="487A7B"/>
      </a:accent5>
      <a:accent6>
        <a:srgbClr val="86647A"/>
      </a:accent6>
      <a:hlink>
        <a:srgbClr val="262626"/>
      </a:hlink>
      <a:folHlink>
        <a:srgbClr val="00AFD7"/>
      </a:folHlink>
    </a:clrScheme>
    <a:fontScheme name="BT">
      <a:majorFont>
        <a:latin typeface="Georgia"/>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defPPr>
      </a:lstStyle>
    </a:txDef>
  </a:objectDefaults>
  <a:extraClrSchemeLst>
    <a:extraClrScheme>
      <a:clrScheme name="1_White Template Final 1">
        <a:dk1>
          <a:srgbClr val="717073"/>
        </a:dk1>
        <a:lt1>
          <a:srgbClr val="FFFFFF"/>
        </a:lt1>
        <a:dk2>
          <a:srgbClr val="73AFB6"/>
        </a:dk2>
        <a:lt2>
          <a:srgbClr val="FFFFFF"/>
        </a:lt2>
        <a:accent1>
          <a:srgbClr val="ACA095"/>
        </a:accent1>
        <a:accent2>
          <a:srgbClr val="73C6A1"/>
        </a:accent2>
        <a:accent3>
          <a:srgbClr val="FFFFFF"/>
        </a:accent3>
        <a:accent4>
          <a:srgbClr val="5F5F61"/>
        </a:accent4>
        <a:accent5>
          <a:srgbClr val="D2CDC8"/>
        </a:accent5>
        <a:accent6>
          <a:srgbClr val="68B391"/>
        </a:accent6>
        <a:hlink>
          <a:srgbClr val="4F8ABE"/>
        </a:hlink>
        <a:folHlink>
          <a:srgbClr val="963D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DU colours with white hyperlink">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FFFFFF"/>
      </a:hlink>
      <a:folHlink>
        <a:srgbClr val="FFFFFF"/>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DU colours with white hyperlink">
      <a:dk1>
        <a:srgbClr val="F79625"/>
      </a:dk1>
      <a:lt1>
        <a:sysClr val="window" lastClr="FFFFFF"/>
      </a:lt1>
      <a:dk2>
        <a:srgbClr val="068DA4"/>
      </a:dk2>
      <a:lt2>
        <a:srgbClr val="B0BB67"/>
      </a:lt2>
      <a:accent1>
        <a:srgbClr val="FFFFFF"/>
      </a:accent1>
      <a:accent2>
        <a:srgbClr val="000000"/>
      </a:accent2>
      <a:accent3>
        <a:srgbClr val="B0BB67"/>
      </a:accent3>
      <a:accent4>
        <a:srgbClr val="F79625"/>
      </a:accent4>
      <a:accent5>
        <a:srgbClr val="068DA4"/>
      </a:accent5>
      <a:accent6>
        <a:srgbClr val="D1D2D4"/>
      </a:accent6>
      <a:hlink>
        <a:srgbClr val="FFFFFF"/>
      </a:hlink>
      <a:folHlink>
        <a:srgbClr val="FFFFFF"/>
      </a:folHlink>
    </a:clrScheme>
    <a:fontScheme name="Deakin Wordy">
      <a:majorFont>
        <a:latin typeface="WordyBlack"/>
        <a:ea typeface=""/>
        <a:cs typeface=""/>
      </a:majorFont>
      <a:minorFont>
        <a:latin typeface="Wordy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BT PPTX TEMPLATE-B2B-ny</Template>
  <TotalTime>161545</TotalTime>
  <Words>822</Words>
  <Application>Microsoft Office PowerPoint</Application>
  <PresentationFormat>On-screen Show (4:3)</PresentationFormat>
  <Paragraphs>349</Paragraphs>
  <Slides>37</Slides>
  <Notes>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37</vt:i4>
      </vt:variant>
    </vt:vector>
  </HeadingPairs>
  <TitlesOfParts>
    <vt:vector size="52" baseType="lpstr">
      <vt:lpstr>Arial</vt:lpstr>
      <vt:lpstr>Bookman Old Style</vt:lpstr>
      <vt:lpstr>Calibri</vt:lpstr>
      <vt:lpstr>Georgia</vt:lpstr>
      <vt:lpstr>Trebuchet MS</vt:lpstr>
      <vt:lpstr>Wingdings</vt:lpstr>
      <vt:lpstr>Wingdings 3</vt:lpstr>
      <vt:lpstr>WordyBlack</vt:lpstr>
      <vt:lpstr>WordyLight</vt:lpstr>
      <vt:lpstr>ヒラギノ角ゴ ProN W3</vt:lpstr>
      <vt:lpstr>BT PPTX TEMPLATE-B2B-ny</vt:lpstr>
      <vt:lpstr>5_Office Theme</vt:lpstr>
      <vt:lpstr>6_Office Theme</vt:lpstr>
      <vt:lpstr>think-cell Slide</vt:lpstr>
      <vt:lpstr>Chart</vt:lpstr>
      <vt:lpstr>PowerPoint Presentation</vt:lpstr>
      <vt:lpstr>A global economic and market outlook</vt:lpstr>
      <vt:lpstr>Resources investment (% of GDP)</vt:lpstr>
      <vt:lpstr>The terms of trade have come down a long way (index, 2012/13=100)</vt:lpstr>
      <vt:lpstr>The missing guest at the growth party</vt:lpstr>
      <vt:lpstr>2015 Growth Forecasts (%) </vt:lpstr>
      <vt:lpstr>Oil prices generally bounce hard</vt:lpstr>
      <vt:lpstr>Financial Market Forecasts</vt:lpstr>
      <vt:lpstr>The Australian Dollar and US Trade Weighted Index</vt:lpstr>
      <vt:lpstr>Volatility has picked up in the exchange rate</vt:lpstr>
      <vt:lpstr>Australian Share market Performance – ASX200</vt:lpstr>
      <vt:lpstr>The Australian market is above fair value (forward p/e ratio)</vt:lpstr>
      <vt:lpstr>But the P/E tends to be higher when the cash rate is lower</vt:lpstr>
      <vt:lpstr>And yields in the share market still beat the alternatives</vt:lpstr>
      <vt:lpstr>Share market volatility remains low (no of days in month when ASX200 moves by more than 1%)</vt:lpstr>
      <vt:lpstr>Australia has kept pace with the developed world ex US</vt:lpstr>
      <vt:lpstr>We have been in almost perfect sync with the United States market.</vt:lpstr>
      <vt:lpstr>The labour market data are looking a little better. Has unemployment peaked?</vt:lpstr>
      <vt:lpstr>Most new jobs are in the service sector</vt:lpstr>
      <vt:lpstr>Australian inflation  is not an issue</vt:lpstr>
      <vt:lpstr>Household financial ratios</vt:lpstr>
      <vt:lpstr>House Prices - Australia v Brisbane</vt:lpstr>
      <vt:lpstr>Australian houses are the biggest in the world (sq m per capita)</vt:lpstr>
      <vt:lpstr>House prices have risen everywhere, particularly in Sydney ($’000s)</vt:lpstr>
      <vt:lpstr>Prices have been rising rapidly in Sydney only in the past year (% increase year to May 2015)</vt:lpstr>
      <vt:lpstr>Where’s the bubble? Average house price increase in the past ten years</vt:lpstr>
      <vt:lpstr>Credit growth has picked up, driven by investors</vt:lpstr>
      <vt:lpstr>The investors are now in charge</vt:lpstr>
      <vt:lpstr>Investors have been piling in in New South Wales</vt:lpstr>
      <vt:lpstr>Not much of the borrowing by investors finances new dwellings!</vt:lpstr>
      <vt:lpstr>Gross Domestic Product</vt:lpstr>
      <vt:lpstr>Queensland has lost share</vt:lpstr>
      <vt:lpstr>Global Medium-Term Economic Growth and Inflation Prospects (2015-2025)</vt:lpstr>
      <vt:lpstr>Asia-Pacific Medium-Term Economic Growth and Inflation Prospects (2015-2025)</vt:lpstr>
      <vt:lpstr>Summary</vt:lpstr>
      <vt:lpstr>Disclaimer</vt:lpstr>
      <vt:lpstr>PowerPoint Presentation</vt:lpstr>
    </vt:vector>
  </TitlesOfParts>
  <Company>Westpac Banking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global economic and market outlook</dc:title>
  <dc:creator>catonc</dc:creator>
  <cp:lastModifiedBy>Dorianne Lyons</cp:lastModifiedBy>
  <cp:revision>704</cp:revision>
  <cp:lastPrinted>2003-06-30T06:29:31Z</cp:lastPrinted>
  <dcterms:created xsi:type="dcterms:W3CDTF">2013-02-05T04:21:36Z</dcterms:created>
  <dcterms:modified xsi:type="dcterms:W3CDTF">2015-06-17T02:54:11Z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livery Date">
    <vt:lpwstr/>
  </property>
  <property fmtid="{D5CDD505-2E9C-101B-9397-08002B2CF9AE}" pid="3" name="Event">
    <vt:lpwstr/>
  </property>
  <property fmtid="{D5CDD505-2E9C-101B-9397-08002B2CF9AE}" pid="4" name="Final">
    <vt:bool>true</vt:bool>
  </property>
  <property fmtid="{D5CDD505-2E9C-101B-9397-08002B2CF9AE}" pid="5" name="NXPowerLiteLastOptimized">
    <vt:lpwstr>310068</vt:lpwstr>
  </property>
  <property fmtid="{D5CDD505-2E9C-101B-9397-08002B2CF9AE}" pid="6" name="NXPowerLiteSettings">
    <vt:lpwstr>B74006B004C800</vt:lpwstr>
  </property>
  <property fmtid="{D5CDD505-2E9C-101B-9397-08002B2CF9AE}" pid="7" name="NXPowerLiteVersion">
    <vt:lpwstr>D5.0.3</vt:lpwstr>
  </property>
  <property fmtid="{D5CDD505-2E9C-101B-9397-08002B2CF9AE}" pid="8" name="NotesPageLayout">
    <vt:lpwstr>Message</vt:lpwstr>
  </property>
  <property fmtid="{D5CDD505-2E9C-101B-9397-08002B2CF9AE}" pid="9" name="Title">
    <vt:lpwstr>Slide 1</vt:lpwstr>
  </property>
  <property fmtid="{D5CDD505-2E9C-101B-9397-08002B2CF9AE}" pid="10" name="docid">
    <vt:lpwstr/>
  </property>
</Properties>
</file>