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9" r:id="rId2"/>
    <p:sldMasterId id="2147483764" r:id="rId3"/>
    <p:sldMasterId id="2147483759" r:id="rId4"/>
  </p:sldMasterIdLst>
  <p:notesMasterIdLst>
    <p:notesMasterId r:id="rId26"/>
  </p:notesMasterIdLst>
  <p:handoutMasterIdLst>
    <p:handoutMasterId r:id="rId27"/>
  </p:handoutMasterIdLst>
  <p:sldIdLst>
    <p:sldId id="261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81" r:id="rId13"/>
    <p:sldId id="282" r:id="rId14"/>
    <p:sldId id="283" r:id="rId15"/>
    <p:sldId id="275" r:id="rId16"/>
    <p:sldId id="276" r:id="rId17"/>
    <p:sldId id="277" r:id="rId18"/>
    <p:sldId id="285" r:id="rId19"/>
    <p:sldId id="278" r:id="rId20"/>
    <p:sldId id="279" r:id="rId21"/>
    <p:sldId id="288" r:id="rId22"/>
    <p:sldId id="286" r:id="rId23"/>
    <p:sldId id="280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Seet" initials="I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1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5719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73216" y="0"/>
            <a:ext cx="148319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3E4B8-0279-44CF-86E3-2E6C8FE978A3}" type="datetimeFigureOut">
              <a:rPr lang="en-AU" smtClean="0"/>
              <a:pPr/>
              <a:t>22/01/2014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15719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73216" y="8686800"/>
            <a:ext cx="148478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95EA-1746-40E9-9108-B845746012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00377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8A1F-ADE5-45F9-9007-36CE2559749C}" type="datetimeFigureOut">
              <a:rPr lang="en-AU" smtClean="0"/>
              <a:pPr/>
              <a:t>22/01/2014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BD4F-ED21-46EC-B9E1-362F8586AF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0757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marR="0" indent="0" algn="l" defTabSz="914400" rtl="0" eaLnBrk="1" fontAlgn="auto" latinLnBrk="0" hangingPunct="1">
      <a:lnSpc>
        <a:spcPts val="1200"/>
      </a:lnSpc>
      <a:spcBef>
        <a:spcPts val="1000"/>
      </a:spcBef>
      <a:spcAft>
        <a:spcPts val="0"/>
      </a:spcAft>
      <a:buClrTx/>
      <a:buSzTx/>
      <a:buFontTx/>
      <a:buNone/>
      <a:tabLst/>
      <a:defRPr sz="1200" b="0" kern="1200">
        <a:solidFill>
          <a:schemeClr val="tx1"/>
        </a:solidFill>
        <a:latin typeface="WordyLight" pitchFamily="2" charset="0"/>
        <a:ea typeface="+mn-ea"/>
        <a:cs typeface="+mn-cs"/>
      </a:defRPr>
    </a:lvl1pPr>
    <a:lvl2pPr marL="18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2pPr>
    <a:lvl3pPr marL="36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3pPr>
    <a:lvl4pPr marL="54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4pPr>
    <a:lvl5pPr marL="72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5084763"/>
            <a:ext cx="5832475" cy="1081087"/>
          </a:xfrm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2780928"/>
            <a:ext cx="3816226" cy="216000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6525344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CRICOS Provider Code: 00113B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53336"/>
            <a:ext cx="18002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WordyLight" pitchFamily="2" charset="0"/>
              </a:defRPr>
            </a:lvl1pPr>
          </a:lstStyle>
          <a:p>
            <a:r>
              <a:rPr lang="en-AU" dirty="0" smtClean="0"/>
              <a:t>CRICOS Provider Code: 00113B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23224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53336"/>
            <a:ext cx="201622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WordyLight" pitchFamily="2" charset="0"/>
              </a:defRPr>
            </a:lvl1pPr>
          </a:lstStyle>
          <a:p>
            <a:r>
              <a:rPr lang="en-AU" dirty="0" smtClean="0"/>
              <a:t>CRICOS Provider Code: 00113B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456384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2780928"/>
            <a:ext cx="3816226" cy="216000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456384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2780928"/>
            <a:ext cx="3816226" cy="216000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23224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456384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Wordy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2780928"/>
            <a:ext cx="3816226" cy="216000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23224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456384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53336"/>
            <a:ext cx="187220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WordyLight" pitchFamily="2" charset="0"/>
              </a:defRPr>
            </a:lvl1pPr>
          </a:lstStyle>
          <a:p>
            <a:r>
              <a:rPr lang="en-AU" dirty="0" smtClean="0"/>
              <a:t>CRICOS Provider Code: 00113B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P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CRICOS Provider Code: 00113B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2" r:id="rId3"/>
    <p:sldLayoutId id="214748368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9" name="Picture 8" descr="Deakin_Worldly_Logo_Keyline[rgb]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5589240"/>
            <a:ext cx="1035558" cy="1035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accent2"/>
                </a:solidFill>
              </a:rPr>
              <a:t>CRICOS Provider Code: 00113B</a:t>
            </a:r>
            <a:endParaRPr lang="en-AU" sz="800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8507553.jpg"/>
          <p:cNvPicPr>
            <a:picLocks noChangeAspect="1"/>
          </p:cNvPicPr>
          <p:nvPr/>
        </p:nvPicPr>
        <p:blipFill>
          <a:blip r:embed="rId6" cstate="print"/>
          <a:srcRect t="25522" r="22853" b="185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53336"/>
            <a:ext cx="172819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WordyLight" pitchFamily="2" charset="0"/>
              </a:defRPr>
            </a:lvl1pPr>
          </a:lstStyle>
          <a:p>
            <a:r>
              <a:rPr lang="en-AU" dirty="0" smtClean="0"/>
              <a:t>CRICOS Provider Code: 00113B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2229635.jpg"/>
          <p:cNvPicPr>
            <a:picLocks noChangeAspect="1"/>
          </p:cNvPicPr>
          <p:nvPr/>
        </p:nvPicPr>
        <p:blipFill>
          <a:blip r:embed="rId5" cstate="print"/>
          <a:srcRect l="29019" t="26480" r="18500"/>
          <a:stretch>
            <a:fillRect/>
          </a:stretch>
        </p:blipFill>
        <p:spPr>
          <a:xfrm>
            <a:off x="-49034" y="1"/>
            <a:ext cx="919303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597352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CRICOS Provider Code: 00113B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eakin.edu.au/health/ens/currentstudents/Student-enrolment-information.php" TargetMode="Externa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dussc.net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fmsd/services/timetable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kin.edu.au/studentconnect" TargetMode="External"/><Relationship Id="rId2" Type="http://schemas.openxmlformats.org/officeDocument/2006/relationships/hyperlink" Target="http://www.deakin.edu.au/star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kin.edu.au/current-students" TargetMode="External"/><Relationship Id="rId2" Type="http://schemas.openxmlformats.org/officeDocument/2006/relationships/hyperlink" Target="http://www.deakin.edu.au/university-handbook/2014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studentconnect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studentconnect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health/peer-mentoring/forms/mentee.php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n.dwyer@deakin.edu.au" TargetMode="External"/><Relationship Id="rId2" Type="http://schemas.openxmlformats.org/officeDocument/2006/relationships/hyperlink" Target="mailto:stuart.warmington@deakin.edu.a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ns-enquire@deakin.edu.a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health/ens/careers/index.php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kin.edu.au/health/ens/careers/index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311400"/>
            <a:ext cx="91440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AU" sz="2200" b="1" cap="none" dirty="0" smtClean="0">
              <a:solidFill>
                <a:schemeClr val="accent2"/>
              </a:solidFill>
              <a:latin typeface="Myriad Pro" pitchFamily="34" charset="0"/>
              <a:ea typeface="ＭＳ Ｐゴシック" charset="-128"/>
            </a:endParaRPr>
          </a:p>
          <a:p>
            <a:pPr algn="ctr">
              <a:defRPr/>
            </a:pPr>
            <a:endParaRPr lang="en-AU" sz="2200" b="1" cap="none" dirty="0">
              <a:solidFill>
                <a:schemeClr val="accent2"/>
              </a:solidFill>
              <a:latin typeface="Myriad Pro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en-AU" sz="2200" b="1" cap="none" dirty="0" smtClean="0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  <a:t>Congratulations on your success in achieving a place in the </a:t>
            </a:r>
            <a:br>
              <a:rPr lang="en-AU" sz="2200" b="1" cap="none" dirty="0" smtClean="0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</a:br>
            <a:r>
              <a:rPr lang="en-AU" sz="2200" b="1" cap="none" dirty="0" smtClean="0">
                <a:solidFill>
                  <a:schemeClr val="accent4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H343 Bachelor of Exercise and Sport Science</a:t>
            </a:r>
            <a:endParaRPr lang="en-AU" sz="2200" b="1" cap="none" dirty="0" smtClean="0">
              <a:solidFill>
                <a:schemeClr val="tx2">
                  <a:lumMod val="75000"/>
                </a:schemeClr>
              </a:solidFill>
              <a:latin typeface="Worldly Bold" pitchFamily="2" charset="0"/>
              <a:ea typeface="ＭＳ Ｐゴシック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828675"/>
            <a:ext cx="9144000" cy="294322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3100" b="1" dirty="0" smtClean="0">
                <a:solidFill>
                  <a:schemeClr val="accent2"/>
                </a:solidFill>
                <a:latin typeface="Worldly Bold" pitchFamily="2" charset="0"/>
                <a:ea typeface="Myriad Pro Semibold It"/>
              </a:rPr>
              <a:t>Welcome to the</a:t>
            </a:r>
          </a:p>
          <a:p>
            <a:pPr algn="ctr">
              <a:buFont typeface="Arial" charset="0"/>
              <a:buNone/>
              <a:defRPr/>
            </a:pPr>
            <a:r>
              <a:rPr lang="en-US" sz="3100" b="1" dirty="0" smtClean="0">
                <a:solidFill>
                  <a:schemeClr val="accent2"/>
                </a:solidFill>
                <a:latin typeface="Worldly Bold" pitchFamily="2" charset="0"/>
                <a:ea typeface="Myriad Pro Semibold It"/>
              </a:rPr>
              <a:t>School of Exercise and Nutrition Sciences</a:t>
            </a:r>
          </a:p>
          <a:p>
            <a:pPr algn="ctr">
              <a:buFont typeface="Arial" charset="0"/>
              <a:buNone/>
              <a:defRPr/>
            </a:pPr>
            <a:r>
              <a:rPr lang="en-US" sz="3100" b="1" dirty="0" smtClean="0">
                <a:solidFill>
                  <a:schemeClr val="accent2"/>
                </a:solidFill>
                <a:latin typeface="Worldly Bold" pitchFamily="2" charset="0"/>
                <a:ea typeface="Myriad Pro Semibold It"/>
              </a:rPr>
              <a:t>in the Faculty of Health</a:t>
            </a:r>
            <a:endParaRPr lang="en-AU" sz="3100" b="1" dirty="0" smtClean="0">
              <a:solidFill>
                <a:schemeClr val="accent2"/>
              </a:solidFill>
              <a:latin typeface="Worldly Bold" pitchFamily="2" charset="0"/>
              <a:ea typeface="Myriad Pro Semibold It"/>
            </a:endParaRPr>
          </a:p>
          <a:p>
            <a:pPr>
              <a:buFont typeface="Arial" charset="0"/>
              <a:buNone/>
              <a:defRPr/>
            </a:pPr>
            <a:endParaRPr lang="en-AU" dirty="0" smtClean="0">
              <a:ea typeface="Myriad Pro Semibold It"/>
            </a:endParaRPr>
          </a:p>
        </p:txBody>
      </p:sp>
      <p:pic>
        <p:nvPicPr>
          <p:cNvPr id="8" name="Picture 3" descr="cycling-welcom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826863"/>
            <a:ext cx="1828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AURITZ_DEA1488_04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3826863"/>
            <a:ext cx="1828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LAURITZ_DEA1488_005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6650" y="3817338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9856" y="5373216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  <a:t>This presentation is available </a:t>
            </a:r>
            <a:r>
              <a:rPr lang="en-AU" sz="2000" dirty="0" smtClean="0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  <a:t>at:</a:t>
            </a: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Bold" pitchFamily="2" charset="0"/>
                <a:hlinkClick r:id=""/>
              </a:rPr>
              <a:t>www.deakin.edu.au/health/ens/currentstudents</a:t>
            </a:r>
            <a:r>
              <a:rPr lang="en-AU" sz="1600" dirty="0">
                <a:solidFill>
                  <a:schemeClr val="accent2"/>
                </a:solidFill>
                <a:latin typeface="Worldly Bold" pitchFamily="2" charset="0"/>
                <a:hlinkClick r:id=""/>
              </a:rPr>
              <a:t>/</a:t>
            </a: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Bold" pitchFamily="2" charset="0"/>
                <a:hlinkClick r:id=""/>
              </a:rPr>
              <a:t>Student-enrolment-</a:t>
            </a:r>
            <a:r>
              <a:rPr lang="en-AU" sz="1600" dirty="0" err="1" smtClean="0">
                <a:solidFill>
                  <a:schemeClr val="accent2"/>
                </a:solidFill>
                <a:latin typeface="Worldly Bold" pitchFamily="2" charset="0"/>
                <a:hlinkClick r:id="rId5"/>
              </a:rPr>
              <a:t>information.php</a:t>
            </a:r>
            <a:endParaRPr lang="en-AU" sz="1600" dirty="0">
              <a:latin typeface="Worldly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8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528" y="54868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Terminology continued…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Trimester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The academic year is divided into three trimesters: First (T1) Second (T2) and Summer (T3).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Trimester 1 classes commence in the week beginning </a:t>
            </a: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Monday 10 March 2014.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HSE010 Laboratory Safety Unit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All students are required to enrol in and pass HSE010 Laboratory Safety unit prior to their first laboratory class. Students are only required to complete this once during their degree. </a:t>
            </a:r>
          </a:p>
          <a:p>
            <a:pPr algn="ctr"/>
            <a:endParaRPr lang="en-AU" sz="2000" i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i="1" dirty="0">
                <a:solidFill>
                  <a:schemeClr val="accent2"/>
                </a:solidFill>
                <a:latin typeface="Worldly Light" pitchFamily="2" charset="0"/>
              </a:rPr>
              <a:t>You are required to complete this unit prior to your first lab class for HSE103 and HSE101 in Trimester 1, 2014.</a:t>
            </a:r>
          </a:p>
          <a:p>
            <a:pPr algn="ctr"/>
            <a:endParaRPr lang="en-AU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3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528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Terminology continued…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28813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Unit Code</a:t>
            </a:r>
            <a:endParaRPr lang="en-AU" sz="2000" dirty="0">
              <a:solidFill>
                <a:schemeClr val="accent2"/>
              </a:solidFill>
              <a:latin typeface="Worldly Bold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Each unit, or subject, has a distinct alphanumeric code, for example HSE102.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 HSN refers to the School of Exercise and Nutrition Sciences and the 101 indicates    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      that it is a first year level unit. Second year level units begin with a ‘2’ 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      and third year level units begin with a ‘3’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eg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. HSE201 is a second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year level unit and HSE301 is a third year level unit.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Unit Name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Each unit, has a distinct unit name 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eg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. ‘Functional Human Anatomy’</a:t>
            </a:r>
          </a:p>
        </p:txBody>
      </p:sp>
    </p:spTree>
    <p:extLst>
      <p:ext uri="{BB962C8B-B14F-4D97-AF65-F5344CB8AC3E}">
        <p14:creationId xmlns:p14="http://schemas.microsoft.com/office/powerpoint/2010/main" val="254836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05105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Provides social and career networking opportunities to current students and alumni.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Annual Fee </a:t>
            </a:r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$5 DUSA Access Member</a:t>
            </a:r>
            <a:r>
              <a:rPr lang="en-AU" sz="2000" dirty="0">
                <a:solidFill>
                  <a:schemeClr val="accent2"/>
                </a:solidFill>
                <a:latin typeface="Worldly Bold" pitchFamily="2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($10 Non-DUSA Access)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Membership includes ID card, access to seminars and 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monthly e-Newsletter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Website: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www.dussc.net</a:t>
            </a:r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You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can also find them on Facebook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!</a:t>
            </a:r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</p:txBody>
      </p:sp>
      <p:pic>
        <p:nvPicPr>
          <p:cNvPr id="4" name="Picture 3" descr="DUSS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50" y="1143000"/>
            <a:ext cx="2590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36712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Timetable and Class Attendance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44824"/>
            <a:ext cx="9144000" cy="25391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  <a:t>Timetable</a:t>
            </a:r>
          </a:p>
          <a:p>
            <a:pPr algn="ctr">
              <a:defRPr/>
            </a:pP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The University timetable is located on the Deakin Website at the following address: </a:t>
            </a:r>
          </a:p>
          <a:p>
            <a:pPr algn="ctr">
              <a:defRPr/>
            </a:pP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Worldly Light" pitchFamily="2" charset="0"/>
                <a:ea typeface="ＭＳ Ｐゴシック" charset="-128"/>
                <a:hlinkClick r:id="rId2"/>
              </a:rPr>
              <a:t>http://www.deakin.edu.au/timetable</a:t>
            </a:r>
            <a:endParaRPr lang="en-AU" sz="2000" b="1" dirty="0">
              <a:solidFill>
                <a:schemeClr val="accent1">
                  <a:lumMod val="75000"/>
                </a:schemeClr>
              </a:solidFill>
              <a:latin typeface="Worldly Light" pitchFamily="2" charset="0"/>
              <a:ea typeface="ＭＳ Ｐゴシック" charset="-128"/>
            </a:endParaRPr>
          </a:p>
          <a:p>
            <a:pPr algn="ctr">
              <a:defRPr/>
            </a:pP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 </a:t>
            </a:r>
          </a:p>
          <a:p>
            <a:pPr algn="ctr">
              <a:defRPr/>
            </a:pPr>
            <a:endParaRPr lang="en-US" sz="2000" dirty="0">
              <a:solidFill>
                <a:schemeClr val="accent2"/>
              </a:solidFill>
              <a:latin typeface="Myriad Pro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  <a:t>Lectures, Tutorials and </a:t>
            </a:r>
            <a:r>
              <a:rPr lang="en-US" sz="2000" b="1" dirty="0" err="1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  <a:t>Practicals</a:t>
            </a:r>
            <a:endParaRPr lang="en-AU" sz="2000" b="1" dirty="0">
              <a:solidFill>
                <a:schemeClr val="accent2"/>
              </a:solidFill>
              <a:latin typeface="Worldly Bold" pitchFamily="2" charset="0"/>
              <a:ea typeface="ＭＳ Ｐゴシック" charset="-128"/>
            </a:endParaRPr>
          </a:p>
          <a:p>
            <a:pPr algn="ctr">
              <a:defRPr/>
            </a:pP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You are expected to attend the tutorials and practicals for all units you are enrolled in.</a:t>
            </a:r>
          </a:p>
          <a:p>
            <a:pPr algn="ctr">
              <a:defRPr/>
            </a:pP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Lectures for most units are available online if you are unable to attend.</a:t>
            </a: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852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STAR – On Campus Timetable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0080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Visit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www.deakin.edu.au/star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for more information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STAR opens on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Monday 10 February at 9:00am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for you to enter preferences for timeslots you would like to attend. 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STAR closes on </a:t>
            </a:r>
            <a:r>
              <a:rPr lang="en-AU" sz="2000" b="1" dirty="0" smtClean="0">
                <a:solidFill>
                  <a:schemeClr val="accent2"/>
                </a:solidFill>
                <a:latin typeface="Worldly Light" pitchFamily="2" charset="0"/>
              </a:rPr>
              <a:t>Monday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17 February </a:t>
            </a:r>
            <a:r>
              <a:rPr lang="en-AU" sz="2000" b="1" dirty="0" smtClean="0">
                <a:solidFill>
                  <a:schemeClr val="accent2"/>
                </a:solidFill>
                <a:latin typeface="Worldly Light" pitchFamily="2" charset="0"/>
              </a:rPr>
              <a:t>2014 at 9:00am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. 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Preferences are collected, randomised and sorted. 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STAR re-opens on </a:t>
            </a:r>
            <a:r>
              <a:rPr lang="en-AU" sz="2000" b="1" dirty="0" smtClean="0">
                <a:solidFill>
                  <a:schemeClr val="accent2"/>
                </a:solidFill>
                <a:latin typeface="Worldly Light" pitchFamily="2" charset="0"/>
              </a:rPr>
              <a:t>Tuesday 18 February at 9:00am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 and students can view their personalised timetable and make adjustments then. </a:t>
            </a:r>
            <a:endParaRPr lang="en-AU" sz="2000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Most students will be provided with a clash free timetable. 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STAR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can be accessed from the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website at: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3"/>
              </a:rPr>
              <a:t>http://www.deakin.edu.au/studentconnect</a:t>
            </a:r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852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Online Handbook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To assist you as a student at Deakin, we recommend that you log on to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http://www.deakin.edu.au/university-handbook/2014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and read the information about your course.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We also recommend that you regularly log into the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DeakinSync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website at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3"/>
              </a:rPr>
              <a:t>http://www.deakin.edu.au/students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.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 err="1">
                <a:solidFill>
                  <a:schemeClr val="accent2"/>
                </a:solidFill>
                <a:latin typeface="Worldly Light" pitchFamily="2" charset="0"/>
              </a:rPr>
              <a:t>DeakinSync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 is the new student portal which is a one-stop shop for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vital information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on what is involved in being a Deakin student, important dates, the services and facilities available to you and details of your course requirements.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Students should regularly access their Deakin email and </a:t>
            </a:r>
            <a:r>
              <a:rPr lang="en-US" sz="2000" dirty="0" err="1">
                <a:solidFill>
                  <a:schemeClr val="accent2"/>
                </a:solidFill>
                <a:latin typeface="Worldly Light" pitchFamily="2" charset="0"/>
              </a:rPr>
              <a:t>CloudDeakin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, 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the online learning portal, via </a:t>
            </a:r>
            <a:r>
              <a:rPr lang="en-US" sz="2000" dirty="0" err="1">
                <a:solidFill>
                  <a:schemeClr val="accent2"/>
                </a:solidFill>
                <a:latin typeface="Worldly Light" pitchFamily="2" charset="0"/>
              </a:rPr>
              <a:t>DeakinSync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64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68291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AU" sz="2000" dirty="0" smtClean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Enrol online via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www.deakin.edu.au/studentconnect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for both Tri 1 and Tri 2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2014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by no later than </a:t>
            </a: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5:00pm on Monday 3 February 2014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or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your offer will lapse. </a:t>
            </a:r>
            <a:endParaRPr lang="en-AU" sz="2000" b="1" i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Complete your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eCAF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(electronic Commonwealth Assistance Form) to accept your Commonwealth supported place and/or apply for HECS-HELP. 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You </a:t>
            </a:r>
            <a:r>
              <a:rPr lang="en-AU" sz="2000" b="1" u="sng" dirty="0">
                <a:solidFill>
                  <a:schemeClr val="accent2"/>
                </a:solidFill>
                <a:latin typeface="Worldly Light" pitchFamily="2" charset="0"/>
              </a:rPr>
              <a:t>MUST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complete all steps of the Enrolment process and receive a receipt number at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Step 5 of 5 – Receipt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to confirm that you have successfully enrolled in your course.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Get your student ID card from Deakin Central once enrolled.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Attend the HSE Laboratory Safety Information Session during Orientation Week.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0528" y="629816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Things to do</a:t>
            </a: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Myriad Pro" pitchFamily="34" charset="0"/>
                <a:ea typeface="ＭＳ Ｐゴシック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528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Things to do…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793441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If you intend to apply for CPL, please submit applications no later than </a:t>
            </a: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28 February 2014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to your course adviser. </a:t>
            </a:r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b="1" dirty="0"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Check your timetable and select your preferences on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STAR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(Student Timetable Allocation and Registration system) from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10 February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–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17 February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.</a:t>
            </a:r>
          </a:p>
          <a:p>
            <a:pPr algn="ctr"/>
            <a:endParaRPr lang="en-AU" sz="2000" dirty="0"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STAR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can be accessed via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DeakinSync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, or from the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website at: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http://www.deakin.edu.au/studentconnect</a:t>
            </a:r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Ensure personal contact details are always up-to-date </a:t>
            </a: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and ensure you check your Deakin email account regularly. </a:t>
            </a: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528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Peer Mentoring Program 2014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Excited about starting at Deakin, but unsure of the unfamiliar environment?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Is the prospect of starting university a little bit daunting?</a:t>
            </a:r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The Faculty of Health offers the Peer Mentoring program to all Health students across all campuses. This program is highly recommended to all commencing students.</a:t>
            </a:r>
          </a:p>
          <a:p>
            <a:pPr algn="ctr"/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Second and third year Health students (mentors) assist new students (mentees) through introduction and transition to university life during the first five weeks of trimester.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Sign up to be a mentee at the following link:</a:t>
            </a:r>
          </a:p>
          <a:p>
            <a:pPr algn="ctr"/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http://www.deakin.edu.au/health/peer-mentoring/forms/mentee.php</a:t>
            </a:r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>
              <a:solidFill>
                <a:srgbClr val="6A8634"/>
              </a:solidFill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You will require your Deakin username and password to sign up.</a:t>
            </a:r>
          </a:p>
        </p:txBody>
      </p:sp>
    </p:spTree>
    <p:extLst>
      <p:ext uri="{BB962C8B-B14F-4D97-AF65-F5344CB8AC3E}">
        <p14:creationId xmlns:p14="http://schemas.microsoft.com/office/powerpoint/2010/main" val="138053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528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err="1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StudentConnect</a:t>
            </a: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 Enrolment Assistance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15085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Enrolment assistance is available at webpage:</a:t>
            </a: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http://www.deakin.edu.au/study-at-deakin/apply/enrol-defer-withdraw-or-transfer/enrol-for-the-first-time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Enrolling at Deakin is a simple three-step process. This webpage will step you through this process.</a:t>
            </a:r>
          </a:p>
          <a:p>
            <a:pPr algn="ctr"/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Click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the </a:t>
            </a:r>
            <a:r>
              <a:rPr lang="en-AU" sz="2000" i="1" dirty="0">
                <a:solidFill>
                  <a:schemeClr val="accent2"/>
                </a:solidFill>
                <a:latin typeface="Worldly Light" pitchFamily="2" charset="0"/>
              </a:rPr>
              <a:t>‘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Start the enrolment process in </a:t>
            </a:r>
            <a:r>
              <a:rPr lang="en-AU" sz="2000" b="1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’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video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link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available on this webpage under </a:t>
            </a:r>
            <a:r>
              <a:rPr lang="en-AU" sz="2000" b="1" dirty="0" smtClean="0">
                <a:solidFill>
                  <a:schemeClr val="accent2"/>
                </a:solidFill>
                <a:latin typeface="Worldly Light" pitchFamily="2" charset="0"/>
              </a:rPr>
              <a:t>Step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2 - Enrol in </a:t>
            </a:r>
            <a:r>
              <a:rPr lang="en-AU" sz="2000" b="1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.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This quick 5 minute video provides step-by-step enrolment guidance for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.</a:t>
            </a:r>
          </a:p>
          <a:p>
            <a:pPr algn="ctr"/>
            <a:endParaRPr lang="en-AU" sz="2000" dirty="0"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There is also a “How do I enrol online?” PDF document available to download from the link above to assist in the enrolment process.</a:t>
            </a:r>
          </a:p>
          <a:p>
            <a:pPr algn="ctr"/>
            <a:endParaRPr lang="en-AU" sz="2000" dirty="0">
              <a:latin typeface="Myriad Pro" pitchFamily="34" charset="0"/>
            </a:endParaRPr>
          </a:p>
          <a:p>
            <a:pPr algn="ctr"/>
            <a:endParaRPr lang="en-AU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6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0528" y="701824"/>
            <a:ext cx="8351912" cy="85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School of Exercise and Nutrition Sciences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484784"/>
            <a:ext cx="8268072" cy="44958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None/>
            </a:pPr>
            <a:r>
              <a:rPr lang="en-US" dirty="0" smtClean="0">
                <a:latin typeface="Myriad Pro" pitchFamily="34" charset="0"/>
                <a:ea typeface="ＭＳ Ｐゴシック"/>
                <a:cs typeface="Myriad Pro" pitchFamily="34" charset="0"/>
              </a:rPr>
              <a:t>	</a:t>
            </a:r>
          </a:p>
          <a:p>
            <a:pPr>
              <a:buFont typeface="Lucida Grande"/>
              <a:buNone/>
            </a:pPr>
            <a:r>
              <a:rPr lang="en-US" dirty="0" smtClean="0">
                <a:latin typeface="Worldly Light" pitchFamily="2" charset="0"/>
                <a:ea typeface="ＭＳ Ｐゴシック"/>
                <a:cs typeface="Myriad Pro" pitchFamily="34" charset="0"/>
              </a:rPr>
              <a:t>Where to find us…</a:t>
            </a:r>
          </a:p>
          <a:p>
            <a:pPr marL="0" indent="0">
              <a:buNone/>
            </a:pPr>
            <a:endParaRPr lang="en-US" dirty="0" smtClean="0">
              <a:latin typeface="Worldly Light" pitchFamily="2" charset="0"/>
              <a:ea typeface="ＭＳ Ｐゴシック"/>
              <a:cs typeface="Myriad Pro" pitchFamily="34" charset="0"/>
            </a:endParaRPr>
          </a:p>
          <a:p>
            <a:pPr>
              <a:buFont typeface="Lucida Grande"/>
              <a:buNone/>
            </a:pPr>
            <a:r>
              <a:rPr lang="en-US" dirty="0" smtClean="0">
                <a:latin typeface="Worldly Light" pitchFamily="2" charset="0"/>
                <a:ea typeface="ＭＳ Ｐゴシック"/>
                <a:cs typeface="Myriad Pro" pitchFamily="34" charset="0"/>
              </a:rPr>
              <a:t>REACH building</a:t>
            </a:r>
          </a:p>
          <a:p>
            <a:pPr>
              <a:buFont typeface="Lucida Grande"/>
              <a:buNone/>
            </a:pPr>
            <a:r>
              <a:rPr lang="en-US" sz="2400" dirty="0" smtClean="0">
                <a:latin typeface="Worldly Light" pitchFamily="2" charset="0"/>
                <a:ea typeface="ＭＳ Ｐゴシック"/>
                <a:cs typeface="Myriad Pro" pitchFamily="34" charset="0"/>
              </a:rPr>
              <a:t>(Building </a:t>
            </a:r>
            <a:r>
              <a:rPr lang="en-US" sz="2400" dirty="0" err="1" smtClean="0">
                <a:latin typeface="Worldly Light" pitchFamily="2" charset="0"/>
                <a:ea typeface="ＭＳ Ｐゴシック"/>
                <a:cs typeface="Myriad Pro" pitchFamily="34" charset="0"/>
              </a:rPr>
              <a:t>dd</a:t>
            </a:r>
            <a:r>
              <a:rPr lang="en-US" sz="2400" dirty="0" smtClean="0">
                <a:latin typeface="Worldly Light" pitchFamily="2" charset="0"/>
                <a:ea typeface="ＭＳ Ｐゴシック"/>
                <a:cs typeface="Myriad Pro" pitchFamily="34" charset="0"/>
              </a:rPr>
              <a:t>, room 2.106)</a:t>
            </a:r>
          </a:p>
          <a:p>
            <a:pPr>
              <a:buFont typeface="Lucida Grande"/>
              <a:buNone/>
            </a:pPr>
            <a:r>
              <a:rPr lang="en-US" dirty="0" smtClean="0">
                <a:latin typeface="Myriad Pro" pitchFamily="34" charset="0"/>
                <a:ea typeface="ＭＳ Ｐゴシック"/>
                <a:cs typeface="Myriad Pro" pitchFamily="34" charset="0"/>
              </a:rPr>
              <a:t>	</a:t>
            </a:r>
            <a:endParaRPr lang="en-AU" dirty="0" smtClean="0">
              <a:latin typeface="Myriad Pro" pitchFamily="34" charset="0"/>
              <a:ea typeface="ＭＳ Ｐゴシック"/>
              <a:cs typeface="Myriad Pro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664194" cy="29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491880" y="2708920"/>
            <a:ext cx="3384376" cy="93610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76256" y="2420888"/>
            <a:ext cx="504056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69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48478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AU" sz="2000" b="1" dirty="0" smtClean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endParaRPr lang="en-AU" sz="2000" b="1" dirty="0" smtClean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b="1" dirty="0" smtClean="0">
                <a:solidFill>
                  <a:schemeClr val="accent2"/>
                </a:solidFill>
                <a:latin typeface="Worldly Bold" pitchFamily="2" charset="0"/>
              </a:rPr>
              <a:t>Wednesday </a:t>
            </a:r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5</a:t>
            </a:r>
            <a:r>
              <a:rPr lang="en-AU" sz="2000" b="1" dirty="0" smtClean="0">
                <a:solidFill>
                  <a:schemeClr val="accent2"/>
                </a:solidFill>
                <a:latin typeface="Worldly Bold" pitchFamily="2" charset="0"/>
              </a:rPr>
              <a:t> March</a:t>
            </a:r>
          </a:p>
          <a:p>
            <a:pPr algn="ctr"/>
            <a:r>
              <a:rPr lang="en-AU" sz="2000" b="1" dirty="0" smtClean="0">
                <a:solidFill>
                  <a:schemeClr val="accent2"/>
                </a:solidFill>
                <a:latin typeface="Worldly Light" pitchFamily="2" charset="0"/>
              </a:rPr>
              <a:t>10am-12 noon</a:t>
            </a:r>
            <a:r>
              <a:rPr lang="en-AU" sz="2000" dirty="0">
                <a:solidFill>
                  <a:schemeClr val="accent2"/>
                </a:solidFill>
                <a:latin typeface="Myriad Pro" pitchFamily="34" charset="0"/>
              </a:rPr>
              <a:t>	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Compulsory Faculty of Health Information Session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(REACH LT DD2.101)</a:t>
            </a:r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</a:rPr>
              <a:t>Thursday </a:t>
            </a:r>
            <a:r>
              <a:rPr lang="en-US" sz="2000" b="1" dirty="0" smtClean="0">
                <a:solidFill>
                  <a:schemeClr val="accent2"/>
                </a:solidFill>
                <a:latin typeface="Worldly Bold" pitchFamily="2" charset="0"/>
              </a:rPr>
              <a:t>6 </a:t>
            </a:r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</a:rPr>
              <a:t>March </a:t>
            </a:r>
            <a:endParaRPr lang="en-US" sz="2000" b="1" dirty="0" smtClean="0">
              <a:solidFill>
                <a:schemeClr val="accent2"/>
              </a:solidFill>
              <a:latin typeface="Worldly Bold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Worldly Light" pitchFamily="2" charset="0"/>
              </a:rPr>
              <a:t>9:00am-12 noon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Compulsory Course and Lab Safety Information Session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(ka3.406)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8520"/>
            <a:ext cx="9144000" cy="8842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accent3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Orientation Week</a:t>
            </a:r>
          </a:p>
          <a:p>
            <a:pPr algn="ctr">
              <a:defRPr/>
            </a:pPr>
            <a:r>
              <a:rPr lang="en-AU" sz="3400" b="1" cap="none" dirty="0" smtClean="0">
                <a:solidFill>
                  <a:schemeClr val="accent3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3 – 7 March 2014</a:t>
            </a: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941388"/>
            <a:ext cx="9144000" cy="88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Contacts H343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787525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AU" sz="2000" b="1" dirty="0">
              <a:latin typeface="Myriad Pro" pitchFamily="34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Faculty of Health Student and Academic Services</a:t>
            </a:r>
            <a:r>
              <a:rPr lang="en-AU" sz="2000" dirty="0">
                <a:solidFill>
                  <a:schemeClr val="accent2"/>
                </a:solidFill>
                <a:latin typeface="Worldly Bold" pitchFamily="2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Myriad Pro" pitchFamily="34" charset="0"/>
              </a:rPr>
              <a:t>	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Building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dd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, Room 2.125 Telephone 5227 2929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Course Director: </a:t>
            </a:r>
            <a:r>
              <a:rPr lang="en-US" sz="2000" b="1" dirty="0" err="1">
                <a:solidFill>
                  <a:schemeClr val="accent2"/>
                </a:solidFill>
                <a:latin typeface="Worldly Light" pitchFamily="2" charset="0"/>
              </a:rPr>
              <a:t>Dr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 Stuart Warmington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Telephone 9251 7013  or  email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stuart.warmington@deakin.edu.au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Deputy Course Director: </a:t>
            </a:r>
            <a:r>
              <a:rPr lang="en-US" sz="2000" b="1" dirty="0" err="1">
                <a:solidFill>
                  <a:schemeClr val="accent2"/>
                </a:solidFill>
                <a:latin typeface="Worldly Light" pitchFamily="2" charset="0"/>
              </a:rPr>
              <a:t>Dr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 Dan Dwyer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Telephone 5227 3476 or  email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  <a:hlinkClick r:id="rId3"/>
              </a:rPr>
              <a:t>dan.dwyer@deakin.edu.au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Student Advisers: 	Mrs Carisa </a:t>
            </a:r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Lee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</a:t>
            </a:r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				Mrs </a:t>
            </a:r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Kerry Becchetti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		Ms Lisa-Maree Hardwick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		Ms Georgina Power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		</a:t>
            </a:r>
          </a:p>
          <a:p>
            <a:pPr algn="ctr"/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Telephone 9244 5436 or email </a:t>
            </a:r>
            <a:r>
              <a:rPr lang="en-AU" sz="1600" b="1" dirty="0">
                <a:solidFill>
                  <a:schemeClr val="accent2"/>
                </a:solidFill>
                <a:latin typeface="Worldly Light" pitchFamily="2" charset="0"/>
                <a:hlinkClick r:id="rId4"/>
              </a:rPr>
              <a:t>ens-enquire@deakin.edu.au</a:t>
            </a:r>
            <a:r>
              <a:rPr lang="en-AU" sz="1600" b="1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  <a:p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1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0528" y="701824"/>
            <a:ext cx="8351912" cy="85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School of Exercise and Nutrition Sciences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0" y="2143125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The course consists of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24 credit points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 over 3 years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full-time study.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You may only study </a:t>
            </a:r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</a:rPr>
              <a:t>10 </a:t>
            </a:r>
            <a:r>
              <a:rPr lang="en-US" sz="2000" b="1" dirty="0" smtClean="0">
                <a:solidFill>
                  <a:schemeClr val="accent2"/>
                </a:solidFill>
                <a:latin typeface="Worldly Bold" pitchFamily="2" charset="0"/>
              </a:rPr>
              <a:t>Level 1 credit </a:t>
            </a:r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</a:rPr>
              <a:t>points</a:t>
            </a:r>
            <a:r>
              <a:rPr lang="en-US" sz="2000" dirty="0">
                <a:solidFill>
                  <a:schemeClr val="accent2"/>
                </a:solidFill>
                <a:latin typeface="Worldly Bold" pitchFamily="2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towards your degree.</a:t>
            </a: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During your course you are required to complete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10 elective units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.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A 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maximum of </a:t>
            </a:r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</a:rPr>
              <a:t>8 credit points 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may be selected from other faculties of the University, subject to quotas, and your timetable and </a:t>
            </a:r>
          </a:p>
          <a:p>
            <a:pPr marL="457200" indent="-457200" algn="ctr"/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</a:rPr>
              <a:t>2 credit points 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must be from the Faculty of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Health. 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A compulsory practicum unit is completed in year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3</a:t>
            </a:r>
          </a:p>
          <a:p>
            <a:pPr marL="457200" indent="-457200" algn="ctr"/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(HSE312 – Exercise and Sport Science Practicum).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9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0528" y="701824"/>
            <a:ext cx="8351912" cy="85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32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H343 Bachelor of Exercise and Sport Science</a:t>
            </a:r>
          </a:p>
          <a:p>
            <a:pPr algn="ctr">
              <a:defRPr/>
            </a:pPr>
            <a:r>
              <a:rPr lang="en-AU" sz="2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Sample course grid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65035"/>
              </p:ext>
            </p:extLst>
          </p:nvPr>
        </p:nvGraphicFramePr>
        <p:xfrm>
          <a:off x="1187624" y="1641133"/>
          <a:ext cx="6848476" cy="4083739"/>
        </p:xfrm>
        <a:graphic>
          <a:graphicData uri="http://schemas.openxmlformats.org/drawingml/2006/table">
            <a:tbl>
              <a:tblPr/>
              <a:tblGrid>
                <a:gridCol w="597331"/>
                <a:gridCol w="1250229"/>
                <a:gridCol w="1250229"/>
                <a:gridCol w="1319686"/>
                <a:gridCol w="1319686"/>
                <a:gridCol w="1111315"/>
              </a:tblGrid>
              <a:tr h="54212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Introduction to Exercise</a:t>
                      </a:r>
                      <a:r>
                        <a:rPr lang="en-AU" sz="1000" baseline="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and Sport Science Practice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HSE103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Human Structure and Function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HBS109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Principles of Exercise and Sport Science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HSE101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</a:t>
                      </a: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Sequence/ 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3369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Health Information and Data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HBS108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Health Behaviour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HBS110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Functional Human Anatomy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HSE102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9966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Physiology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Behaviour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HSE203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err="1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Hxx</a:t>
                      </a: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Elective unit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3369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Biomechanics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HSE202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Motor </a:t>
                      </a: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Learning and Development 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HSE204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err="1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Hxx</a:t>
                      </a: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Elective unit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97582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Principles of Exercise Prescription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HSE301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and Sport Science Practicum 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HSE312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08424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Programming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HSE302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HSE3xx </a:t>
                      </a: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core </a:t>
                      </a: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941388"/>
            <a:ext cx="9144000" cy="88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Major Sequences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1700808"/>
            <a:ext cx="9144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Opportunity to undertake 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 </a:t>
            </a:r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major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sequence</a:t>
            </a:r>
          </a:p>
          <a:p>
            <a:pPr>
              <a:spcBef>
                <a:spcPts val="1200"/>
              </a:spcBef>
              <a:buFont typeface="Arial" pitchFamily="34" charset="0"/>
              <a:buNone/>
            </a:pPr>
            <a:r>
              <a:rPr lang="en-AU" sz="2000" dirty="0">
                <a:solidFill>
                  <a:schemeClr val="accent2"/>
                </a:solidFill>
                <a:latin typeface="Myriad Pro" pitchFamily="34" charset="0"/>
              </a:rPr>
              <a:t>		</a:t>
            </a: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ESSA Sequence			Exercise Physiology</a:t>
            </a:r>
          </a:p>
          <a:p>
            <a:pPr>
              <a:spcBef>
                <a:spcPts val="1200"/>
              </a:spcBef>
              <a:buFont typeface="Arial" pitchFamily="34" charset="0"/>
              <a:buNone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		Nutrition/Sports Nutrition		Physical Activity and Health 	</a:t>
            </a:r>
          </a:p>
          <a:p>
            <a:pPr>
              <a:spcBef>
                <a:spcPts val="1200"/>
              </a:spcBef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		Health Promotion			Family, Society and Health</a:t>
            </a:r>
          </a:p>
          <a:p>
            <a:pPr>
              <a:spcBef>
                <a:spcPts val="1200"/>
              </a:spcBef>
              <a:buFont typeface="Arial" pitchFamily="34" charset="0"/>
              <a:buNone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		People, Society and Disability 		Psychology</a:t>
            </a:r>
          </a:p>
          <a:p>
            <a:pPr algn="ctr">
              <a:spcBef>
                <a:spcPts val="1200"/>
              </a:spcBef>
              <a:buFont typeface="Arial" pitchFamily="34" charset="0"/>
              <a:buNone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You can select major sequences from across the university, not just from the Faculty of Health.</a:t>
            </a:r>
          </a:p>
          <a:p>
            <a:pPr algn="ctr"/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Refer to the online handbook and majors list provided  for more detail.</a:t>
            </a:r>
          </a:p>
          <a:p>
            <a:pPr algn="ctr"/>
            <a:endParaRPr lang="en-AU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dirty="0">
                <a:solidFill>
                  <a:schemeClr val="accent2"/>
                </a:solidFill>
                <a:latin typeface="Worldly Bold" pitchFamily="2" charset="0"/>
              </a:rPr>
              <a:t> </a:t>
            </a:r>
            <a:r>
              <a:rPr lang="en-AU" b="1" dirty="0">
                <a:solidFill>
                  <a:schemeClr val="accent2"/>
                </a:solidFill>
                <a:latin typeface="Worldly Bold" pitchFamily="2" charset="0"/>
              </a:rPr>
              <a:t>* You must select your major sequence (‘unit set sequence’) in </a:t>
            </a:r>
            <a:r>
              <a:rPr lang="en-AU" b="1" dirty="0" err="1">
                <a:solidFill>
                  <a:schemeClr val="accent2"/>
                </a:solidFill>
                <a:latin typeface="Worldly Bold" pitchFamily="2" charset="0"/>
              </a:rPr>
              <a:t>StudentConnect</a:t>
            </a:r>
            <a:endParaRPr lang="en-AU" b="1" dirty="0">
              <a:solidFill>
                <a:schemeClr val="accent2"/>
              </a:solidFill>
              <a:latin typeface="Worldly Bold" pitchFamily="2" charset="0"/>
            </a:endParaRPr>
          </a:p>
          <a:p>
            <a:pPr algn="ctr"/>
            <a:r>
              <a:rPr lang="en-AU" b="1" dirty="0">
                <a:solidFill>
                  <a:schemeClr val="accent2"/>
                </a:solidFill>
                <a:latin typeface="Worldly Bold" pitchFamily="2" charset="0"/>
              </a:rPr>
              <a:t>when enrolling in your 2014 units. This can be changed at a later date.</a:t>
            </a:r>
          </a:p>
        </p:txBody>
      </p:sp>
      <p:pic>
        <p:nvPicPr>
          <p:cNvPr id="5" name="Picture 4" descr="LAURITZ_DEA1488_0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620688"/>
            <a:ext cx="1130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AURITZ_DEA1488_0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20688"/>
            <a:ext cx="11318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Major Sequences - Units</a:t>
            </a:r>
            <a:endParaRPr lang="en-AU" sz="3400" cap="none" dirty="0">
              <a:solidFill>
                <a:schemeClr val="bg2">
                  <a:lumMod val="75000"/>
                </a:schemeClr>
              </a:solidFill>
              <a:latin typeface="Worldly Bold" pitchFamily="2" charset="0"/>
              <a:ea typeface="ＭＳ Ｐゴシック"/>
              <a:cs typeface="Myriad Pro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860032" y="1628800"/>
            <a:ext cx="31432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NUTRITION</a:t>
            </a:r>
          </a:p>
          <a:p>
            <a:endParaRPr lang="en-AU" sz="800" dirty="0"/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HBS109, HSN101, HSN201, HSN202, HSN301, HSN302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14375" y="1628801"/>
            <a:ext cx="38576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EXERCISE PHYSIOLOGY</a:t>
            </a:r>
          </a:p>
          <a:p>
            <a:endParaRPr lang="en-AU" sz="800" dirty="0"/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HSE201, HSE208, HSE301</a:t>
            </a:r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HSE303, HSE304, HSE320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98400" y="3110342"/>
            <a:ext cx="4071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PSYCHOLOGY</a:t>
            </a:r>
          </a:p>
          <a:p>
            <a:endParaRPr lang="en-AU" sz="800" dirty="0"/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HPS111, HPS121, HPS201, HPS202, HPS203, HPS204, HPS205, HPS301, HPS307, HPS308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860032" y="3110342"/>
            <a:ext cx="38576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PHYSICAL ACTIVITY &amp; HEALTH</a:t>
            </a:r>
          </a:p>
          <a:p>
            <a:endParaRPr lang="en-AU" sz="800" dirty="0"/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HBS107, HBS110, HSE203,</a:t>
            </a:r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HSE212, HSE313, HSE316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14375" y="4869160"/>
            <a:ext cx="38576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SPORTS NUTRITION</a:t>
            </a:r>
          </a:p>
          <a:p>
            <a:endParaRPr lang="en-AU" sz="800" dirty="0" smtClean="0">
              <a:latin typeface="Worldly Light" pitchFamily="2" charset="0"/>
            </a:endParaRPr>
          </a:p>
          <a:p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HSN101, HSN201, HSN202, HSE303, HSN307, HSN305</a:t>
            </a:r>
            <a:endParaRPr lang="en-AU" dirty="0">
              <a:solidFill>
                <a:schemeClr val="accent2"/>
              </a:solidFill>
              <a:latin typeface="Worldly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Exercise Science – ESSA Sequence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37622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AU" sz="2000" dirty="0">
                <a:solidFill>
                  <a:schemeClr val="accent2"/>
                </a:solidFill>
                <a:latin typeface="Myriad Pro" pitchFamily="34" charset="0"/>
              </a:rPr>
              <a:t>	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Eligible for full membership of Exercise and Sport Science Australia (ESSA) 	as an Exercise Scientist.</a:t>
            </a:r>
          </a:p>
          <a:p>
            <a:pPr>
              <a:buFont typeface="Arial" pitchFamily="34" charset="0"/>
              <a:buNone/>
            </a:pPr>
            <a:endParaRPr lang="en-US" sz="1200" dirty="0">
              <a:solidFill>
                <a:schemeClr val="accent2"/>
              </a:solidFill>
              <a:latin typeface="Myriad Pro" pitchFamily="34" charset="0"/>
            </a:endParaRPr>
          </a:p>
          <a:p>
            <a:pPr>
              <a:buFont typeface="Arial" pitchFamily="34" charset="0"/>
              <a:buNone/>
            </a:pPr>
            <a:endParaRPr lang="en-US" sz="1200" dirty="0">
              <a:solidFill>
                <a:schemeClr val="accent2"/>
              </a:solidFill>
              <a:latin typeface="Myriad Pro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AU" sz="2000" b="1" dirty="0">
                <a:solidFill>
                  <a:schemeClr val="accent2"/>
                </a:solidFill>
                <a:latin typeface="Myriad Pro" pitchFamily="34" charset="0"/>
              </a:rPr>
              <a:t>	</a:t>
            </a:r>
            <a:r>
              <a:rPr lang="en-AU" sz="2000" b="1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What is the benefit of being recognised as an Exercise Scientist?</a:t>
            </a:r>
          </a:p>
          <a:p>
            <a:pPr>
              <a:buFont typeface="Arial" pitchFamily="34" charset="0"/>
              <a:buNone/>
            </a:pPr>
            <a:endParaRPr lang="en-AU" sz="1000" b="1" dirty="0">
              <a:solidFill>
                <a:schemeClr val="accent2"/>
              </a:solidFill>
              <a:latin typeface="Myriad Pro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    Membership with ESSA</a:t>
            </a:r>
          </a:p>
          <a:p>
            <a:pPr lvl="2">
              <a:buFont typeface="Wingdings" pitchFamily="2" charset="2"/>
              <a:buChar char="ü"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    Exemption from completing the Certificate 4 in Fitness for Kinect membership      </a:t>
            </a:r>
          </a:p>
          <a:p>
            <a:pPr marL="1255713" lvl="2"/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(Physical Activity Australia)</a:t>
            </a:r>
          </a:p>
          <a:p>
            <a:pPr lvl="2">
              <a:buFont typeface="Wingdings" pitchFamily="2" charset="2"/>
              <a:buChar char="ü"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    Ability to obtain professional indemnity insurance to work in the fitness industry</a:t>
            </a:r>
          </a:p>
          <a:p>
            <a:pPr marL="1255713" lvl="2" indent="-341313">
              <a:buFont typeface="Wingdings" pitchFamily="2" charset="2"/>
              <a:buChar char="ü"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Ability to become an Accredited Exercise Physiologist (AEP) with further study</a:t>
            </a:r>
          </a:p>
          <a:p>
            <a:pPr marL="1255713" lvl="2" indent="-341313">
              <a:buFont typeface="Wingdings" pitchFamily="2" charset="2"/>
              <a:buChar char="ü"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Ability to become an accredited sports scientist with appropriate industry experience</a:t>
            </a:r>
            <a:endParaRPr lang="en-AU" sz="12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12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endParaRPr lang="en-AU" sz="12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More information is available at the School of Exercise and Nutrition Sciences careers website at: </a:t>
            </a:r>
            <a:r>
              <a:rPr lang="en-AU" sz="16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www.deakin.edu.au/health/ens/careers/index.php</a:t>
            </a:r>
            <a:endParaRPr lang="en-AU" sz="1600" dirty="0">
              <a:solidFill>
                <a:schemeClr val="accent2"/>
              </a:solidFill>
              <a:latin typeface="Worldly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Careers website</a:t>
            </a:r>
            <a:endParaRPr lang="en-AU" sz="3400" cap="none" dirty="0">
              <a:solidFill>
                <a:schemeClr val="bg2">
                  <a:lumMod val="75000"/>
                </a:schemeClr>
              </a:solidFill>
              <a:latin typeface="Worldly Bold" pitchFamily="2" charset="0"/>
              <a:ea typeface="ＭＳ Ｐゴシック"/>
              <a:cs typeface="Myriad Pro" pitchFamily="34" charset="0"/>
            </a:endParaRPr>
          </a:p>
        </p:txBody>
      </p:sp>
      <p:pic>
        <p:nvPicPr>
          <p:cNvPr id="4" name="Picture 2" descr="career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772816"/>
            <a:ext cx="3141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496" y="3270250"/>
            <a:ext cx="568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3"/>
              </a:rPr>
              <a:t>www.deakin.edu.au/health/ens/careers/index.php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96" y="917848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Terminology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28813"/>
            <a:ext cx="9144000" cy="42211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Lucida Grande"/>
              <a:buNone/>
            </a:pPr>
            <a:r>
              <a:rPr lang="en-AU" sz="2000" b="1" dirty="0">
                <a:latin typeface="Worldly Bold" pitchFamily="2" charset="0"/>
                <a:ea typeface="ＭＳ Ｐゴシック"/>
                <a:cs typeface="Myriad Pro" pitchFamily="34" charset="0"/>
              </a:rPr>
              <a:t>Credit for Prior Learning</a:t>
            </a:r>
            <a:endParaRPr lang="en-AU" sz="2000" dirty="0">
              <a:latin typeface="Worldly Bold" pitchFamily="2" charset="0"/>
              <a:ea typeface="ＭＳ Ｐゴシック"/>
              <a:cs typeface="Myriad Pro" pitchFamily="34" charset="0"/>
            </a:endParaRPr>
          </a:p>
          <a:p>
            <a:pPr algn="ctr">
              <a:spcBef>
                <a:spcPct val="0"/>
              </a:spcBef>
              <a:buFont typeface="Lucida Grande"/>
              <a:buNone/>
            </a:pPr>
            <a:r>
              <a:rPr lang="en-AU" sz="2000" dirty="0">
                <a:latin typeface="Worldly Light" pitchFamily="2" charset="0"/>
                <a:ea typeface="ＭＳ Ｐゴシック"/>
                <a:cs typeface="Myriad Pro" pitchFamily="34" charset="0"/>
              </a:rPr>
              <a:t>If you have studied at another tertiary institution and would like to apply for credit for units successfully completed, please complete a credit for prior learning form available at the time of enrolment. </a:t>
            </a:r>
          </a:p>
          <a:p>
            <a:pPr algn="ctr">
              <a:buFont typeface="Lucida Grande"/>
              <a:buNone/>
            </a:pPr>
            <a:endParaRPr lang="en-AU" sz="2000" b="1" dirty="0">
              <a:latin typeface="Myriad Pro" pitchFamily="34" charset="0"/>
              <a:ea typeface="ＭＳ Ｐゴシック"/>
              <a:cs typeface="Myriad Pro" pitchFamily="34" charset="0"/>
            </a:endParaRPr>
          </a:p>
          <a:p>
            <a:pPr algn="ctr">
              <a:buFont typeface="Lucida Grande"/>
              <a:buNone/>
            </a:pPr>
            <a:r>
              <a:rPr lang="en-US" sz="2000" b="1" dirty="0">
                <a:latin typeface="Worldly Bold" pitchFamily="2" charset="0"/>
                <a:ea typeface="ＭＳ Ｐゴシック"/>
                <a:cs typeface="Myriad Pro" pitchFamily="34" charset="0"/>
              </a:rPr>
              <a:t>Credit Point</a:t>
            </a:r>
            <a:r>
              <a:rPr lang="en-US" sz="2000" b="1" dirty="0">
                <a:latin typeface="Myriad Pro" pitchFamily="34" charset="0"/>
                <a:ea typeface="ＭＳ Ｐゴシック"/>
                <a:cs typeface="Myriad Pro" pitchFamily="34" charset="0"/>
              </a:rPr>
              <a:t>	</a:t>
            </a:r>
          </a:p>
          <a:p>
            <a:pPr algn="ctr">
              <a:spcBef>
                <a:spcPct val="0"/>
              </a:spcBef>
              <a:buFont typeface="Lucida Grande"/>
              <a:buNone/>
            </a:pPr>
            <a:r>
              <a:rPr lang="en-US" sz="2000" dirty="0">
                <a:latin typeface="Worldly Light" pitchFamily="2" charset="0"/>
                <a:ea typeface="ＭＳ Ｐゴシック"/>
                <a:cs typeface="Myriad Pro" pitchFamily="34" charset="0"/>
              </a:rPr>
              <a:t>Value of a unit/subject, usually each unit is worth one credit point, some are worth two credit points.</a:t>
            </a:r>
          </a:p>
          <a:p>
            <a:pPr algn="ctr">
              <a:spcBef>
                <a:spcPct val="0"/>
              </a:spcBef>
              <a:buFont typeface="Lucida Grande"/>
              <a:buNone/>
            </a:pPr>
            <a:endParaRPr lang="en-US" sz="2000" dirty="0">
              <a:latin typeface="Myriad Pro" pitchFamily="34" charset="0"/>
              <a:ea typeface="ＭＳ Ｐゴシック"/>
              <a:cs typeface="Myriad Pro" pitchFamily="34" charset="0"/>
            </a:endParaRPr>
          </a:p>
          <a:p>
            <a:pPr marL="0" indent="0" algn="ctr">
              <a:buNone/>
            </a:pPr>
            <a:r>
              <a:rPr lang="en-AU" sz="2000" b="1" dirty="0">
                <a:latin typeface="Worldly Bold" pitchFamily="2" charset="0"/>
              </a:rPr>
              <a:t>Study Abroad and Exchange</a:t>
            </a:r>
          </a:p>
          <a:p>
            <a:pPr marL="0" indent="0" algn="ctr">
              <a:buNone/>
            </a:pPr>
            <a:r>
              <a:rPr lang="en-AU" sz="2000" dirty="0">
                <a:latin typeface="Worldly Light" pitchFamily="2" charset="0"/>
              </a:rPr>
              <a:t>We encourage you to participate in an exchange or study abroad </a:t>
            </a:r>
          </a:p>
          <a:p>
            <a:pPr marL="0" indent="0" algn="ctr">
              <a:buNone/>
            </a:pPr>
            <a:r>
              <a:rPr lang="en-AU" sz="2000" dirty="0">
                <a:latin typeface="Worldly Light" pitchFamily="2" charset="0"/>
              </a:rPr>
              <a:t>program in the second year of your studies. </a:t>
            </a:r>
            <a:endParaRPr lang="en-US" sz="2000" dirty="0">
              <a:latin typeface="Worldly Light" pitchFamily="2" charset="0"/>
            </a:endParaRPr>
          </a:p>
          <a:p>
            <a:pPr algn="ctr">
              <a:buFont typeface="Lucida Grande"/>
              <a:buNone/>
            </a:pPr>
            <a:endParaRPr lang="en-US" sz="2000" dirty="0" smtClean="0">
              <a:latin typeface="Myriad Pro" pitchFamily="34" charset="0"/>
              <a:ea typeface="ＭＳ Ｐゴシック"/>
              <a:cs typeface="Myriad Pro" pitchFamily="34" charset="0"/>
            </a:endParaRPr>
          </a:p>
          <a:p>
            <a:pPr>
              <a:buFont typeface="Lucida Grande"/>
              <a:buNone/>
            </a:pPr>
            <a:endParaRPr lang="en-AU" dirty="0" smtClean="0">
              <a:latin typeface="Myriad Pro" pitchFamily="34" charset="0"/>
              <a:ea typeface="ＭＳ Ｐゴシック"/>
              <a:cs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5444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worldly-4-3-green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presentation-worldly-4-3-green</Template>
  <TotalTime>458</TotalTime>
  <Words>1427</Words>
  <Application>Microsoft Office PowerPoint</Application>
  <PresentationFormat>On-screen Show (4:3)</PresentationFormat>
  <Paragraphs>295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Lucida Grande</vt:lpstr>
      <vt:lpstr>Myriad Pro</vt:lpstr>
      <vt:lpstr>Myriad Pro Semibold It</vt:lpstr>
      <vt:lpstr>Times New Roman</vt:lpstr>
      <vt:lpstr>Wingdings</vt:lpstr>
      <vt:lpstr>WordyBlack</vt:lpstr>
      <vt:lpstr>WordyLight</vt:lpstr>
      <vt:lpstr>Worldly Bold</vt:lpstr>
      <vt:lpstr>Worldly Light</vt:lpstr>
      <vt:lpstr>presentation-worldly-4-3-green</vt:lpstr>
      <vt:lpstr>4_Office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Seet</dc:creator>
  <cp:lastModifiedBy>Ian Seet</cp:lastModifiedBy>
  <cp:revision>100</cp:revision>
  <dcterms:created xsi:type="dcterms:W3CDTF">2012-06-19T01:44:48Z</dcterms:created>
  <dcterms:modified xsi:type="dcterms:W3CDTF">2014-01-22T03:48:35Z</dcterms:modified>
</cp:coreProperties>
</file>