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  <p:sldMasterId id="2147483823" r:id="rId2"/>
    <p:sldMasterId id="2147483835" r:id="rId3"/>
    <p:sldMasterId id="2147483843" r:id="rId4"/>
  </p:sldMasterIdLst>
  <p:notesMasterIdLst>
    <p:notesMasterId r:id="rId30"/>
  </p:notesMasterIdLst>
  <p:handoutMasterIdLst>
    <p:handoutMasterId r:id="rId31"/>
  </p:handoutMasterIdLst>
  <p:sldIdLst>
    <p:sldId id="256" r:id="rId5"/>
    <p:sldId id="262" r:id="rId6"/>
    <p:sldId id="263" r:id="rId7"/>
    <p:sldId id="272" r:id="rId8"/>
    <p:sldId id="296" r:id="rId9"/>
    <p:sldId id="293" r:id="rId10"/>
    <p:sldId id="289" r:id="rId11"/>
    <p:sldId id="287" r:id="rId12"/>
    <p:sldId id="288" r:id="rId13"/>
    <p:sldId id="292" r:id="rId14"/>
    <p:sldId id="290" r:id="rId15"/>
    <p:sldId id="301" r:id="rId16"/>
    <p:sldId id="291" r:id="rId17"/>
    <p:sldId id="294" r:id="rId18"/>
    <p:sldId id="302" r:id="rId19"/>
    <p:sldId id="271" r:id="rId20"/>
    <p:sldId id="303" r:id="rId21"/>
    <p:sldId id="282" r:id="rId22"/>
    <p:sldId id="300" r:id="rId23"/>
    <p:sldId id="297" r:id="rId24"/>
    <p:sldId id="295" r:id="rId25"/>
    <p:sldId id="299" r:id="rId26"/>
    <p:sldId id="286" r:id="rId27"/>
    <p:sldId id="298" r:id="rId28"/>
    <p:sldId id="285" r:id="rId29"/>
  </p:sldIdLst>
  <p:sldSz cx="9144000" cy="5715000" type="screen16x10"/>
  <p:notesSz cx="6858000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3" autoAdjust="0"/>
    <p:restoredTop sz="94645" autoAdjust="0"/>
  </p:normalViewPr>
  <p:slideViewPr>
    <p:cSldViewPr>
      <p:cViewPr varScale="1">
        <p:scale>
          <a:sx n="131" d="100"/>
          <a:sy n="131" d="100"/>
        </p:scale>
        <p:origin x="1038" y="12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148" y="-102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157192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73216" y="0"/>
            <a:ext cx="148319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3E4B8-0279-44CF-86E3-2E6C8FE978A3}" type="datetimeFigureOut">
              <a:rPr lang="en-AU" smtClean="0"/>
              <a:pPr/>
              <a:t>22/01/2015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5157192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73216" y="9445387"/>
            <a:ext cx="148478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D95EA-1746-40E9-9108-B8457460127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30606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48A1F-ADE5-45F9-9007-36CE2559749C}" type="datetimeFigureOut">
              <a:rPr lang="en-AU" smtClean="0"/>
              <a:pPr/>
              <a:t>22/01/2015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7675" y="746125"/>
            <a:ext cx="596265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2694"/>
            <a:ext cx="54864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3662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2BD4F-ED21-46EC-B9E1-362F8586AFD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889223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marR="0" indent="0" algn="l" defTabSz="914400" rtl="0" eaLnBrk="1" fontAlgn="auto" latinLnBrk="0" hangingPunct="1">
      <a:lnSpc>
        <a:spcPts val="1200"/>
      </a:lnSpc>
      <a:spcBef>
        <a:spcPts val="1000"/>
      </a:spcBef>
      <a:spcAft>
        <a:spcPts val="0"/>
      </a:spcAft>
      <a:buClrTx/>
      <a:buSzTx/>
      <a:buFontTx/>
      <a:buNone/>
      <a:tabLst/>
      <a:defRPr sz="1200" b="0" kern="1200">
        <a:solidFill>
          <a:schemeClr val="tx1"/>
        </a:solidFill>
        <a:latin typeface="WordyLight" pitchFamily="2" charset="0"/>
        <a:ea typeface="+mn-ea"/>
        <a:cs typeface="+mn-cs"/>
      </a:defRPr>
    </a:lvl1pPr>
    <a:lvl2pPr marL="18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•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2pPr>
    <a:lvl3pPr marL="36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–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3pPr>
    <a:lvl4pPr marL="54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•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4pPr>
    <a:lvl5pPr marL="72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–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 bwMode="auto">
          <a:xfrm>
            <a:off x="467544" y="1297328"/>
            <a:ext cx="8229600" cy="377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6861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67544" y="449627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969795"/>
            <a:ext cx="6984776" cy="2967936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32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major slide content item</a:t>
            </a:r>
          </a:p>
          <a:p>
            <a:pPr lvl="1"/>
            <a:r>
              <a:rPr lang="en-US" dirty="0" smtClean="0"/>
              <a:t>Click to add minor slide content item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67544" y="449627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969795"/>
            <a:ext cx="4104456" cy="2247856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24" y="1969795"/>
            <a:ext cx="3960440" cy="2247856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49627"/>
            <a:ext cx="8784976" cy="20002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section title.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3" y="2769885"/>
            <a:ext cx="8785101" cy="20078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headline.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37220"/>
            <a:ext cx="8208912" cy="900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537353"/>
            <a:ext cx="8208342" cy="540060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Contents heading</a:t>
            </a: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317440"/>
            <a:ext cx="3816424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860032" y="2297438"/>
            <a:ext cx="3816424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36000"/>
            <a:ext cx="8208912" cy="1020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537353"/>
            <a:ext cx="3887862" cy="540060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pic>
        <p:nvPicPr>
          <p:cNvPr id="9" name="Picture 8" descr="122183006.jpg"/>
          <p:cNvPicPr>
            <a:picLocks noChangeAspect="1"/>
          </p:cNvPicPr>
          <p:nvPr userDrawn="1"/>
        </p:nvPicPr>
        <p:blipFill>
          <a:blip r:embed="rId2" cstate="print"/>
          <a:srcRect l="15619" t="13363" r="15619"/>
          <a:stretch>
            <a:fillRect/>
          </a:stretch>
        </p:blipFill>
        <p:spPr>
          <a:xfrm>
            <a:off x="5117082" y="1577358"/>
            <a:ext cx="2687874" cy="2640293"/>
          </a:xfrm>
          <a:prstGeom prst="rect">
            <a:avLst/>
          </a:prstGeom>
        </p:spPr>
      </p:pic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317440"/>
            <a:ext cx="3816424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36000"/>
            <a:ext cx="8208912" cy="1020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537353"/>
            <a:ext cx="3887862" cy="540060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317440"/>
            <a:ext cx="3888432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49627"/>
            <a:ext cx="8064896" cy="3848033"/>
          </a:xfrm>
        </p:spPr>
        <p:txBody>
          <a:bodyPr>
            <a:noAutofit/>
          </a:bodyPr>
          <a:lstStyle>
            <a:lvl1pPr marL="0" indent="0">
              <a:buNone/>
              <a:defRPr sz="96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cover title.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4457679"/>
            <a:ext cx="4536504" cy="880098"/>
          </a:xfrm>
          <a:solidFill>
            <a:schemeClr val="accent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Clr>
                <a:schemeClr val="bg1">
                  <a:lumMod val="85000"/>
                </a:schemeClr>
              </a:buClr>
              <a:buFontTx/>
              <a:buNone/>
              <a:defRPr sz="2400"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HINT!!!    Select Home &gt; New Slide to add pre-built slide formats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67544" y="449627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969795"/>
            <a:ext cx="6984776" cy="2967936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32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major slide content item</a:t>
            </a:r>
          </a:p>
          <a:p>
            <a:pPr lvl="1"/>
            <a:r>
              <a:rPr lang="en-US" dirty="0" smtClean="0"/>
              <a:t>Click to add minor slide content item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67544" y="449627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969795"/>
            <a:ext cx="4104456" cy="2247856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24" y="1969795"/>
            <a:ext cx="3960440" cy="2247856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49627"/>
            <a:ext cx="8784976" cy="20002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section title.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3" y="2769885"/>
            <a:ext cx="8785101" cy="20078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headline.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49627"/>
            <a:ext cx="8064896" cy="3848033"/>
          </a:xfrm>
        </p:spPr>
        <p:txBody>
          <a:bodyPr>
            <a:noAutofit/>
          </a:bodyPr>
          <a:lstStyle>
            <a:lvl1pPr marL="0" indent="0">
              <a:buNone/>
              <a:defRPr sz="9600" b="1" cap="all" baseline="0">
                <a:solidFill>
                  <a:schemeClr val="accent2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cover title.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4457679"/>
            <a:ext cx="4536504" cy="880098"/>
          </a:xfrm>
          <a:solidFill>
            <a:schemeClr val="accent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Clr>
                <a:schemeClr val="bg1">
                  <a:lumMod val="85000"/>
                </a:schemeClr>
              </a:buClr>
              <a:buFontTx/>
              <a:buNone/>
              <a:defRPr sz="2400"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HINT!!!    Select Home &gt; New Slide to add pre-built slide formats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37220"/>
            <a:ext cx="8208912" cy="900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537353"/>
            <a:ext cx="8208342" cy="540060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317440"/>
            <a:ext cx="3816424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67544" y="449627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2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969795"/>
            <a:ext cx="6984776" cy="2967936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2"/>
              </a:buClr>
              <a:buFont typeface="WordyLight" pitchFamily="2" charset="0"/>
              <a:buChar char="•"/>
              <a:defRPr sz="3200" b="1" baseline="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2400" b="1" baseline="0">
                <a:solidFill>
                  <a:schemeClr val="accent2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major slide content item</a:t>
            </a:r>
          </a:p>
          <a:p>
            <a:pPr lvl="1"/>
            <a:r>
              <a:rPr lang="en-US" dirty="0" smtClean="0"/>
              <a:t>Click to add minor slide content item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67544" y="449627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2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969795"/>
            <a:ext cx="4104456" cy="2247856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2"/>
              </a:buClr>
              <a:buFont typeface="WordyLight" pitchFamily="2" charset="0"/>
              <a:buChar char="•"/>
              <a:defRPr sz="2400" baseline="0">
                <a:solidFill>
                  <a:schemeClr val="accent2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24" y="1969795"/>
            <a:ext cx="3960440" cy="2247856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2"/>
              </a:buClr>
              <a:buFont typeface="WordyLight" pitchFamily="2" charset="0"/>
              <a:buChar char="•"/>
              <a:defRPr sz="2400" baseline="0">
                <a:solidFill>
                  <a:schemeClr val="accent2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49627"/>
            <a:ext cx="8784976" cy="20002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section title.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3" y="2769885"/>
            <a:ext cx="7848872" cy="20078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headline.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37220"/>
            <a:ext cx="8208912" cy="900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537353"/>
            <a:ext cx="8208342" cy="540060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317440"/>
            <a:ext cx="3816424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860032" y="2297438"/>
            <a:ext cx="3816424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36000"/>
            <a:ext cx="8208912" cy="1020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537353"/>
            <a:ext cx="3887862" cy="540060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317440"/>
            <a:ext cx="3888432" cy="18602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  <p:pic>
        <p:nvPicPr>
          <p:cNvPr id="9" name="Picture 8" descr="122183006.jpg"/>
          <p:cNvPicPr>
            <a:picLocks noChangeAspect="1"/>
          </p:cNvPicPr>
          <p:nvPr userDrawn="1"/>
        </p:nvPicPr>
        <p:blipFill>
          <a:blip r:embed="rId2" cstate="print"/>
          <a:srcRect l="15619" t="13363" r="15619"/>
          <a:stretch>
            <a:fillRect/>
          </a:stretch>
        </p:blipFill>
        <p:spPr>
          <a:xfrm>
            <a:off x="5220072" y="1577358"/>
            <a:ext cx="2687874" cy="26402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36000"/>
            <a:ext cx="8208912" cy="1020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537353"/>
            <a:ext cx="3887862" cy="540060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317440"/>
            <a:ext cx="3888432" cy="28803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49627"/>
            <a:ext cx="8064896" cy="3848033"/>
          </a:xfrm>
        </p:spPr>
        <p:txBody>
          <a:bodyPr>
            <a:noAutofit/>
          </a:bodyPr>
          <a:lstStyle>
            <a:lvl1pPr marL="0" indent="0">
              <a:buNone/>
              <a:defRPr sz="96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cover title.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4457679"/>
            <a:ext cx="4536504" cy="880098"/>
          </a:xfrm>
          <a:solidFill>
            <a:schemeClr val="accent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Clr>
                <a:schemeClr val="bg1">
                  <a:lumMod val="85000"/>
                </a:schemeClr>
              </a:buClr>
              <a:buFontTx/>
              <a:buNone/>
              <a:defRPr sz="2400"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HINT!!!    Select Home &gt; New Slide to add pre-built slide formats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5.jp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867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782" tIns="42392" rIns="84782" bIns="42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Quick Tips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357316"/>
            <a:ext cx="8229600" cy="377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782" tIns="42392" rIns="84782" bIns="4239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50942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kern="1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>
          <a:solidFill>
            <a:srgbClr val="FF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>
          <a:solidFill>
            <a:srgbClr val="FF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>
          <a:solidFill>
            <a:srgbClr val="FF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>
          <a:solidFill>
            <a:srgbClr val="FF0000"/>
          </a:solidFill>
          <a:latin typeface="Calibri" pitchFamily="34" charset="0"/>
        </a:defRPr>
      </a:lvl5pPr>
      <a:lvl6pPr marL="423918" algn="ctr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6pPr>
      <a:lvl7pPr marL="847836" algn="ctr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7pPr>
      <a:lvl8pPr marL="1271750" algn="ctr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8pPr>
      <a:lvl9pPr marL="1695669" algn="ctr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" pitchFamily="34" charset="0"/>
        </a:defRPr>
      </a:lvl9pPr>
    </p:titleStyle>
    <p:bodyStyle>
      <a:lvl1pPr marL="317937" indent="-317937" algn="l" rtl="0" eaLnBrk="1" fontAlgn="base" hangingPunct="1">
        <a:spcBef>
          <a:spcPct val="20000"/>
        </a:spcBef>
        <a:spcAft>
          <a:spcPct val="0"/>
        </a:spcAft>
        <a:defRPr sz="3000" kern="1200">
          <a:solidFill>
            <a:srgbClr val="FF0000"/>
          </a:solidFill>
          <a:latin typeface="+mn-lt"/>
          <a:ea typeface="+mn-ea"/>
          <a:cs typeface="+mn-cs"/>
        </a:defRPr>
      </a:lvl1pPr>
      <a:lvl2pPr marL="688865" indent="-26494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59794" indent="-21195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83710" indent="-21195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7629" indent="-21195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546" indent="-211958" algn="l" defTabSz="84783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5463" indent="-211958" algn="l" defTabSz="84783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79382" indent="-211958" algn="l" defTabSz="84783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3296" indent="-211958" algn="l" defTabSz="84783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78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23918" algn="l" defTabSz="8478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47836" algn="l" defTabSz="8478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1750" algn="l" defTabSz="8478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5669" algn="l" defTabSz="8478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19586" algn="l" defTabSz="8478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43503" algn="l" defTabSz="8478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67423" algn="l" defTabSz="8478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91338" algn="l" defTabSz="8478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19256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5475618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>
                <a:solidFill>
                  <a:schemeClr val="accent2"/>
                </a:solidFill>
                <a:latin typeface="Calibri" pitchFamily="34" charset="0"/>
              </a:rPr>
              <a:t>CRICOS Provider Code: 00113B</a:t>
            </a:r>
            <a:endParaRPr lang="en-AU" sz="800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6" name="Picture 5" descr="Deakin_Worldly_Logo_Keyline[rgb]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12360" y="4342222"/>
            <a:ext cx="1035558" cy="10355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accent2"/>
          </a:solidFill>
          <a:latin typeface="Calibri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Font typeface="WordyLight" pitchFamily="2" charset="0"/>
        <a:buChar char="•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336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88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4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40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5475618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>
                <a:solidFill>
                  <a:schemeClr val="bg1"/>
                </a:solidFill>
                <a:latin typeface="Calibri" pitchFamily="34" charset="0"/>
              </a:rPr>
              <a:t>CRICOS Provider Code: 00113B</a:t>
            </a:r>
            <a:endParaRPr lang="en-AU" sz="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8" name="Picture 7" descr="Deakin_Worldly_Logo_Cropped[rgb]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750047" y="4384800"/>
            <a:ext cx="1393953" cy="13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bg1"/>
          </a:solidFill>
          <a:latin typeface="Calibri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336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88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4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40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5475618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>
                <a:solidFill>
                  <a:schemeClr val="bg1"/>
                </a:solidFill>
                <a:latin typeface="Calibri" pitchFamily="34" charset="0"/>
              </a:rPr>
              <a:t>CRICOS Provider Code: 00113B</a:t>
            </a:r>
            <a:endParaRPr lang="en-AU" sz="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" name="Picture 6" descr="Deakin_Worldly_Logo_Cropped[rgb]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50047" y="4406400"/>
            <a:ext cx="1393953" cy="13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bg1"/>
          </a:solidFill>
          <a:latin typeface="Calibri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336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88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4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40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akin.edu.au/research/researcher-support/grants-and-contracts/find-funding/arc-discovery-projects-2016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AU" sz="3600" dirty="0" smtClean="0">
                <a:cs typeface="Calibri" pitchFamily="34" charset="0"/>
              </a:rPr>
              <a:t>ARC Discovery, 2016 </a:t>
            </a:r>
          </a:p>
          <a:p>
            <a:pPr algn="ctr"/>
            <a:endParaRPr lang="en-AU" sz="3600" dirty="0" smtClean="0">
              <a:cs typeface="Calibri" pitchFamily="34" charset="0"/>
            </a:endParaRPr>
          </a:p>
          <a:p>
            <a:pPr algn="ctr"/>
            <a:r>
              <a:rPr lang="en-AU" sz="3600" dirty="0" smtClean="0">
                <a:cs typeface="Calibri" pitchFamily="34" charset="0"/>
              </a:rPr>
              <a:t>Budget OVERVIEW (DP &amp; </a:t>
            </a:r>
            <a:r>
              <a:rPr lang="en-AU" sz="3600" dirty="0" smtClean="0">
                <a:solidFill>
                  <a:srgbClr val="FF0000"/>
                </a:solidFill>
                <a:cs typeface="Calibri" pitchFamily="34" charset="0"/>
              </a:rPr>
              <a:t>IN</a:t>
            </a:r>
            <a:r>
              <a:rPr lang="en-AU" sz="3600" dirty="0" smtClean="0">
                <a:cs typeface="Calibri" pitchFamily="34" charset="0"/>
              </a:rPr>
              <a:t>)</a:t>
            </a:r>
          </a:p>
          <a:p>
            <a:pPr algn="ctr"/>
            <a:endParaRPr lang="en-AU" sz="2400" b="0" dirty="0" smtClean="0">
              <a:cs typeface="Calibri" pitchFamily="34" charset="0"/>
            </a:endParaRPr>
          </a:p>
          <a:p>
            <a:pPr algn="ctr"/>
            <a:r>
              <a:rPr lang="en-AU" sz="2400" b="0" dirty="0" smtClean="0">
                <a:cs typeface="Calibri" pitchFamily="34" charset="0"/>
              </a:rPr>
              <a:t>Rose Firkin –executive officer, Grants</a:t>
            </a:r>
          </a:p>
          <a:p>
            <a:pPr algn="ctr"/>
            <a:r>
              <a:rPr lang="en-AU" sz="2400" b="0" dirty="0" smtClean="0">
                <a:cs typeface="Calibri" pitchFamily="34" charset="0"/>
              </a:rPr>
              <a:t>Deakin research</a:t>
            </a:r>
            <a:endParaRPr lang="en-AU" sz="2400" b="0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r>
              <a:rPr lang="en-AU" sz="2600" cap="none" dirty="0" smtClean="0">
                <a:cs typeface="Calibri" pitchFamily="34" charset="0"/>
              </a:rPr>
              <a:t>FIELDWORK EXPENSES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Travel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Accommodation costs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Technical </a:t>
            </a:r>
            <a:r>
              <a:rPr lang="en-AU" sz="2600" b="0" cap="none" dirty="0">
                <a:cs typeface="Calibri" pitchFamily="34" charset="0"/>
              </a:rPr>
              <a:t>&amp; logistical </a:t>
            </a:r>
            <a:r>
              <a:rPr lang="en-AU" sz="2600" b="0" cap="none" dirty="0" smtClean="0">
                <a:cs typeface="Calibri" pitchFamily="34" charset="0"/>
              </a:rPr>
              <a:t>support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48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 lnSpcReduction="10000"/>
          </a:bodyPr>
          <a:lstStyle/>
          <a:p>
            <a:r>
              <a:rPr lang="en-AU" sz="2600" cap="none" dirty="0" smtClean="0">
                <a:cs typeface="Calibri" pitchFamily="34" charset="0"/>
              </a:rPr>
              <a:t>OTHER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>
                <a:cs typeface="Calibri" pitchFamily="34" charset="0"/>
              </a:rPr>
              <a:t>Access to national / international research and infrastructure (archives, collections &amp; databases)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Access to workshop services (machine tools &amp; technicians)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Expert </a:t>
            </a:r>
            <a:r>
              <a:rPr lang="en-AU" sz="2600" b="0" cap="none" dirty="0">
                <a:cs typeface="Calibri" pitchFamily="34" charset="0"/>
              </a:rPr>
              <a:t>services of a third party (language translation, transcribing, data collection &amp; analysis)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>
                <a:cs typeface="Calibri" pitchFamily="34" charset="0"/>
              </a:rPr>
              <a:t>Purchase of bibliographical or archival material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3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r>
              <a:rPr lang="en-AU" sz="2600" cap="none" dirty="0" smtClean="0">
                <a:cs typeface="Calibri" pitchFamily="34" charset="0"/>
              </a:rPr>
              <a:t>OTHER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>
                <a:cs typeface="Calibri" pitchFamily="34" charset="0"/>
              </a:rPr>
              <a:t>Publication and dissemination of Project outputs and outreach activity costs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Web hosting and web development (designers may be best listed under “Personnel”)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Workshops focus groups and conferences (necessary to the conduct of the research) – can include ‘reasonable’ hospitality costs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62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 fontScale="92500" lnSpcReduction="20000"/>
          </a:bodyPr>
          <a:lstStyle/>
          <a:p>
            <a:r>
              <a:rPr lang="en-AU" sz="2800" cap="none" dirty="0" smtClean="0">
                <a:cs typeface="Calibri" pitchFamily="34" charset="0"/>
              </a:rPr>
              <a:t>DISCOVERY INTERNATIONAL AWARD (DIA’s) - DP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3100" b="0" cap="none" dirty="0" smtClean="0">
                <a:cs typeface="Calibri" pitchFamily="34" charset="0"/>
              </a:rPr>
              <a:t>For </a:t>
            </a:r>
            <a:r>
              <a:rPr lang="en-AU" sz="3100" b="0" cap="none" dirty="0">
                <a:cs typeface="Calibri" pitchFamily="34" charset="0"/>
              </a:rPr>
              <a:t>up to 2 researchers </a:t>
            </a:r>
            <a:r>
              <a:rPr lang="en-AU" sz="3100" b="0" cap="none" dirty="0" smtClean="0">
                <a:cs typeface="Calibri" pitchFamily="34" charset="0"/>
              </a:rPr>
              <a:t>per proposal </a:t>
            </a:r>
            <a:r>
              <a:rPr lang="en-AU" sz="3100" b="0" cap="none" dirty="0">
                <a:cs typeface="Calibri" pitchFamily="34" charset="0"/>
              </a:rPr>
              <a:t>(CIs or PIs</a:t>
            </a:r>
            <a:r>
              <a:rPr lang="en-AU" sz="3100" b="0" cap="none" dirty="0" smtClean="0">
                <a:cs typeface="Calibri" pitchFamily="34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3100" b="0" cap="none" dirty="0" smtClean="0">
                <a:cs typeface="Calibri" pitchFamily="34" charset="0"/>
              </a:rPr>
              <a:t>For a CI to work overseas on the project with an overseas based PI and/or an overseas based PI to work in Australia on the Project </a:t>
            </a:r>
            <a:endParaRPr lang="en-AU" sz="31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3100" b="0" cap="none" dirty="0">
                <a:cs typeface="Calibri" pitchFamily="34" charset="0"/>
              </a:rPr>
              <a:t>Preference given to </a:t>
            </a:r>
            <a:r>
              <a:rPr lang="en-AU" sz="3100" b="0" cap="none" dirty="0" smtClean="0">
                <a:cs typeface="Calibri" pitchFamily="34" charset="0"/>
              </a:rPr>
              <a:t>overseas based PIs</a:t>
            </a:r>
          </a:p>
          <a:p>
            <a:endParaRPr lang="en-AU" sz="3100" b="0" i="1" cap="none" dirty="0" smtClean="0">
              <a:solidFill>
                <a:srgbClr val="FF0000"/>
              </a:solidFill>
              <a:cs typeface="Calibri" pitchFamily="34" charset="0"/>
            </a:endParaRPr>
          </a:p>
          <a:p>
            <a:pPr algn="ctr"/>
            <a:r>
              <a:rPr lang="en-AU" sz="3100" b="0" i="1" cap="none" dirty="0" smtClean="0">
                <a:cs typeface="Calibri" pitchFamily="34" charset="0"/>
              </a:rPr>
              <a:t>See pp 31 – 32 of the funding rules</a:t>
            </a:r>
            <a:endParaRPr lang="en-AU" sz="260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68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 fontScale="85000" lnSpcReduction="10000"/>
          </a:bodyPr>
          <a:lstStyle/>
          <a:p>
            <a:r>
              <a:rPr lang="en-AU" sz="2600" cap="none" dirty="0" smtClean="0">
                <a:cs typeface="Calibri" pitchFamily="34" charset="0"/>
              </a:rPr>
              <a:t>DISCOVERY INTERNATIONAL AWARD (DIA’s) - DP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Not time limited (was 12 month per award over life of the project) but CI’s </a:t>
            </a:r>
            <a:r>
              <a:rPr lang="en-AU" sz="2600" b="0" u="sng" cap="none" dirty="0" smtClean="0">
                <a:cs typeface="Calibri" pitchFamily="34" charset="0"/>
              </a:rPr>
              <a:t>must</a:t>
            </a:r>
            <a:r>
              <a:rPr lang="en-AU" sz="2600" b="0" cap="none" dirty="0" smtClean="0">
                <a:cs typeface="Calibri" pitchFamily="34" charset="0"/>
              </a:rPr>
              <a:t> reside predominantly in Australia for the duration of the project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No funding limit (was $20K </a:t>
            </a:r>
            <a:r>
              <a:rPr lang="en-AU" sz="2600" b="0" cap="none" dirty="0">
                <a:cs typeface="Calibri" pitchFamily="34" charset="0"/>
              </a:rPr>
              <a:t>per year of the project per CI or </a:t>
            </a:r>
            <a:r>
              <a:rPr lang="en-AU" sz="2600" b="0" cap="none" dirty="0" smtClean="0">
                <a:cs typeface="Calibri" pitchFamily="34" charset="0"/>
              </a:rPr>
              <a:t>PI)</a:t>
            </a:r>
            <a:endParaRPr lang="en-AU" sz="26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For </a:t>
            </a:r>
            <a:r>
              <a:rPr lang="en-AU" sz="2600" b="0" cap="none" dirty="0">
                <a:cs typeface="Calibri" pitchFamily="34" charset="0"/>
              </a:rPr>
              <a:t>international airfares, reasonable local </a:t>
            </a:r>
            <a:r>
              <a:rPr lang="en-AU" sz="2600" b="0" cap="none" dirty="0" smtClean="0">
                <a:cs typeface="Calibri" pitchFamily="34" charset="0"/>
              </a:rPr>
              <a:t>travel, a </a:t>
            </a:r>
            <a:r>
              <a:rPr lang="en-AU" sz="2600" b="0" cap="none" dirty="0">
                <a:cs typeface="Calibri" pitchFamily="34" charset="0"/>
              </a:rPr>
              <a:t>living allowance and consumables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Is a ‘special condition’ – must be separately and fully justified</a:t>
            </a:r>
          </a:p>
          <a:p>
            <a:endParaRPr lang="en-AU" sz="2600" b="0" i="1" cap="none" dirty="0" smtClean="0">
              <a:solidFill>
                <a:srgbClr val="FF0000"/>
              </a:solidFill>
              <a:cs typeface="Calibri" pitchFamily="34" charset="0"/>
            </a:endParaRPr>
          </a:p>
          <a:p>
            <a:pPr algn="ctr"/>
            <a:r>
              <a:rPr lang="en-AU" sz="2600" b="0" i="1" cap="none" dirty="0" smtClean="0">
                <a:cs typeface="Calibri" pitchFamily="34" charset="0"/>
              </a:rPr>
              <a:t>See pp 31 – 32 of the funding rules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>
              <a:cs typeface="Calibri" pitchFamily="34" charset="0"/>
            </a:endParaRPr>
          </a:p>
          <a:p>
            <a:endParaRPr lang="en-AU" sz="260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94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 fontScale="92500" lnSpcReduction="20000"/>
          </a:bodyPr>
          <a:lstStyle/>
          <a:p>
            <a:r>
              <a:rPr lang="en-AU" sz="2600" cap="none" dirty="0"/>
              <a:t>Discovery Australian Aboriginal &amp; Torres Strait Islander Award (DAATSIA) </a:t>
            </a:r>
            <a:r>
              <a:rPr lang="en-AU" sz="2600" cap="none" dirty="0" smtClean="0"/>
              <a:t> </a:t>
            </a:r>
            <a:r>
              <a:rPr lang="en-AU" sz="2600" cap="none" dirty="0" smtClean="0">
                <a:cs typeface="Calibri" pitchFamily="34" charset="0"/>
              </a:rPr>
              <a:t>- </a:t>
            </a:r>
            <a:r>
              <a:rPr lang="en-AU" sz="2600" cap="none" dirty="0" smtClean="0">
                <a:solidFill>
                  <a:srgbClr val="FF0000"/>
                </a:solidFill>
                <a:cs typeface="Calibri" pitchFamily="34" charset="0"/>
              </a:rPr>
              <a:t>IN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Awarded for same duration as project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Can be requested at one of 5 salary levels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Can only request one per round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Cannot be awarded teaching relief</a:t>
            </a:r>
            <a:endParaRPr lang="en-AU" sz="26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Is a ‘special condition’ – must be separately and fully justified</a:t>
            </a:r>
          </a:p>
          <a:p>
            <a:endParaRPr lang="en-AU" sz="2600" b="0" i="1" cap="none" dirty="0" smtClean="0">
              <a:solidFill>
                <a:srgbClr val="FF0000"/>
              </a:solidFill>
              <a:cs typeface="Calibri" pitchFamily="34" charset="0"/>
            </a:endParaRPr>
          </a:p>
          <a:p>
            <a:pPr algn="ctr"/>
            <a:r>
              <a:rPr lang="en-AU" sz="2600" b="0" i="1" cap="none" dirty="0" smtClean="0">
                <a:cs typeface="Calibri" pitchFamily="34" charset="0"/>
              </a:rPr>
              <a:t>See pp 44 – 45 of the funding rules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>
              <a:cs typeface="Calibri" pitchFamily="34" charset="0"/>
            </a:endParaRPr>
          </a:p>
          <a:p>
            <a:endParaRPr lang="en-AU" sz="260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70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What can’t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Bench or lab access fees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Capital works and infrastructure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Costs not directly related to project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Student fees, contributions or loans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CI or PI salaries </a:t>
            </a:r>
            <a:r>
              <a:rPr lang="en-AU" sz="2600" b="0" cap="none" dirty="0">
                <a:cs typeface="Calibri" pitchFamily="34" charset="0"/>
              </a:rPr>
              <a:t> </a:t>
            </a: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algn="ctr"/>
            <a:r>
              <a:rPr lang="en-AU" sz="2600" b="0" i="1" cap="none" dirty="0" smtClean="0">
                <a:cs typeface="Calibri" pitchFamily="34" charset="0"/>
              </a:rPr>
              <a:t>See pp 11 of the funding rules</a:t>
            </a:r>
            <a:endParaRPr lang="en-AU" sz="2600" b="0" i="1" cap="none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Deakin university support – PhD stipends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Project must be suitable for a student i.e. there must be a clear and defined role &amp; an appropriate supervisor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Must be written into the proposal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As it is legitimate to ask the ARC for a stipend - weigh up whether you are better to request from the ARC or use the DU support as part of the application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Cost at $25,849 per annum – must be listed as “in-kind support”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BUDGET JUSTIFICATIONS</a:t>
            </a:r>
            <a:endParaRPr lang="en-AU" sz="32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The ARC provides </a:t>
            </a:r>
            <a:r>
              <a:rPr lang="en-AU" sz="2800" cap="none" dirty="0" smtClean="0">
                <a:cs typeface="Calibri" pitchFamily="34" charset="0"/>
              </a:rPr>
              <a:t>5</a:t>
            </a:r>
            <a:r>
              <a:rPr lang="en-AU" sz="2800" b="0" cap="none" dirty="0" smtClean="0">
                <a:cs typeface="Calibri" pitchFamily="34" charset="0"/>
              </a:rPr>
              <a:t> pages in which to justify your ARC requested budget items – USE THEM!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All </a:t>
            </a:r>
            <a:r>
              <a:rPr lang="en-AU" sz="2800" b="0" cap="none" dirty="0">
                <a:cs typeface="Calibri" pitchFamily="34" charset="0"/>
              </a:rPr>
              <a:t>requests must be strongly justified and </a:t>
            </a:r>
            <a:r>
              <a:rPr lang="en-AU" sz="2800" b="0" cap="none" dirty="0" smtClean="0">
                <a:cs typeface="Calibri" pitchFamily="34" charset="0"/>
              </a:rPr>
              <a:t>substantiated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Make sure your justification mirrors the budget table (use the same headings)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Make it easy for the reader</a:t>
            </a:r>
            <a:endParaRPr lang="en-AU" sz="28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endParaRPr lang="en-AU" sz="2600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45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BUDGET JUSTIFICATIONS</a:t>
            </a:r>
            <a:endParaRPr lang="en-AU" sz="32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Budgets are closely scrutinised by assessors and College of Expert members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Ensure you understand how your budget has been constructed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Do NOT simply reiterate your budget table in the justification section – provide a compelling argument to show WHY you need funding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endParaRPr lang="en-AU" sz="2600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92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What can be requested from the ARC</a:t>
            </a:r>
          </a:p>
          <a:p>
            <a:r>
              <a:rPr lang="en-AU" dirty="0" smtClean="0"/>
              <a:t>What can’t be requested from the ARC</a:t>
            </a:r>
          </a:p>
          <a:p>
            <a:r>
              <a:rPr lang="en-AU" dirty="0" smtClean="0"/>
              <a:t>Common Budget Mistakes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32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BUDGET JUSTIFICATIONS - TRAVEL</a:t>
            </a:r>
            <a:endParaRPr lang="en-AU" sz="32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cap="none" dirty="0" smtClean="0"/>
              <a:t>Travel costs must be strongly justified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Remember the option of listing some travel under field work and/or any Discovery International Award request if legitimate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endParaRPr lang="en-AU" sz="2600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86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Common BUDGET issues and mistakes</a:t>
            </a:r>
            <a:endParaRPr lang="en-AU" sz="32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Poorly costed budgets – using estimates rather than costs that can be substantiated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Justifications that don’t match the budget table (</a:t>
            </a:r>
            <a:r>
              <a:rPr lang="en-AU" sz="2800" b="0" cap="none" dirty="0" err="1" smtClean="0">
                <a:cs typeface="Calibri" pitchFamily="34" charset="0"/>
              </a:rPr>
              <a:t>eg</a:t>
            </a:r>
            <a:r>
              <a:rPr lang="en-AU" sz="2800" b="0" cap="none" dirty="0" smtClean="0">
                <a:cs typeface="Calibri" pitchFamily="34" charset="0"/>
              </a:rPr>
              <a:t> incorrect figures, different years listed)</a:t>
            </a:r>
          </a:p>
          <a:p>
            <a:endParaRPr lang="en-AU" sz="2800" b="0" cap="none" dirty="0" smtClean="0">
              <a:cs typeface="Calibri" pitchFamily="34" charset="0"/>
            </a:endParaRPr>
          </a:p>
          <a:p>
            <a:r>
              <a:rPr lang="en-AU" sz="2800" b="0" cap="none" dirty="0" smtClean="0">
                <a:cs typeface="Calibri" pitchFamily="34" charset="0"/>
              </a:rPr>
              <a:t>NB: Carefully align your budget justification with your budget table.  If you amend your budget, amend your justification sections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endParaRPr lang="en-AU" sz="2600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3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Common BUDGET issues and mistakes</a:t>
            </a:r>
            <a:endParaRPr lang="en-AU" sz="32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Incorrect </a:t>
            </a:r>
            <a:r>
              <a:rPr lang="en-AU" sz="2800" b="0" cap="none" dirty="0">
                <a:cs typeface="Calibri" pitchFamily="34" charset="0"/>
              </a:rPr>
              <a:t>salary rates (use our salary calculator)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Inclusion of EB salary increases (indexation)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800" b="0" cap="none" dirty="0" smtClean="0">
                <a:cs typeface="Calibri" pitchFamily="34" charset="0"/>
              </a:rPr>
              <a:t>Do include salary increments </a:t>
            </a:r>
            <a:r>
              <a:rPr lang="en-AU" sz="2800" b="0" cap="none" dirty="0">
                <a:cs typeface="Calibri" pitchFamily="34" charset="0"/>
              </a:rPr>
              <a:t>but NOT </a:t>
            </a:r>
            <a:r>
              <a:rPr lang="en-AU" sz="2800" b="0" cap="none" dirty="0" smtClean="0">
                <a:cs typeface="Calibri" pitchFamily="34" charset="0"/>
              </a:rPr>
              <a:t>EB increases </a:t>
            </a:r>
            <a:endParaRPr lang="en-AU" sz="2800" b="0" cap="none" dirty="0">
              <a:cs typeface="Calibri" pitchFamily="34" charset="0"/>
            </a:endParaRPr>
          </a:p>
          <a:p>
            <a:endParaRPr lang="en-AU" sz="2800" b="0" cap="none" dirty="0" smtClean="0">
              <a:cs typeface="Calibri" pitchFamily="34" charset="0"/>
            </a:endParaRPr>
          </a:p>
          <a:p>
            <a:r>
              <a:rPr lang="en-AU" sz="2800" b="0" cap="none" dirty="0" smtClean="0">
                <a:cs typeface="Calibri" pitchFamily="34" charset="0"/>
              </a:rPr>
              <a:t>Use salary rates as at time of submission – provided in our salary calculator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endParaRPr lang="en-AU" sz="2600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015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FINAL Budget NOTES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ALL Requests must directly relate to the program or research and all must be strongly justified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Keep budget table descriptions simple  - elaborate in the Justification Section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Keep descriptions relevant across all years to reduce the need to edit each entry in every year e.g. </a:t>
            </a:r>
            <a:r>
              <a:rPr lang="en-AU" sz="2600" b="0" dirty="0" smtClean="0"/>
              <a:t>“</a:t>
            </a:r>
            <a:r>
              <a:rPr lang="en-AU" sz="2400" b="0" i="1" cap="none" dirty="0" smtClean="0"/>
              <a:t>Research fellow level A steps 6-8 @1.0 FTE + 28% </a:t>
            </a:r>
            <a:r>
              <a:rPr lang="en-AU" sz="2400" b="0" i="1" cap="none" dirty="0" err="1" smtClean="0"/>
              <a:t>oncosts</a:t>
            </a:r>
            <a:r>
              <a:rPr lang="en-AU" sz="2400" b="0" i="1" cap="none" dirty="0" smtClean="0"/>
              <a:t> Years 1 - 3</a:t>
            </a:r>
            <a:r>
              <a:rPr lang="en-AU" sz="2600" b="0" dirty="0" smtClean="0"/>
              <a:t>” </a:t>
            </a:r>
            <a:endParaRPr lang="en-AU" sz="2600" b="0" dirty="0"/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63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TIPS for completing your RMS </a:t>
            </a:r>
            <a:r>
              <a:rPr lang="en-AU" sz="3200" dirty="0" err="1" smtClean="0">
                <a:cs typeface="Calibri" pitchFamily="34" charset="0"/>
              </a:rPr>
              <a:t>BuDGET</a:t>
            </a:r>
            <a:endParaRPr lang="en-AU" sz="32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AU" sz="2400" b="0" cap="non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cap="none" dirty="0" smtClean="0"/>
              <a:t>Construct the budget outside of RMS (use excel spreadsheets that we provide)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800" b="0" cap="non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0" cap="none" dirty="0" smtClean="0"/>
              <a:t>Read the Instructions to Applicants before cutting and pasting the budget in RMS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endParaRPr lang="en-AU" sz="2600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70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Deakin research website</a:t>
            </a:r>
            <a:endParaRPr lang="en-AU" sz="32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900" b="0" cap="none" dirty="0" smtClean="0">
                <a:cs typeface="Calibri" pitchFamily="34" charset="0"/>
              </a:rPr>
              <a:t>Templates; salary calculators; sample excel budgets, PhD stipend rates, </a:t>
            </a:r>
            <a:r>
              <a:rPr lang="en-AU" sz="2900" b="0" cap="none" smtClean="0">
                <a:cs typeface="Calibri" pitchFamily="34" charset="0"/>
              </a:rPr>
              <a:t>compliance checklist </a:t>
            </a:r>
            <a:r>
              <a:rPr lang="en-AU" sz="2900" b="0" cap="none" dirty="0" smtClean="0">
                <a:cs typeface="Calibri" pitchFamily="34" charset="0"/>
              </a:rPr>
              <a:t>and links to other information is available at  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800" b="0" cap="none" dirty="0" smtClean="0">
              <a:cs typeface="Calibri" pitchFamily="34" charset="0"/>
            </a:endParaRPr>
          </a:p>
          <a:p>
            <a:r>
              <a:rPr lang="en-AU" sz="2800" b="0" cap="none" dirty="0">
                <a:cs typeface="Calibri" pitchFamily="34" charset="0"/>
                <a:hlinkClick r:id="rId2"/>
              </a:rPr>
              <a:t>http://</a:t>
            </a:r>
            <a:r>
              <a:rPr lang="en-AU" sz="2800" b="0" cap="none" dirty="0" smtClean="0">
                <a:cs typeface="Calibri" pitchFamily="34" charset="0"/>
                <a:hlinkClick r:id="rId2"/>
              </a:rPr>
              <a:t>www.deakin.edu.au/research/researcher-support/grants-and-contracts/find-funding/arc-discovery-projects-2016</a:t>
            </a:r>
            <a:r>
              <a:rPr lang="en-AU" sz="2800" b="0" cap="none" dirty="0" smtClean="0">
                <a:cs typeface="Calibri" pitchFamily="34" charset="0"/>
              </a:rPr>
              <a:t> </a:t>
            </a: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endParaRPr lang="en-AU" sz="2600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747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Funding &amp; Duration </a:t>
            </a:r>
            <a:r>
              <a:rPr lang="en-AU" sz="2400" b="0" cap="none" dirty="0" smtClean="0">
                <a:cs typeface="Calibri" pitchFamily="34" charset="0"/>
              </a:rPr>
              <a:t>(p. 31 or p. 41)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endParaRPr lang="en-AU" sz="2600" b="0" cap="none" dirty="0" smtClean="0">
              <a:latin typeface="+mn-lt"/>
            </a:endParaRPr>
          </a:p>
          <a:p>
            <a:r>
              <a:rPr lang="en-AU" sz="2600" b="0" cap="none" dirty="0" smtClean="0">
                <a:cs typeface="Calibri" pitchFamily="34" charset="0"/>
              </a:rPr>
              <a:t>Minimum = $30,000 </a:t>
            </a:r>
            <a:r>
              <a:rPr lang="en-AU" sz="2600" b="0" cap="none" dirty="0" err="1" smtClean="0">
                <a:cs typeface="Calibri" pitchFamily="34" charset="0"/>
              </a:rPr>
              <a:t>p.a</a:t>
            </a:r>
            <a:endParaRPr lang="en-AU" sz="2600" b="0" cap="none" dirty="0" smtClean="0">
              <a:cs typeface="Calibri" pitchFamily="34" charset="0"/>
            </a:endParaRPr>
          </a:p>
          <a:p>
            <a:endParaRPr lang="en-AU" sz="2600" b="0" cap="none" dirty="0" smtClean="0">
              <a:cs typeface="Calibri" pitchFamily="34" charset="0"/>
            </a:endParaRPr>
          </a:p>
          <a:p>
            <a:r>
              <a:rPr lang="en-AU" sz="2600" b="0" cap="none" dirty="0" smtClean="0">
                <a:cs typeface="Calibri" pitchFamily="34" charset="0"/>
              </a:rPr>
              <a:t>Maximum = $500,000 </a:t>
            </a:r>
            <a:r>
              <a:rPr lang="en-AU" sz="2600" b="0" cap="none" dirty="0" err="1">
                <a:cs typeface="Calibri" pitchFamily="34" charset="0"/>
              </a:rPr>
              <a:t>p.a</a:t>
            </a:r>
            <a:endParaRPr lang="en-AU" sz="2600" b="0" cap="none" dirty="0">
              <a:cs typeface="Calibri" pitchFamily="34" charset="0"/>
            </a:endParaRPr>
          </a:p>
          <a:p>
            <a:r>
              <a:rPr lang="en-AU" sz="2600" b="0" cap="none" dirty="0" smtClean="0">
                <a:cs typeface="Calibri" pitchFamily="34" charset="0"/>
              </a:rPr>
              <a:t> </a:t>
            </a:r>
          </a:p>
          <a:p>
            <a:r>
              <a:rPr lang="en-AU" sz="2600" b="0" cap="none" dirty="0" smtClean="0">
                <a:cs typeface="Calibri" pitchFamily="34" charset="0"/>
              </a:rPr>
              <a:t>Duration =  1 - 5 years (DP)</a:t>
            </a:r>
          </a:p>
          <a:p>
            <a:r>
              <a:rPr lang="en-AU" sz="2600" b="0" cap="none" dirty="0" smtClean="0">
                <a:cs typeface="Calibri" pitchFamily="34" charset="0"/>
              </a:rPr>
              <a:t>Duration = 3 consecutive years only (</a:t>
            </a:r>
            <a:r>
              <a:rPr lang="en-AU" sz="2600" b="0" cap="none" dirty="0" smtClean="0">
                <a:solidFill>
                  <a:srgbClr val="FF0000"/>
                </a:solidFill>
                <a:cs typeface="Calibri" pitchFamily="34" charset="0"/>
              </a:rPr>
              <a:t>IN</a:t>
            </a:r>
            <a:r>
              <a:rPr lang="en-AU" sz="2600" b="0" cap="none" dirty="0" smtClean="0">
                <a:cs typeface="Calibri" pitchFamily="34" charset="0"/>
              </a:rPr>
              <a:t>)</a:t>
            </a:r>
            <a:endParaRPr lang="en-AU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r>
              <a:rPr lang="en-AU" sz="2600" cap="none" dirty="0" smtClean="0">
                <a:cs typeface="Calibri" pitchFamily="34" charset="0"/>
              </a:rPr>
              <a:t>PERSONNEL (DP &amp; </a:t>
            </a:r>
            <a:r>
              <a:rPr lang="en-AU" sz="2600" cap="none" dirty="0" smtClean="0">
                <a:solidFill>
                  <a:srgbClr val="FF0000"/>
                </a:solidFill>
                <a:cs typeface="Calibri" pitchFamily="34" charset="0"/>
              </a:rPr>
              <a:t>IN</a:t>
            </a:r>
            <a:r>
              <a:rPr lang="en-AU" sz="2600" cap="none" dirty="0" smtClean="0">
                <a:cs typeface="Calibri" pitchFamily="34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Postdoctoral </a:t>
            </a:r>
            <a:r>
              <a:rPr lang="en-AU" sz="2600" b="0" cap="none" dirty="0">
                <a:cs typeface="Calibri" pitchFamily="34" charset="0"/>
              </a:rPr>
              <a:t>research associates, research assistants, technicians and laboratory </a:t>
            </a:r>
            <a:r>
              <a:rPr lang="en-AU" sz="2600" b="0" cap="none" dirty="0" smtClean="0">
                <a:cs typeface="Calibri" pitchFamily="34" charset="0"/>
              </a:rPr>
              <a:t>attendants</a:t>
            </a:r>
            <a:endParaRPr lang="en-AU" sz="26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>
                <a:cs typeface="Calibri" pitchFamily="34" charset="0"/>
              </a:rPr>
              <a:t>Higher Degree by Research </a:t>
            </a:r>
            <a:r>
              <a:rPr lang="en-AU" sz="2600" b="0" cap="none" dirty="0" smtClean="0">
                <a:cs typeface="Calibri" pitchFamily="34" charset="0"/>
              </a:rPr>
              <a:t>stipends  - rate </a:t>
            </a:r>
            <a:r>
              <a:rPr lang="en-AU" sz="2600" b="0" cap="none" dirty="0">
                <a:cs typeface="Calibri" pitchFamily="34" charset="0"/>
              </a:rPr>
              <a:t>= $25,406 </a:t>
            </a:r>
            <a:r>
              <a:rPr lang="en-AU" sz="2600" b="0" cap="none" dirty="0" smtClean="0">
                <a:cs typeface="Calibri" pitchFamily="34" charset="0"/>
              </a:rPr>
              <a:t>per annum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cap="none" dirty="0" smtClean="0">
                <a:solidFill>
                  <a:srgbClr val="FF0000"/>
                </a:solidFill>
                <a:cs typeface="Calibri" pitchFamily="34" charset="0"/>
              </a:rPr>
              <a:t>IN ONLY </a:t>
            </a:r>
            <a:r>
              <a:rPr lang="en-AU" sz="2600" b="0" cap="none" dirty="0" smtClean="0">
                <a:cs typeface="Calibri" pitchFamily="34" charset="0"/>
              </a:rPr>
              <a:t>– stipends to support Indigenous Australian Honours students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759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 smtClean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r>
              <a:rPr lang="en-AU" sz="2600" cap="none" dirty="0" smtClean="0">
                <a:cs typeface="Calibri" pitchFamily="34" charset="0"/>
              </a:rPr>
              <a:t>PERSONNEL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Personnel </a:t>
            </a:r>
            <a:r>
              <a:rPr lang="en-AU" sz="2600" b="0" cap="none" dirty="0">
                <a:cs typeface="Calibri" pitchFamily="34" charset="0"/>
              </a:rPr>
              <a:t>requests must include 28% on-costs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Do </a:t>
            </a:r>
            <a:r>
              <a:rPr lang="en-AU" sz="2600" b="0" cap="none" dirty="0">
                <a:cs typeface="Calibri" pitchFamily="34" charset="0"/>
              </a:rPr>
              <a:t>NOT include indexation 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Legitimate </a:t>
            </a:r>
            <a:r>
              <a:rPr lang="en-AU" sz="2600" b="0" cap="none" dirty="0">
                <a:cs typeface="Calibri" pitchFamily="34" charset="0"/>
              </a:rPr>
              <a:t>to include salary increments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r>
              <a:rPr lang="en-AU" sz="2600" cap="none" dirty="0" smtClean="0">
                <a:cs typeface="Calibri" pitchFamily="34" charset="0"/>
              </a:rPr>
              <a:t>TEACHING RELIEF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For Chief Investigators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NOT available for ARC Fellowship </a:t>
            </a:r>
            <a:r>
              <a:rPr lang="en-AU" sz="2600" b="0" cap="none" dirty="0">
                <a:cs typeface="Calibri" pitchFamily="34" charset="0"/>
              </a:rPr>
              <a:t>or Award </a:t>
            </a:r>
            <a:r>
              <a:rPr lang="en-AU" sz="2600" b="0" cap="none" dirty="0" smtClean="0">
                <a:cs typeface="Calibri" pitchFamily="34" charset="0"/>
              </a:rPr>
              <a:t>recipients including DAATSIA applicants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Capped </a:t>
            </a:r>
            <a:r>
              <a:rPr lang="en-AU" sz="2600" b="0" cap="none" dirty="0">
                <a:cs typeface="Calibri" pitchFamily="34" charset="0"/>
              </a:rPr>
              <a:t>at $40,000 </a:t>
            </a:r>
            <a:r>
              <a:rPr lang="en-AU" sz="2600" b="0" cap="none" dirty="0" smtClean="0">
                <a:cs typeface="Calibri" pitchFamily="34" charset="0"/>
              </a:rPr>
              <a:t>per </a:t>
            </a:r>
            <a:r>
              <a:rPr lang="en-AU" sz="2600" b="0" cap="none" dirty="0" smtClean="0">
                <a:cs typeface="Calibri" pitchFamily="34" charset="0"/>
              </a:rPr>
              <a:t>annum </a:t>
            </a:r>
            <a:r>
              <a:rPr lang="en-AU" sz="2600" b="0" cap="none" smtClean="0">
                <a:cs typeface="Calibri" pitchFamily="34" charset="0"/>
              </a:rPr>
              <a:t>per proposal</a:t>
            </a:r>
            <a:endParaRPr lang="en-AU" sz="2600" b="0" cap="none" dirty="0" smtClean="0">
              <a:cs typeface="Calibri" pitchFamily="34" charset="0"/>
            </a:endParaRPr>
          </a:p>
          <a:p>
            <a:endParaRPr lang="en-AU" sz="2600" b="0" cap="none" dirty="0" smtClean="0">
              <a:cs typeface="Calibri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AU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solidFill>
                <a:srgbClr val="FF0000"/>
              </a:solidFill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02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r>
              <a:rPr lang="en-AU" sz="2600" cap="none" dirty="0" smtClean="0">
                <a:cs typeface="Calibri" pitchFamily="34" charset="0"/>
              </a:rPr>
              <a:t>EQUIPMENT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Include both hardware and software items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b="0" cap="none" dirty="0">
                <a:cs typeface="Calibri" pitchFamily="34" charset="0"/>
              </a:rPr>
              <a:t>Specialised computer equipment and software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Indicate the cost of equipment and installation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Prices must exclude GST and be based on accurate costs gained from suppliers</a:t>
            </a:r>
          </a:p>
        </p:txBody>
      </p:sp>
    </p:spTree>
    <p:extLst>
      <p:ext uri="{BB962C8B-B14F-4D97-AF65-F5344CB8AC3E}">
        <p14:creationId xmlns:p14="http://schemas.microsoft.com/office/powerpoint/2010/main" val="21925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r>
              <a:rPr lang="en-AU" sz="2600" cap="none" dirty="0" smtClean="0">
                <a:cs typeface="Calibri" pitchFamily="34" charset="0"/>
              </a:rPr>
              <a:t>MAINTENANCE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Consumables (reagents, assays, test tubes </a:t>
            </a:r>
            <a:r>
              <a:rPr lang="en-AU" sz="2600" b="0" cap="none" dirty="0" err="1" smtClean="0">
                <a:cs typeface="Calibri" pitchFamily="34" charset="0"/>
              </a:rPr>
              <a:t>etc</a:t>
            </a:r>
            <a:r>
              <a:rPr lang="en-AU" sz="2600" b="0" cap="none" dirty="0" smtClean="0">
                <a:cs typeface="Calibri" pitchFamily="34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Items for use with equipment (</a:t>
            </a:r>
            <a:r>
              <a:rPr lang="en-AU" sz="2600" b="0" cap="none" dirty="0" err="1" smtClean="0">
                <a:cs typeface="Calibri" pitchFamily="34" charset="0"/>
              </a:rPr>
              <a:t>eg</a:t>
            </a:r>
            <a:r>
              <a:rPr lang="en-AU" sz="2600" b="0" cap="none" dirty="0" smtClean="0">
                <a:cs typeface="Calibri" pitchFamily="34" charset="0"/>
              </a:rPr>
              <a:t>. batteries for taping equipment)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50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449627"/>
            <a:ext cx="8784976" cy="679681"/>
          </a:xfrm>
        </p:spPr>
        <p:txBody>
          <a:bodyPr/>
          <a:lstStyle/>
          <a:p>
            <a:r>
              <a:rPr lang="en-AU" sz="3200" dirty="0">
                <a:cs typeface="Calibri" pitchFamily="34" charset="0"/>
              </a:rPr>
              <a:t>What can you request from the arc?</a:t>
            </a:r>
            <a:endParaRPr lang="en-AU" sz="2400" b="0" cap="none" dirty="0"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3" y="1201317"/>
            <a:ext cx="7848872" cy="3576398"/>
          </a:xfrm>
        </p:spPr>
        <p:txBody>
          <a:bodyPr>
            <a:normAutofit/>
          </a:bodyPr>
          <a:lstStyle/>
          <a:p>
            <a:r>
              <a:rPr lang="en-AU" sz="2600" cap="none" dirty="0" smtClean="0">
                <a:cs typeface="Calibri" pitchFamily="34" charset="0"/>
              </a:rPr>
              <a:t>TRAVEL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Travel costs (domestic or international travel)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Capped </a:t>
            </a:r>
            <a:r>
              <a:rPr lang="en-AU" sz="2600" b="0" cap="none" dirty="0">
                <a:cs typeface="Calibri" pitchFamily="34" charset="0"/>
              </a:rPr>
              <a:t>at $50,000 over </a:t>
            </a:r>
            <a:r>
              <a:rPr lang="en-AU" sz="2600" b="0" cap="none" dirty="0" smtClean="0">
                <a:cs typeface="Calibri" pitchFamily="34" charset="0"/>
              </a:rPr>
              <a:t>the life of the project (excludes travel relating to Field Research)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600" b="0" cap="none" dirty="0" smtClean="0">
                <a:cs typeface="Calibri" pitchFamily="34" charset="0"/>
              </a:rPr>
              <a:t>Can be requested for CIs, PIs and research support personnel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AU" sz="2600" b="0" cap="non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675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worldly-16-10-white-calibr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Office Theme">
  <a:themeElements>
    <a:clrScheme name="Deakin ORG">
      <a:dk1>
        <a:srgbClr val="F79625"/>
      </a:dk1>
      <a:lt1>
        <a:sysClr val="window" lastClr="FFFFFF"/>
      </a:lt1>
      <a:dk2>
        <a:srgbClr val="068DA4"/>
      </a:dk2>
      <a:lt2>
        <a:srgbClr val="B0BB67"/>
      </a:lt2>
      <a:accent1>
        <a:srgbClr val="FFFFFF"/>
      </a:accent1>
      <a:accent2>
        <a:srgbClr val="000000"/>
      </a:accent2>
      <a:accent3>
        <a:srgbClr val="B0BB67"/>
      </a:accent3>
      <a:accent4>
        <a:srgbClr val="F79625"/>
      </a:accent4>
      <a:accent5>
        <a:srgbClr val="068DA4"/>
      </a:accent5>
      <a:accent6>
        <a:srgbClr val="D1D2D4"/>
      </a:accent6>
      <a:hlink>
        <a:srgbClr val="5A4A61"/>
      </a:hlink>
      <a:folHlink>
        <a:srgbClr val="5A4A61"/>
      </a:folHlink>
    </a:clrScheme>
    <a:fontScheme name="Deakin Wordy">
      <a:majorFont>
        <a:latin typeface="WordyBlack"/>
        <a:ea typeface=""/>
        <a:cs typeface=""/>
      </a:majorFont>
      <a:minorFont>
        <a:latin typeface="Wordy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3_Office Theme">
  <a:themeElements>
    <a:clrScheme name="Deakin ORG">
      <a:dk1>
        <a:srgbClr val="F79625"/>
      </a:dk1>
      <a:lt1>
        <a:sysClr val="window" lastClr="FFFFFF"/>
      </a:lt1>
      <a:dk2>
        <a:srgbClr val="068DA4"/>
      </a:dk2>
      <a:lt2>
        <a:srgbClr val="B0BB67"/>
      </a:lt2>
      <a:accent1>
        <a:srgbClr val="FFFFFF"/>
      </a:accent1>
      <a:accent2>
        <a:srgbClr val="000000"/>
      </a:accent2>
      <a:accent3>
        <a:srgbClr val="B0BB67"/>
      </a:accent3>
      <a:accent4>
        <a:srgbClr val="F79625"/>
      </a:accent4>
      <a:accent5>
        <a:srgbClr val="068DA4"/>
      </a:accent5>
      <a:accent6>
        <a:srgbClr val="D1D2D4"/>
      </a:accent6>
      <a:hlink>
        <a:srgbClr val="5A4A61"/>
      </a:hlink>
      <a:folHlink>
        <a:srgbClr val="5A4A61"/>
      </a:folHlink>
    </a:clrScheme>
    <a:fontScheme name="Deakin Wordy">
      <a:majorFont>
        <a:latin typeface="WordyBlack"/>
        <a:ea typeface=""/>
        <a:cs typeface=""/>
      </a:majorFont>
      <a:minorFont>
        <a:latin typeface="Wordy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4_Office Theme">
  <a:themeElements>
    <a:clrScheme name="Deakin ORG">
      <a:dk1>
        <a:srgbClr val="F79625"/>
      </a:dk1>
      <a:lt1>
        <a:sysClr val="window" lastClr="FFFFFF"/>
      </a:lt1>
      <a:dk2>
        <a:srgbClr val="068DA4"/>
      </a:dk2>
      <a:lt2>
        <a:srgbClr val="B0BB67"/>
      </a:lt2>
      <a:accent1>
        <a:srgbClr val="FFFFFF"/>
      </a:accent1>
      <a:accent2>
        <a:srgbClr val="000000"/>
      </a:accent2>
      <a:accent3>
        <a:srgbClr val="B0BB67"/>
      </a:accent3>
      <a:accent4>
        <a:srgbClr val="F79625"/>
      </a:accent4>
      <a:accent5>
        <a:srgbClr val="068DA4"/>
      </a:accent5>
      <a:accent6>
        <a:srgbClr val="D1D2D4"/>
      </a:accent6>
      <a:hlink>
        <a:srgbClr val="5A4A61"/>
      </a:hlink>
      <a:folHlink>
        <a:srgbClr val="5A4A61"/>
      </a:folHlink>
    </a:clrScheme>
    <a:fontScheme name="Deakin Wordy">
      <a:majorFont>
        <a:latin typeface="WordyBlack"/>
        <a:ea typeface=""/>
        <a:cs typeface=""/>
      </a:majorFont>
      <a:minorFont>
        <a:latin typeface="Wordy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presentation-worldly-16-10-white-calibri</Template>
  <TotalTime>657</TotalTime>
  <Words>1135</Words>
  <Application>Microsoft Office PowerPoint</Application>
  <PresentationFormat>On-screen Show (16:10)</PresentationFormat>
  <Paragraphs>178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WordyBlack</vt:lpstr>
      <vt:lpstr>WordyLight</vt:lpstr>
      <vt:lpstr>presentation-worldly-16-10-white-calibri</vt:lpstr>
      <vt:lpstr>12_Office Theme</vt:lpstr>
      <vt:lpstr>13_Office Theme</vt:lpstr>
      <vt:lpstr>14_Office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Deakin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Tips</dc:title>
  <dc:creator>Rose Firkin</dc:creator>
  <cp:lastModifiedBy>Rose Firkin</cp:lastModifiedBy>
  <cp:revision>71</cp:revision>
  <dcterms:created xsi:type="dcterms:W3CDTF">2013-01-16T02:38:58Z</dcterms:created>
  <dcterms:modified xsi:type="dcterms:W3CDTF">2015-01-22T06:58:33Z</dcterms:modified>
</cp:coreProperties>
</file>