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72" r:id="rId5"/>
    <p:sldId id="259" r:id="rId6"/>
    <p:sldId id="273" r:id="rId7"/>
    <p:sldId id="260" r:id="rId8"/>
    <p:sldId id="261" r:id="rId9"/>
    <p:sldId id="263" r:id="rId10"/>
    <p:sldId id="264" r:id="rId11"/>
    <p:sldId id="262" r:id="rId12"/>
    <p:sldId id="266" r:id="rId13"/>
  </p:sldIdLst>
  <p:sldSz cx="9144000" cy="6858000" type="screen4x3"/>
  <p:notesSz cx="6797675" cy="9926638"/>
  <p:embeddedFontLst>
    <p:embeddedFont>
      <p:font typeface="Gill Sans MT" panose="020B0502020104020203" pitchFamily="34" charset="0"/>
      <p:regular r:id="rId16"/>
      <p:bold r:id="rId17"/>
      <p:italic r:id="rId18"/>
      <p:boldItalic r:id="rId19"/>
    </p:embeddedFont>
  </p:embeddedFontLst>
  <p:defaultTextStyle>
    <a:defPPr>
      <a:defRPr lang="en-AU"/>
    </a:defPPr>
    <a:lvl1pPr algn="l" rtl="0" fontAlgn="base">
      <a:spcBef>
        <a:spcPct val="0"/>
      </a:spcBef>
      <a:spcAft>
        <a:spcPct val="0"/>
      </a:spcAft>
      <a:defRPr kern="1200">
        <a:solidFill>
          <a:schemeClr val="tx1"/>
        </a:solidFill>
        <a:latin typeface="Gill Sans MT Light" pitchFamily="34" charset="0"/>
        <a:ea typeface="+mn-ea"/>
        <a:cs typeface="+mn-cs"/>
      </a:defRPr>
    </a:lvl1pPr>
    <a:lvl2pPr marL="457200" algn="l" rtl="0" fontAlgn="base">
      <a:spcBef>
        <a:spcPct val="0"/>
      </a:spcBef>
      <a:spcAft>
        <a:spcPct val="0"/>
      </a:spcAft>
      <a:defRPr kern="1200">
        <a:solidFill>
          <a:schemeClr val="tx1"/>
        </a:solidFill>
        <a:latin typeface="Gill Sans MT Light" pitchFamily="34" charset="0"/>
        <a:ea typeface="+mn-ea"/>
        <a:cs typeface="+mn-cs"/>
      </a:defRPr>
    </a:lvl2pPr>
    <a:lvl3pPr marL="914400" algn="l" rtl="0" fontAlgn="base">
      <a:spcBef>
        <a:spcPct val="0"/>
      </a:spcBef>
      <a:spcAft>
        <a:spcPct val="0"/>
      </a:spcAft>
      <a:defRPr kern="1200">
        <a:solidFill>
          <a:schemeClr val="tx1"/>
        </a:solidFill>
        <a:latin typeface="Gill Sans MT Light" pitchFamily="34" charset="0"/>
        <a:ea typeface="+mn-ea"/>
        <a:cs typeface="+mn-cs"/>
      </a:defRPr>
    </a:lvl3pPr>
    <a:lvl4pPr marL="1371600" algn="l" rtl="0" fontAlgn="base">
      <a:spcBef>
        <a:spcPct val="0"/>
      </a:spcBef>
      <a:spcAft>
        <a:spcPct val="0"/>
      </a:spcAft>
      <a:defRPr kern="1200">
        <a:solidFill>
          <a:schemeClr val="tx1"/>
        </a:solidFill>
        <a:latin typeface="Gill Sans MT Light" pitchFamily="34" charset="0"/>
        <a:ea typeface="+mn-ea"/>
        <a:cs typeface="+mn-cs"/>
      </a:defRPr>
    </a:lvl4pPr>
    <a:lvl5pPr marL="1828800" algn="l" rtl="0" fontAlgn="base">
      <a:spcBef>
        <a:spcPct val="0"/>
      </a:spcBef>
      <a:spcAft>
        <a:spcPct val="0"/>
      </a:spcAft>
      <a:defRPr kern="1200">
        <a:solidFill>
          <a:schemeClr val="tx1"/>
        </a:solidFill>
        <a:latin typeface="Gill Sans MT Light" pitchFamily="34" charset="0"/>
        <a:ea typeface="+mn-ea"/>
        <a:cs typeface="+mn-cs"/>
      </a:defRPr>
    </a:lvl5pPr>
    <a:lvl6pPr marL="2286000" algn="l" defTabSz="914400" rtl="0" eaLnBrk="1" latinLnBrk="0" hangingPunct="1">
      <a:defRPr kern="1200">
        <a:solidFill>
          <a:schemeClr val="tx1"/>
        </a:solidFill>
        <a:latin typeface="Gill Sans MT Light" pitchFamily="34" charset="0"/>
        <a:ea typeface="+mn-ea"/>
        <a:cs typeface="+mn-cs"/>
      </a:defRPr>
    </a:lvl6pPr>
    <a:lvl7pPr marL="2743200" algn="l" defTabSz="914400" rtl="0" eaLnBrk="1" latinLnBrk="0" hangingPunct="1">
      <a:defRPr kern="1200">
        <a:solidFill>
          <a:schemeClr val="tx1"/>
        </a:solidFill>
        <a:latin typeface="Gill Sans MT Light" pitchFamily="34" charset="0"/>
        <a:ea typeface="+mn-ea"/>
        <a:cs typeface="+mn-cs"/>
      </a:defRPr>
    </a:lvl7pPr>
    <a:lvl8pPr marL="3200400" algn="l" defTabSz="914400" rtl="0" eaLnBrk="1" latinLnBrk="0" hangingPunct="1">
      <a:defRPr kern="1200">
        <a:solidFill>
          <a:schemeClr val="tx1"/>
        </a:solidFill>
        <a:latin typeface="Gill Sans MT Light" pitchFamily="34" charset="0"/>
        <a:ea typeface="+mn-ea"/>
        <a:cs typeface="+mn-cs"/>
      </a:defRPr>
    </a:lvl8pPr>
    <a:lvl9pPr marL="3657600" algn="l" defTabSz="914400" rtl="0" eaLnBrk="1" latinLnBrk="0" hangingPunct="1">
      <a:defRPr kern="1200">
        <a:solidFill>
          <a:schemeClr val="tx1"/>
        </a:solidFill>
        <a:latin typeface="Gill Sans MT Ligh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C3"/>
    <a:srgbClr val="002B90"/>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83B6E8-9CF8-4F62-8E52-8C188096AAA4}" type="datetimeFigureOut">
              <a:rPr lang="en-AU" smtClean="0"/>
              <a:t>25/02/2016</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1DF5919-1058-4F08-B454-7ABCCED0B4E9}" type="slidenum">
              <a:rPr lang="en-AU" smtClean="0"/>
              <a:t>‹#›</a:t>
            </a:fld>
            <a:endParaRPr lang="en-AU"/>
          </a:p>
        </p:txBody>
      </p:sp>
    </p:spTree>
    <p:extLst>
      <p:ext uri="{BB962C8B-B14F-4D97-AF65-F5344CB8AC3E}">
        <p14:creationId xmlns:p14="http://schemas.microsoft.com/office/powerpoint/2010/main" val="1680663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AU"/>
          </a:p>
        </p:txBody>
      </p:sp>
      <p:sp>
        <p:nvSpPr>
          <p:cNvPr id="921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AU"/>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AU"/>
          </a:p>
        </p:txBody>
      </p:sp>
      <p:sp>
        <p:nvSpPr>
          <p:cNvPr id="922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669E837-763F-4BDA-BD72-7C04D9A4E004}" type="slidenum">
              <a:rPr lang="en-AU"/>
              <a:pPr/>
              <a:t>‹#›</a:t>
            </a:fld>
            <a:endParaRPr lang="en-AU"/>
          </a:p>
        </p:txBody>
      </p:sp>
    </p:spTree>
    <p:extLst>
      <p:ext uri="{BB962C8B-B14F-4D97-AF65-F5344CB8AC3E}">
        <p14:creationId xmlns:p14="http://schemas.microsoft.com/office/powerpoint/2010/main" val="3840487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D5B2A-8F56-4D6E-B33D-BBDE81AB4AE4}" type="slidenum">
              <a:rPr lang="en-AU"/>
              <a:pPr/>
              <a:t>2</a:t>
            </a:fld>
            <a:endParaRPr lang="en-A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14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3500438"/>
            <a:ext cx="7772400" cy="1470025"/>
          </a:xfrm>
        </p:spPr>
        <p:txBody>
          <a:bodyPr/>
          <a:lstStyle>
            <a:lvl1pPr algn="ctr">
              <a:defRPr/>
            </a:lvl1pPr>
          </a:lstStyle>
          <a:p>
            <a:pPr lvl="0"/>
            <a:r>
              <a:rPr lang="en-US" noProof="0" smtClean="0"/>
              <a:t>Click to edit Master title style</a:t>
            </a:r>
            <a:endParaRPr lang="en-A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F2656414-093F-431A-978D-6F1350AB864F}" type="slidenum">
              <a:rPr lang="en-AU"/>
              <a:pPr/>
              <a:t>‹#›</a:t>
            </a:fld>
            <a:endParaRPr lang="en-AU"/>
          </a:p>
        </p:txBody>
      </p:sp>
    </p:spTree>
    <p:extLst>
      <p:ext uri="{BB962C8B-B14F-4D97-AF65-F5344CB8AC3E}">
        <p14:creationId xmlns:p14="http://schemas.microsoft.com/office/powerpoint/2010/main" val="238265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81DC9D19-1001-4FC2-A4F4-3F4229D42655}" type="slidenum">
              <a:rPr lang="en-AU"/>
              <a:pPr/>
              <a:t>‹#›</a:t>
            </a:fld>
            <a:endParaRPr lang="en-AU"/>
          </a:p>
        </p:txBody>
      </p:sp>
    </p:spTree>
    <p:extLst>
      <p:ext uri="{BB962C8B-B14F-4D97-AF65-F5344CB8AC3E}">
        <p14:creationId xmlns:p14="http://schemas.microsoft.com/office/powerpoint/2010/main" val="118104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DC97C77E-030A-4F7D-99EF-950EDC779EB9}" type="slidenum">
              <a:rPr lang="en-AU"/>
              <a:pPr/>
              <a:t>‹#›</a:t>
            </a:fld>
            <a:endParaRPr lang="en-AU"/>
          </a:p>
        </p:txBody>
      </p:sp>
    </p:spTree>
    <p:extLst>
      <p:ext uri="{BB962C8B-B14F-4D97-AF65-F5344CB8AC3E}">
        <p14:creationId xmlns:p14="http://schemas.microsoft.com/office/powerpoint/2010/main" val="340498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10A0397-A76E-410B-AF8A-629B149FB982}" type="slidenum">
              <a:rPr lang="en-AU"/>
              <a:pPr/>
              <a:t>‹#›</a:t>
            </a:fld>
            <a:endParaRPr lang="en-AU"/>
          </a:p>
        </p:txBody>
      </p:sp>
    </p:spTree>
    <p:extLst>
      <p:ext uri="{BB962C8B-B14F-4D97-AF65-F5344CB8AC3E}">
        <p14:creationId xmlns:p14="http://schemas.microsoft.com/office/powerpoint/2010/main" val="347734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5B08393F-FBB6-4478-B780-7D812738A612}" type="slidenum">
              <a:rPr lang="en-AU"/>
              <a:pPr/>
              <a:t>‹#›</a:t>
            </a:fld>
            <a:endParaRPr lang="en-AU"/>
          </a:p>
        </p:txBody>
      </p:sp>
    </p:spTree>
    <p:extLst>
      <p:ext uri="{BB962C8B-B14F-4D97-AF65-F5344CB8AC3E}">
        <p14:creationId xmlns:p14="http://schemas.microsoft.com/office/powerpoint/2010/main" val="206817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7492221E-72EE-4853-B6C8-2664A1A90334}" type="slidenum">
              <a:rPr lang="en-AU"/>
              <a:pPr/>
              <a:t>‹#›</a:t>
            </a:fld>
            <a:endParaRPr lang="en-AU"/>
          </a:p>
        </p:txBody>
      </p:sp>
    </p:spTree>
    <p:extLst>
      <p:ext uri="{BB962C8B-B14F-4D97-AF65-F5344CB8AC3E}">
        <p14:creationId xmlns:p14="http://schemas.microsoft.com/office/powerpoint/2010/main" val="141396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60A2009A-FFFA-4822-8B2B-79E91BF0DBCE}" type="slidenum">
              <a:rPr lang="en-AU"/>
              <a:pPr/>
              <a:t>‹#›</a:t>
            </a:fld>
            <a:endParaRPr lang="en-AU"/>
          </a:p>
        </p:txBody>
      </p:sp>
    </p:spTree>
    <p:extLst>
      <p:ext uri="{BB962C8B-B14F-4D97-AF65-F5344CB8AC3E}">
        <p14:creationId xmlns:p14="http://schemas.microsoft.com/office/powerpoint/2010/main" val="311840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E374C29-7FFA-4D42-99BE-78B756EEB231}" type="slidenum">
              <a:rPr lang="en-AU"/>
              <a:pPr/>
              <a:t>‹#›</a:t>
            </a:fld>
            <a:endParaRPr lang="en-AU"/>
          </a:p>
        </p:txBody>
      </p:sp>
    </p:spTree>
    <p:extLst>
      <p:ext uri="{BB962C8B-B14F-4D97-AF65-F5344CB8AC3E}">
        <p14:creationId xmlns:p14="http://schemas.microsoft.com/office/powerpoint/2010/main" val="257599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555E03-6092-40E0-9CC7-75042A64F2CD}" type="slidenum">
              <a:rPr lang="en-AU"/>
              <a:pPr/>
              <a:t>‹#›</a:t>
            </a:fld>
            <a:endParaRPr lang="en-AU"/>
          </a:p>
        </p:txBody>
      </p:sp>
    </p:spTree>
    <p:extLst>
      <p:ext uri="{BB962C8B-B14F-4D97-AF65-F5344CB8AC3E}">
        <p14:creationId xmlns:p14="http://schemas.microsoft.com/office/powerpoint/2010/main" val="290051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7CC16A-AB1C-4370-8F3B-76E2A4307088}" type="slidenum">
              <a:rPr lang="en-AU"/>
              <a:pPr/>
              <a:t>‹#›</a:t>
            </a:fld>
            <a:endParaRPr lang="en-AU"/>
          </a:p>
        </p:txBody>
      </p:sp>
    </p:spTree>
    <p:extLst>
      <p:ext uri="{BB962C8B-B14F-4D97-AF65-F5344CB8AC3E}">
        <p14:creationId xmlns:p14="http://schemas.microsoft.com/office/powerpoint/2010/main" val="315465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31" name="Rectangle 7"/>
          <p:cNvSpPr>
            <a:spLocks noGrp="1" noChangeArrowheads="1"/>
          </p:cNvSpPr>
          <p:nvPr>
            <p:ph type="sldNum" sz="quarter" idx="4"/>
          </p:nvPr>
        </p:nvSpPr>
        <p:spPr bwMode="auto">
          <a:xfrm>
            <a:off x="493713" y="64087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CF01ECD-3924-4395-A068-E749C4E35B9B}"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600">
          <a:solidFill>
            <a:srgbClr val="007DC3"/>
          </a:solidFill>
          <a:latin typeface="+mj-lt"/>
          <a:ea typeface="+mj-ea"/>
          <a:cs typeface="+mj-cs"/>
        </a:defRPr>
      </a:lvl1pPr>
      <a:lvl2pPr algn="l" rtl="0" eaLnBrk="1" fontAlgn="base" hangingPunct="1">
        <a:spcBef>
          <a:spcPct val="0"/>
        </a:spcBef>
        <a:spcAft>
          <a:spcPct val="0"/>
        </a:spcAft>
        <a:defRPr sz="3600">
          <a:solidFill>
            <a:srgbClr val="007DC3"/>
          </a:solidFill>
          <a:latin typeface="Gill Sans MT" pitchFamily="34" charset="0"/>
        </a:defRPr>
      </a:lvl2pPr>
      <a:lvl3pPr algn="l" rtl="0" eaLnBrk="1" fontAlgn="base" hangingPunct="1">
        <a:spcBef>
          <a:spcPct val="0"/>
        </a:spcBef>
        <a:spcAft>
          <a:spcPct val="0"/>
        </a:spcAft>
        <a:defRPr sz="3600">
          <a:solidFill>
            <a:srgbClr val="007DC3"/>
          </a:solidFill>
          <a:latin typeface="Gill Sans MT" pitchFamily="34" charset="0"/>
        </a:defRPr>
      </a:lvl3pPr>
      <a:lvl4pPr algn="l" rtl="0" eaLnBrk="1" fontAlgn="base" hangingPunct="1">
        <a:spcBef>
          <a:spcPct val="0"/>
        </a:spcBef>
        <a:spcAft>
          <a:spcPct val="0"/>
        </a:spcAft>
        <a:defRPr sz="3600">
          <a:solidFill>
            <a:srgbClr val="007DC3"/>
          </a:solidFill>
          <a:latin typeface="Gill Sans MT" pitchFamily="34" charset="0"/>
        </a:defRPr>
      </a:lvl4pPr>
      <a:lvl5pPr algn="l" rtl="0" eaLnBrk="1" fontAlgn="base" hangingPunct="1">
        <a:spcBef>
          <a:spcPct val="0"/>
        </a:spcBef>
        <a:spcAft>
          <a:spcPct val="0"/>
        </a:spcAft>
        <a:defRPr sz="3600">
          <a:solidFill>
            <a:srgbClr val="007DC3"/>
          </a:solidFill>
          <a:latin typeface="Gill Sans MT" pitchFamily="34" charset="0"/>
        </a:defRPr>
      </a:lvl5pPr>
      <a:lvl6pPr marL="457200" algn="l" rtl="0" eaLnBrk="1" fontAlgn="base" hangingPunct="1">
        <a:spcBef>
          <a:spcPct val="0"/>
        </a:spcBef>
        <a:spcAft>
          <a:spcPct val="0"/>
        </a:spcAft>
        <a:defRPr sz="3600">
          <a:solidFill>
            <a:srgbClr val="007DC3"/>
          </a:solidFill>
          <a:latin typeface="Gill Sans MT" pitchFamily="34" charset="0"/>
        </a:defRPr>
      </a:lvl6pPr>
      <a:lvl7pPr marL="914400" algn="l" rtl="0" eaLnBrk="1" fontAlgn="base" hangingPunct="1">
        <a:spcBef>
          <a:spcPct val="0"/>
        </a:spcBef>
        <a:spcAft>
          <a:spcPct val="0"/>
        </a:spcAft>
        <a:defRPr sz="3600">
          <a:solidFill>
            <a:srgbClr val="007DC3"/>
          </a:solidFill>
          <a:latin typeface="Gill Sans MT" pitchFamily="34" charset="0"/>
        </a:defRPr>
      </a:lvl7pPr>
      <a:lvl8pPr marL="1371600" algn="l" rtl="0" eaLnBrk="1" fontAlgn="base" hangingPunct="1">
        <a:spcBef>
          <a:spcPct val="0"/>
        </a:spcBef>
        <a:spcAft>
          <a:spcPct val="0"/>
        </a:spcAft>
        <a:defRPr sz="3600">
          <a:solidFill>
            <a:srgbClr val="007DC3"/>
          </a:solidFill>
          <a:latin typeface="Gill Sans MT" pitchFamily="34" charset="0"/>
        </a:defRPr>
      </a:lvl8pPr>
      <a:lvl9pPr marL="1828800" algn="l" rtl="0" eaLnBrk="1" fontAlgn="base" hangingPunct="1">
        <a:spcBef>
          <a:spcPct val="0"/>
        </a:spcBef>
        <a:spcAft>
          <a:spcPct val="0"/>
        </a:spcAft>
        <a:defRPr sz="3600">
          <a:solidFill>
            <a:srgbClr val="007DC3"/>
          </a:solidFill>
          <a:latin typeface="Gill Sans MT" pitchFamily="34" charset="0"/>
        </a:defRPr>
      </a:lvl9pPr>
    </p:titleStyle>
    <p:bodyStyle>
      <a:lvl1pPr marL="342900" indent="-342900" algn="l" rtl="0" eaLnBrk="1" fontAlgn="base" hangingPunct="1">
        <a:spcBef>
          <a:spcPct val="20000"/>
        </a:spcBef>
        <a:spcAft>
          <a:spcPct val="0"/>
        </a:spcAft>
        <a:buClr>
          <a:srgbClr val="00499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4990"/>
        </a:buClr>
        <a:buChar char="–"/>
        <a:defRPr sz="2400">
          <a:solidFill>
            <a:schemeClr val="tx1"/>
          </a:solidFill>
          <a:latin typeface="+mn-lt"/>
        </a:defRPr>
      </a:lvl2pPr>
      <a:lvl3pPr marL="1143000" indent="-228600" algn="l" rtl="0" eaLnBrk="1" fontAlgn="base" hangingPunct="1">
        <a:spcBef>
          <a:spcPct val="20000"/>
        </a:spcBef>
        <a:spcAft>
          <a:spcPct val="0"/>
        </a:spcAft>
        <a:buClr>
          <a:srgbClr val="004990"/>
        </a:buClr>
        <a:buChar char="•"/>
        <a:defRPr sz="2000">
          <a:solidFill>
            <a:schemeClr val="tx1"/>
          </a:solidFill>
          <a:latin typeface="+mn-lt"/>
        </a:defRPr>
      </a:lvl3pPr>
      <a:lvl4pPr marL="1600200" indent="-228600" algn="l" rtl="0" eaLnBrk="1" fontAlgn="base" hangingPunct="1">
        <a:spcBef>
          <a:spcPct val="20000"/>
        </a:spcBef>
        <a:spcAft>
          <a:spcPct val="0"/>
        </a:spcAft>
        <a:buClr>
          <a:srgbClr val="004990"/>
        </a:buClr>
        <a:buChar char="–"/>
        <a:defRPr>
          <a:solidFill>
            <a:schemeClr val="tx1"/>
          </a:solidFill>
          <a:latin typeface="+mn-lt"/>
        </a:defRPr>
      </a:lvl4pPr>
      <a:lvl5pPr marL="2057400" indent="-228600" algn="l" rtl="0" eaLnBrk="1" fontAlgn="base" hangingPunct="1">
        <a:spcBef>
          <a:spcPct val="20000"/>
        </a:spcBef>
        <a:spcAft>
          <a:spcPct val="0"/>
        </a:spcAft>
        <a:buClr>
          <a:srgbClr val="004990"/>
        </a:buClr>
        <a:buChar char="»"/>
        <a:defRPr sz="1600">
          <a:solidFill>
            <a:schemeClr val="tx1"/>
          </a:solidFill>
          <a:latin typeface="+mn-lt"/>
        </a:defRPr>
      </a:lvl5pPr>
      <a:lvl6pPr marL="2514600" indent="-228600" algn="l" rtl="0" eaLnBrk="1" fontAlgn="base" hangingPunct="1">
        <a:spcBef>
          <a:spcPct val="20000"/>
        </a:spcBef>
        <a:spcAft>
          <a:spcPct val="0"/>
        </a:spcAft>
        <a:buClr>
          <a:srgbClr val="004990"/>
        </a:buClr>
        <a:buChar char="»"/>
        <a:defRPr sz="1600">
          <a:solidFill>
            <a:schemeClr val="tx1"/>
          </a:solidFill>
          <a:latin typeface="+mn-lt"/>
        </a:defRPr>
      </a:lvl6pPr>
      <a:lvl7pPr marL="2971800" indent="-228600" algn="l" rtl="0" eaLnBrk="1" fontAlgn="base" hangingPunct="1">
        <a:spcBef>
          <a:spcPct val="20000"/>
        </a:spcBef>
        <a:spcAft>
          <a:spcPct val="0"/>
        </a:spcAft>
        <a:buClr>
          <a:srgbClr val="004990"/>
        </a:buClr>
        <a:buChar char="»"/>
        <a:defRPr sz="1600">
          <a:solidFill>
            <a:schemeClr val="tx1"/>
          </a:solidFill>
          <a:latin typeface="+mn-lt"/>
        </a:defRPr>
      </a:lvl7pPr>
      <a:lvl8pPr marL="3429000" indent="-228600" algn="l" rtl="0" eaLnBrk="1" fontAlgn="base" hangingPunct="1">
        <a:spcBef>
          <a:spcPct val="20000"/>
        </a:spcBef>
        <a:spcAft>
          <a:spcPct val="0"/>
        </a:spcAft>
        <a:buClr>
          <a:srgbClr val="004990"/>
        </a:buClr>
        <a:buChar char="»"/>
        <a:defRPr sz="1600">
          <a:solidFill>
            <a:schemeClr val="tx1"/>
          </a:solidFill>
          <a:latin typeface="+mn-lt"/>
        </a:defRPr>
      </a:lvl8pPr>
      <a:lvl9pPr marL="3886200" indent="-228600" algn="l" rtl="0" eaLnBrk="1" fontAlgn="base" hangingPunct="1">
        <a:spcBef>
          <a:spcPct val="20000"/>
        </a:spcBef>
        <a:spcAft>
          <a:spcPct val="0"/>
        </a:spcAft>
        <a:buClr>
          <a:srgbClr val="0049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niversitiesaustralia.edu.au/australia-germany-joint-research" TargetMode="External"/><Relationship Id="rId2" Type="http://schemas.openxmlformats.org/officeDocument/2006/relationships/hyperlink" Target="https://go8.edu.au/programs-and-fellowships/go8-germany-joint-research-co-operation-sche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mueller@daad.de" TargetMode="External"/><Relationship Id="rId2" Type="http://schemas.openxmlformats.org/officeDocument/2006/relationships/hyperlink" Target="mailto:k.thornton@universitiesaustralia.edu.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aad.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2" y="2996952"/>
            <a:ext cx="8136259" cy="1296144"/>
          </a:xfrm>
        </p:spPr>
        <p:txBody>
          <a:bodyPr/>
          <a:lstStyle/>
          <a:p>
            <a:r>
              <a:rPr lang="en-AU" dirty="0" smtClean="0"/>
              <a:t>Australia-Germany Joint Research </a:t>
            </a:r>
            <a:br>
              <a:rPr lang="en-AU" dirty="0" smtClean="0"/>
            </a:br>
            <a:r>
              <a:rPr lang="en-AU" dirty="0" smtClean="0"/>
              <a:t>Co-operation Scheme </a:t>
            </a:r>
            <a:endParaRPr lang="en-AU" dirty="0"/>
          </a:p>
        </p:txBody>
      </p:sp>
      <p:sp>
        <p:nvSpPr>
          <p:cNvPr id="2056" name="Text Box 8"/>
          <p:cNvSpPr txBox="1">
            <a:spLocks noChangeArrowheads="1"/>
          </p:cNvSpPr>
          <p:nvPr/>
        </p:nvSpPr>
        <p:spPr bwMode="auto">
          <a:xfrm>
            <a:off x="5940425" y="4941888"/>
            <a:ext cx="298608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spcBef>
                <a:spcPct val="50000"/>
              </a:spcBef>
            </a:pPr>
            <a:r>
              <a:rPr lang="en-AU" i="1">
                <a:solidFill>
                  <a:schemeClr val="bg1"/>
                </a:solidFill>
                <a:latin typeface="Gill Sans Std Light" pitchFamily="34" charset="0"/>
              </a:rPr>
              <a:t>Venue</a:t>
            </a:r>
            <a:br>
              <a:rPr lang="en-AU" i="1">
                <a:solidFill>
                  <a:schemeClr val="bg1"/>
                </a:solidFill>
                <a:latin typeface="Gill Sans Std Light" pitchFamily="34" charset="0"/>
              </a:rPr>
            </a:br>
            <a:r>
              <a:rPr lang="en-AU" i="1">
                <a:solidFill>
                  <a:schemeClr val="bg1"/>
                </a:solidFill>
                <a:latin typeface="Gill Sans Std Light" pitchFamily="34" charset="0"/>
              </a:rPr>
              <a:t>City/State</a:t>
            </a:r>
            <a:br>
              <a:rPr lang="en-AU" i="1">
                <a:solidFill>
                  <a:schemeClr val="bg1"/>
                </a:solidFill>
                <a:latin typeface="Gill Sans Std Light" pitchFamily="34" charset="0"/>
              </a:rPr>
            </a:br>
            <a:r>
              <a:rPr lang="en-AU" i="1">
                <a:solidFill>
                  <a:schemeClr val="bg1"/>
                </a:solidFill>
                <a:latin typeface="Gill Sans Std Light" pitchFamily="34" charset="0"/>
              </a:rPr>
              <a:t>1 January 2007</a:t>
            </a:r>
            <a:endParaRPr lang="en-AU">
              <a:solidFill>
                <a:schemeClr val="bg1"/>
              </a:solidFill>
              <a:latin typeface="Gill Sans Std Light" pitchFamily="34" charset="0"/>
            </a:endParaRPr>
          </a:p>
        </p:txBody>
      </p:sp>
      <p:sp>
        <p:nvSpPr>
          <p:cNvPr id="2058" name="Text Box 10"/>
          <p:cNvSpPr txBox="1">
            <a:spLocks noChangeArrowheads="1"/>
          </p:cNvSpPr>
          <p:nvPr/>
        </p:nvSpPr>
        <p:spPr bwMode="auto">
          <a:xfrm>
            <a:off x="527036" y="5043415"/>
            <a:ext cx="5688012"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2400" dirty="0" smtClean="0">
                <a:solidFill>
                  <a:srgbClr val="007DC3"/>
                </a:solidFill>
                <a:latin typeface="Gill Sans MT" pitchFamily="34" charset="0"/>
              </a:rPr>
              <a:t>Kerrie Thornton</a:t>
            </a:r>
            <a:endParaRPr lang="en-AU" sz="2400" dirty="0">
              <a:solidFill>
                <a:srgbClr val="007DC3"/>
              </a:solidFill>
              <a:latin typeface="Gill Sans MT" pitchFamily="34" charset="0"/>
            </a:endParaRPr>
          </a:p>
          <a:p>
            <a:pPr>
              <a:spcBef>
                <a:spcPct val="50000"/>
              </a:spcBef>
            </a:pPr>
            <a:r>
              <a:rPr lang="en-AU" dirty="0" smtClean="0">
                <a:solidFill>
                  <a:srgbClr val="007DC3"/>
                </a:solidFill>
                <a:latin typeface="Gill Sans MT" pitchFamily="34" charset="0"/>
              </a:rPr>
              <a:t>Program Manager: k.thornton@universitiesaustralia.edu.au</a:t>
            </a:r>
            <a:endParaRPr lang="en-AU" dirty="0">
              <a:solidFill>
                <a:srgbClr val="007DC3"/>
              </a:solidFill>
              <a:latin typeface="Gill Sans MT" pitchFamily="34" charset="0"/>
            </a:endParaRPr>
          </a:p>
        </p:txBody>
      </p:sp>
      <p:sp>
        <p:nvSpPr>
          <p:cNvPr id="2059" name="Text Box 11"/>
          <p:cNvSpPr txBox="1">
            <a:spLocks noChangeArrowheads="1"/>
          </p:cNvSpPr>
          <p:nvPr/>
        </p:nvSpPr>
        <p:spPr bwMode="auto">
          <a:xfrm>
            <a:off x="5292725" y="3861048"/>
            <a:ext cx="341788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spcBef>
                <a:spcPct val="50000"/>
              </a:spcBef>
            </a:pPr>
            <a:endParaRPr lang="en-AU" sz="2000" dirty="0">
              <a:solidFill>
                <a:srgbClr val="007DC3"/>
              </a:solidFill>
              <a:latin typeface="Gill Sans MT" pitchFamily="34" charset="0"/>
            </a:endParaRPr>
          </a:p>
          <a:p>
            <a:pPr algn="r">
              <a:spcBef>
                <a:spcPct val="50000"/>
              </a:spcBef>
            </a:pPr>
            <a:r>
              <a:rPr lang="en-AU" sz="2000" dirty="0">
                <a:solidFill>
                  <a:srgbClr val="007DC3"/>
                </a:solidFill>
                <a:latin typeface="Gill Sans MT" pitchFamily="34" charset="0"/>
              </a:rPr>
              <a:t/>
            </a:r>
            <a:br>
              <a:rPr lang="en-AU" sz="2000" dirty="0">
                <a:solidFill>
                  <a:srgbClr val="007DC3"/>
                </a:solidFill>
                <a:latin typeface="Gill Sans MT" pitchFamily="34" charset="0"/>
              </a:rPr>
            </a:br>
            <a:endParaRPr lang="en-AU" sz="2000" dirty="0" smtClean="0">
              <a:solidFill>
                <a:srgbClr val="007DC3"/>
              </a:solidFill>
              <a:latin typeface="Gill Sans MT" pitchFamily="34" charset="0"/>
            </a:endParaRPr>
          </a:p>
          <a:p>
            <a:pPr algn="r">
              <a:spcBef>
                <a:spcPct val="50000"/>
              </a:spcBef>
            </a:pPr>
            <a:endParaRPr lang="en-AU" sz="2000" dirty="0">
              <a:solidFill>
                <a:srgbClr val="007DC3"/>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Important Dates for 2016 round</a:t>
            </a:r>
            <a:endParaRPr lang="en-AU" dirty="0"/>
          </a:p>
        </p:txBody>
      </p:sp>
      <p:sp>
        <p:nvSpPr>
          <p:cNvPr id="3" name="Content Placeholder 2"/>
          <p:cNvSpPr>
            <a:spLocks noGrp="1"/>
          </p:cNvSpPr>
          <p:nvPr>
            <p:ph idx="1"/>
          </p:nvPr>
        </p:nvSpPr>
        <p:spPr/>
        <p:txBody>
          <a:bodyPr/>
          <a:lstStyle/>
          <a:p>
            <a:r>
              <a:rPr lang="en-AU" sz="2400" dirty="0" smtClean="0"/>
              <a:t>Applications open on 4 April 2016</a:t>
            </a:r>
          </a:p>
          <a:p>
            <a:r>
              <a:rPr lang="en-AU" sz="2400" dirty="0" smtClean="0"/>
              <a:t>Applications close on 17 June 2016</a:t>
            </a:r>
          </a:p>
          <a:p>
            <a:r>
              <a:rPr lang="en-AU" sz="2400" dirty="0" smtClean="0"/>
              <a:t>Australian universities </a:t>
            </a:r>
            <a:r>
              <a:rPr lang="en-AU" sz="2400" dirty="0" smtClean="0"/>
              <a:t>pre-select and rank applications </a:t>
            </a:r>
          </a:p>
          <a:p>
            <a:r>
              <a:rPr lang="en-AU" sz="2400" dirty="0" smtClean="0"/>
              <a:t>Australian universities </a:t>
            </a:r>
            <a:r>
              <a:rPr lang="en-AU" sz="2400" dirty="0" smtClean="0"/>
              <a:t>provide rankings to the UA office by 15 July 2016</a:t>
            </a:r>
          </a:p>
          <a:p>
            <a:r>
              <a:rPr lang="en-AU" sz="2400" dirty="0" smtClean="0"/>
              <a:t>The selection panel meets in Bonn, Germany, in October 2016</a:t>
            </a:r>
          </a:p>
          <a:p>
            <a:r>
              <a:rPr lang="en-AU" sz="2400" dirty="0" smtClean="0"/>
              <a:t>A UA representative participates on the panel as an advisor about the Australian rankings</a:t>
            </a:r>
          </a:p>
          <a:p>
            <a:r>
              <a:rPr lang="en-AU" sz="2400" dirty="0" smtClean="0"/>
              <a:t>Applicants are advised in writing of the outcomes by the end of November 2016</a:t>
            </a:r>
            <a:endParaRPr lang="en-AU" sz="2400"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10</a:t>
            </a:fld>
            <a:endParaRPr lang="en-AU"/>
          </a:p>
        </p:txBody>
      </p:sp>
    </p:spTree>
    <p:extLst>
      <p:ext uri="{BB962C8B-B14F-4D97-AF65-F5344CB8AC3E}">
        <p14:creationId xmlns:p14="http://schemas.microsoft.com/office/powerpoint/2010/main" val="309130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Short history of the scheme</a:t>
            </a:r>
            <a:endParaRPr lang="en-AU"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11</a:t>
            </a:fld>
            <a:endParaRPr lang="en-AU"/>
          </a:p>
        </p:txBody>
      </p:sp>
      <p:sp>
        <p:nvSpPr>
          <p:cNvPr id="7" name="Content Placeholder 6"/>
          <p:cNvSpPr>
            <a:spLocks noGrp="1"/>
          </p:cNvSpPr>
          <p:nvPr>
            <p:ph idx="1"/>
          </p:nvPr>
        </p:nvSpPr>
        <p:spPr>
          <a:xfrm>
            <a:off x="457200" y="1340768"/>
            <a:ext cx="8229600" cy="4785395"/>
          </a:xfrm>
        </p:spPr>
        <p:txBody>
          <a:bodyPr/>
          <a:lstStyle/>
          <a:p>
            <a:pPr>
              <a:spcBef>
                <a:spcPts val="0"/>
              </a:spcBef>
            </a:pPr>
            <a:endParaRPr lang="en-AU" sz="2000" dirty="0" smtClean="0"/>
          </a:p>
          <a:p>
            <a:pPr>
              <a:spcBef>
                <a:spcPts val="0"/>
              </a:spcBef>
            </a:pPr>
            <a:r>
              <a:rPr lang="en-AU" sz="1800" dirty="0" smtClean="0"/>
              <a:t>The Group of Eight (Go8) universities have partnered with the DAAD since 2006. </a:t>
            </a:r>
            <a:r>
              <a:rPr lang="en-AU" sz="1800" dirty="0" smtClean="0"/>
              <a:t>From 2007 to 2014 the </a:t>
            </a:r>
            <a:r>
              <a:rPr lang="en-AU" sz="1800" dirty="0" smtClean="0"/>
              <a:t>Go8 universities provided $5million to its joint research co-operation scheme. The DAAD </a:t>
            </a:r>
            <a:r>
              <a:rPr lang="en-AU" sz="1800" dirty="0" smtClean="0"/>
              <a:t>provided </a:t>
            </a:r>
            <a:r>
              <a:rPr lang="en-AU" sz="1800" dirty="0" smtClean="0"/>
              <a:t>a similar amount. </a:t>
            </a:r>
            <a:r>
              <a:rPr lang="en-AU" sz="1800" dirty="0" smtClean="0">
                <a:hlinkClick r:id="rId2"/>
              </a:rPr>
              <a:t>https</a:t>
            </a:r>
            <a:r>
              <a:rPr lang="en-AU" sz="1800" dirty="0">
                <a:hlinkClick r:id="rId2"/>
              </a:rPr>
              <a:t>://go8.edu.au/programs-and-fellowships/go8-germany-joint-research-co-operation-scheme</a:t>
            </a:r>
            <a:endParaRPr lang="en-AU" sz="1800" dirty="0">
              <a:solidFill>
                <a:srgbClr val="FF0000"/>
              </a:solidFill>
            </a:endParaRPr>
          </a:p>
          <a:p>
            <a:pPr>
              <a:spcBef>
                <a:spcPts val="0"/>
              </a:spcBef>
            </a:pPr>
            <a:endParaRPr lang="en-AU" sz="1800" dirty="0" smtClean="0"/>
          </a:p>
          <a:p>
            <a:pPr>
              <a:spcBef>
                <a:spcPts val="0"/>
              </a:spcBef>
            </a:pPr>
            <a:r>
              <a:rPr lang="en-AU" sz="1800" dirty="0" smtClean="0"/>
              <a:t>The ATN universities have participated in a joint research co-operation scheme with the DAAD since 2010 and provided $1.3 million for joint research projects in that time. </a:t>
            </a:r>
          </a:p>
          <a:p>
            <a:pPr>
              <a:spcBef>
                <a:spcPts val="0"/>
              </a:spcBef>
            </a:pPr>
            <a:endParaRPr lang="en-AU" sz="1800" dirty="0"/>
          </a:p>
          <a:p>
            <a:pPr>
              <a:spcBef>
                <a:spcPts val="0"/>
              </a:spcBef>
            </a:pPr>
            <a:r>
              <a:rPr lang="en-AU" sz="1800" dirty="0" smtClean="0"/>
              <a:t>In 2014 Universities Australia agreed to partner with the DAAD to make this opportunity available at a national level. During the first </a:t>
            </a:r>
            <a:r>
              <a:rPr lang="en-AU" sz="1800" dirty="0" smtClean="0"/>
              <a:t>sector-wide </a:t>
            </a:r>
            <a:r>
              <a:rPr lang="en-AU" sz="1800" dirty="0" smtClean="0"/>
              <a:t>selection round in 2015 UA member universities provided $1.8 million to fund 100 projects. </a:t>
            </a:r>
            <a:r>
              <a:rPr lang="en-AU" sz="1800" dirty="0" smtClean="0"/>
              <a:t>The </a:t>
            </a:r>
            <a:r>
              <a:rPr lang="en-AU" sz="1800" dirty="0" smtClean="0"/>
              <a:t>list of projects funded </a:t>
            </a:r>
            <a:r>
              <a:rPr lang="en-AU" sz="1800" dirty="0" smtClean="0"/>
              <a:t>in 2015 is available at</a:t>
            </a:r>
            <a:r>
              <a:rPr lang="en-AU" sz="1800" dirty="0" smtClean="0"/>
              <a:t>: </a:t>
            </a:r>
            <a:r>
              <a:rPr lang="en-AU" sz="1800" dirty="0">
                <a:hlinkClick r:id="rId3"/>
              </a:rPr>
              <a:t>http://www.universitiesaustralia.edu.au/australia-germany-joint-research</a:t>
            </a:r>
            <a:endParaRPr lang="en-AU" sz="1800" dirty="0"/>
          </a:p>
        </p:txBody>
      </p:sp>
    </p:spTree>
    <p:extLst>
      <p:ext uri="{BB962C8B-B14F-4D97-AF65-F5344CB8AC3E}">
        <p14:creationId xmlns:p14="http://schemas.microsoft.com/office/powerpoint/2010/main" val="426604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r>
              <a:rPr lang="en-AU" dirty="0" smtClean="0"/>
              <a:t>For more information</a:t>
            </a:r>
            <a:endParaRPr lang="en-AU" dirty="0"/>
          </a:p>
        </p:txBody>
      </p:sp>
      <p:sp>
        <p:nvSpPr>
          <p:cNvPr id="3" name="Content Placeholder 2"/>
          <p:cNvSpPr>
            <a:spLocks noGrp="1"/>
          </p:cNvSpPr>
          <p:nvPr>
            <p:ph idx="1"/>
          </p:nvPr>
        </p:nvSpPr>
        <p:spPr>
          <a:xfrm>
            <a:off x="457200" y="1196752"/>
            <a:ext cx="8507288" cy="5211986"/>
          </a:xfrm>
        </p:spPr>
        <p:txBody>
          <a:bodyPr/>
          <a:lstStyle/>
          <a:p>
            <a:pPr marL="0" indent="0">
              <a:spcBef>
                <a:spcPts val="0"/>
              </a:spcBef>
              <a:buNone/>
            </a:pPr>
            <a:r>
              <a:rPr lang="en-AU" sz="2400" dirty="0" smtClean="0"/>
              <a:t>Kerrie </a:t>
            </a:r>
            <a:r>
              <a:rPr lang="en-AU" sz="2400" dirty="0" smtClean="0"/>
              <a:t>Thornton</a:t>
            </a:r>
          </a:p>
          <a:p>
            <a:pPr marL="0" indent="0">
              <a:spcBef>
                <a:spcPts val="0"/>
              </a:spcBef>
              <a:buNone/>
            </a:pPr>
            <a:r>
              <a:rPr lang="en-AU" sz="2400" dirty="0" smtClean="0"/>
              <a:t>Program Manager</a:t>
            </a:r>
          </a:p>
          <a:p>
            <a:pPr marL="0" indent="0">
              <a:spcBef>
                <a:spcPts val="0"/>
              </a:spcBef>
              <a:buNone/>
            </a:pPr>
            <a:r>
              <a:rPr lang="en-AU" sz="2400" dirty="0" smtClean="0"/>
              <a:t>Universities </a:t>
            </a:r>
            <a:r>
              <a:rPr lang="en-AU" sz="2400" dirty="0"/>
              <a:t>Australia</a:t>
            </a:r>
          </a:p>
          <a:p>
            <a:pPr marL="0" indent="0">
              <a:spcBef>
                <a:spcPts val="0"/>
              </a:spcBef>
              <a:buNone/>
            </a:pPr>
            <a:r>
              <a:rPr lang="en-AU" sz="2400" dirty="0" err="1"/>
              <a:t>Ph</a:t>
            </a:r>
            <a:r>
              <a:rPr lang="en-AU" sz="2400" dirty="0"/>
              <a:t>: 02 4221 4675</a:t>
            </a:r>
          </a:p>
          <a:p>
            <a:pPr marL="0" indent="0">
              <a:spcBef>
                <a:spcPts val="0"/>
              </a:spcBef>
              <a:buNone/>
            </a:pPr>
            <a:r>
              <a:rPr lang="en-AU" sz="2400" dirty="0"/>
              <a:t>Email: </a:t>
            </a:r>
            <a:r>
              <a:rPr lang="en-AU" sz="2400" dirty="0" smtClean="0">
                <a:hlinkClick r:id="rId2"/>
              </a:rPr>
              <a:t>k.thornton@universitiesaustralia.edu.au</a:t>
            </a:r>
            <a:endParaRPr lang="en-AU" sz="2400" dirty="0" smtClean="0"/>
          </a:p>
          <a:p>
            <a:pPr marL="0" indent="0">
              <a:spcBef>
                <a:spcPts val="0"/>
              </a:spcBef>
              <a:buNone/>
            </a:pPr>
            <a:endParaRPr lang="en-AU" sz="2400" dirty="0"/>
          </a:p>
          <a:p>
            <a:pPr marL="0" indent="0">
              <a:spcBef>
                <a:spcPts val="0"/>
              </a:spcBef>
              <a:buNone/>
            </a:pPr>
            <a:r>
              <a:rPr lang="en-AU" sz="2400" dirty="0"/>
              <a:t>Martin </a:t>
            </a:r>
            <a:r>
              <a:rPr lang="en-AU" sz="2400" dirty="0" smtClean="0"/>
              <a:t>Müller </a:t>
            </a:r>
            <a:endParaRPr lang="en-AU" sz="2400" dirty="0" smtClean="0"/>
          </a:p>
          <a:p>
            <a:pPr marL="0" indent="0">
              <a:spcBef>
                <a:spcPts val="0"/>
              </a:spcBef>
              <a:buNone/>
            </a:pPr>
            <a:r>
              <a:rPr lang="en-AU" sz="2400" dirty="0" smtClean="0"/>
              <a:t>German Academic Exchange </a:t>
            </a:r>
            <a:r>
              <a:rPr lang="en-AU" sz="2400" dirty="0" smtClean="0"/>
              <a:t>Service (DAAD)</a:t>
            </a:r>
            <a:endParaRPr lang="en-AU" sz="2400" dirty="0" smtClean="0"/>
          </a:p>
          <a:p>
            <a:pPr marL="0" indent="0">
              <a:spcBef>
                <a:spcPts val="0"/>
              </a:spcBef>
              <a:buNone/>
            </a:pPr>
            <a:r>
              <a:rPr lang="en-US" sz="2400" dirty="0" err="1" smtClean="0"/>
              <a:t>Ph</a:t>
            </a:r>
            <a:r>
              <a:rPr lang="en-US" sz="2400" dirty="0"/>
              <a:t>: +49 (0) 228 882 833</a:t>
            </a:r>
          </a:p>
          <a:p>
            <a:pPr marL="0" indent="0">
              <a:spcBef>
                <a:spcPts val="0"/>
              </a:spcBef>
              <a:buNone/>
            </a:pPr>
            <a:r>
              <a:rPr lang="en-US" sz="2400" dirty="0" smtClean="0"/>
              <a:t>Email: </a:t>
            </a:r>
            <a:r>
              <a:rPr lang="en-US" sz="2400" u="sng" dirty="0">
                <a:hlinkClick r:id="rId3"/>
              </a:rPr>
              <a:t>m.mueller@daad.de</a:t>
            </a:r>
            <a:endParaRPr lang="en-US" sz="2400" u="sng" dirty="0"/>
          </a:p>
          <a:p>
            <a:pPr marL="0" indent="0">
              <a:spcBef>
                <a:spcPts val="0"/>
              </a:spcBef>
              <a:buNone/>
            </a:pPr>
            <a:endParaRPr lang="en-AU" sz="1800" dirty="0"/>
          </a:p>
          <a:p>
            <a:pPr marL="0" indent="0">
              <a:buNone/>
            </a:pPr>
            <a:endParaRPr lang="en-AU" sz="2000"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12</a:t>
            </a:fld>
            <a:endParaRPr lang="en-AU"/>
          </a:p>
        </p:txBody>
      </p:sp>
    </p:spTree>
    <p:extLst>
      <p:ext uri="{BB962C8B-B14F-4D97-AF65-F5344CB8AC3E}">
        <p14:creationId xmlns:p14="http://schemas.microsoft.com/office/powerpoint/2010/main" val="307153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F186523-5CDD-4916-BD62-AA9903198A99}" type="slidenum">
              <a:rPr lang="en-AU"/>
              <a:pPr/>
              <a:t>2</a:t>
            </a:fld>
            <a:endParaRPr lang="en-AU"/>
          </a:p>
        </p:txBody>
      </p:sp>
      <p:sp>
        <p:nvSpPr>
          <p:cNvPr id="4098" name="Rectangle 2"/>
          <p:cNvSpPr>
            <a:spLocks noGrp="1" noChangeArrowheads="1"/>
          </p:cNvSpPr>
          <p:nvPr>
            <p:ph type="title"/>
          </p:nvPr>
        </p:nvSpPr>
        <p:spPr/>
        <p:txBody>
          <a:bodyPr/>
          <a:lstStyle/>
          <a:p>
            <a:r>
              <a:rPr lang="en-US" dirty="0" smtClean="0"/>
              <a:t>About the scheme</a:t>
            </a:r>
            <a:endParaRPr lang="en-US" dirty="0"/>
          </a:p>
        </p:txBody>
      </p:sp>
      <p:sp>
        <p:nvSpPr>
          <p:cNvPr id="4099" name="Rectangle 3"/>
          <p:cNvSpPr>
            <a:spLocks noGrp="1" noChangeArrowheads="1"/>
          </p:cNvSpPr>
          <p:nvPr>
            <p:ph type="body" idx="1"/>
          </p:nvPr>
        </p:nvSpPr>
        <p:spPr>
          <a:xfrm>
            <a:off x="457200" y="1196752"/>
            <a:ext cx="8229600" cy="4929411"/>
          </a:xfrm>
        </p:spPr>
        <p:txBody>
          <a:bodyPr/>
          <a:lstStyle/>
          <a:p>
            <a:endParaRPr lang="en-GB" sz="1400" dirty="0" smtClean="0"/>
          </a:p>
          <a:p>
            <a:r>
              <a:rPr lang="en-GB" sz="1400" dirty="0" smtClean="0"/>
              <a:t>This </a:t>
            </a:r>
            <a:r>
              <a:rPr lang="en-GB" sz="1400" dirty="0"/>
              <a:t>scheme is a joint initiative of Universities Australia and the German Academic Exchange Service (DAAD). </a:t>
            </a:r>
            <a:r>
              <a:rPr lang="en-GB" sz="1400" dirty="0" smtClean="0"/>
              <a:t>The </a:t>
            </a:r>
            <a:r>
              <a:rPr lang="en-GB" sz="1400" dirty="0"/>
              <a:t>German Academic Exchange </a:t>
            </a:r>
            <a:r>
              <a:rPr lang="en-GB" sz="1400" dirty="0" smtClean="0"/>
              <a:t>Service’s </a:t>
            </a:r>
            <a:r>
              <a:rPr lang="en-GB" sz="1400" dirty="0"/>
              <a:t>mission is to advance Germany’s international engagement in the fields of education, science, culture and research</a:t>
            </a:r>
            <a:r>
              <a:rPr lang="en-GB" sz="1400" dirty="0" smtClean="0"/>
              <a:t>. </a:t>
            </a:r>
            <a:r>
              <a:rPr lang="en-GB" sz="1400" dirty="0" smtClean="0">
                <a:hlinkClick r:id="rId3"/>
              </a:rPr>
              <a:t>www.daad.de</a:t>
            </a:r>
            <a:endParaRPr lang="en-GB" sz="1400" dirty="0" smtClean="0"/>
          </a:p>
          <a:p>
            <a:endParaRPr lang="en-GB" sz="1400" dirty="0" smtClean="0"/>
          </a:p>
          <a:p>
            <a:r>
              <a:rPr lang="en-GB" sz="1400" dirty="0" smtClean="0"/>
              <a:t>It </a:t>
            </a:r>
            <a:r>
              <a:rPr lang="en-GB" sz="1400" dirty="0"/>
              <a:t>is jointly funded by Universities Australia </a:t>
            </a:r>
            <a:r>
              <a:rPr lang="en-GB" sz="1400" b="1" dirty="0"/>
              <a:t>member universities </a:t>
            </a:r>
            <a:r>
              <a:rPr lang="en-GB" sz="1400" dirty="0"/>
              <a:t>and the DAAD and also acknowledges the financial and other support by the Australian Government Department of Education. </a:t>
            </a:r>
            <a:endParaRPr lang="en-GB" sz="1400" dirty="0" smtClean="0"/>
          </a:p>
          <a:p>
            <a:pPr lvl="0"/>
            <a:endParaRPr lang="en-AU" sz="1400" dirty="0" smtClean="0"/>
          </a:p>
          <a:p>
            <a:pPr lvl="0"/>
            <a:r>
              <a:rPr lang="en-AU" sz="1400" dirty="0" smtClean="0"/>
              <a:t>It aims to: </a:t>
            </a:r>
          </a:p>
          <a:p>
            <a:pPr lvl="1">
              <a:spcBef>
                <a:spcPts val="0"/>
              </a:spcBef>
            </a:pPr>
            <a:r>
              <a:rPr lang="en-AU" sz="1400" dirty="0" smtClean="0"/>
              <a:t>foster </a:t>
            </a:r>
            <a:r>
              <a:rPr lang="en-AU" sz="1400" dirty="0"/>
              <a:t>research collaboration of the highest quality between Australian researchers from participating Universities Australia member universities and German researchers from German universities, research institutes and universities of applied </a:t>
            </a:r>
            <a:r>
              <a:rPr lang="en-AU" sz="1400" dirty="0" smtClean="0"/>
              <a:t>sciences; and</a:t>
            </a:r>
          </a:p>
          <a:p>
            <a:pPr lvl="1">
              <a:spcBef>
                <a:spcPts val="0"/>
              </a:spcBef>
            </a:pPr>
            <a:r>
              <a:rPr lang="en-AU" sz="1400" dirty="0" smtClean="0"/>
              <a:t>produce </a:t>
            </a:r>
            <a:r>
              <a:rPr lang="en-AU" sz="1400" dirty="0"/>
              <a:t>research outcomes and the exchange of skills and knowledge of mutual benefit to Australia and Germany. </a:t>
            </a:r>
          </a:p>
          <a:p>
            <a:endParaRPr lang="en-GB" sz="1400" dirty="0"/>
          </a:p>
          <a:p>
            <a:r>
              <a:rPr lang="en-AU" sz="1400" dirty="0"/>
              <a:t>The scheme </a:t>
            </a:r>
            <a:r>
              <a:rPr lang="en-AU" sz="1400" dirty="0" smtClean="0"/>
              <a:t>supports </a:t>
            </a:r>
            <a:r>
              <a:rPr lang="en-AU" sz="1400" dirty="0"/>
              <a:t>exchanges (travel and living expenses) for Australian researchers to spend time at partner institutions in Germany and for collaborating German researchers to spend time at Australian universities. Researchers must be working on a joint research project with their German counterparts, rather than simply furthering their own individual research in Germany. </a:t>
            </a:r>
          </a:p>
          <a:p>
            <a:endParaRPr lang="en-AU" sz="1600" dirty="0"/>
          </a:p>
          <a:p>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AU" dirty="0" smtClean="0"/>
              <a:t>Selection Criteria</a:t>
            </a:r>
            <a:endParaRPr lang="en-AU" dirty="0"/>
          </a:p>
        </p:txBody>
      </p:sp>
      <p:sp>
        <p:nvSpPr>
          <p:cNvPr id="3" name="Content Placeholder 2"/>
          <p:cNvSpPr>
            <a:spLocks noGrp="1"/>
          </p:cNvSpPr>
          <p:nvPr>
            <p:ph idx="1"/>
          </p:nvPr>
        </p:nvSpPr>
        <p:spPr>
          <a:xfrm>
            <a:off x="457200" y="908720"/>
            <a:ext cx="8229600" cy="5500018"/>
          </a:xfrm>
        </p:spPr>
        <p:txBody>
          <a:bodyPr/>
          <a:lstStyle/>
          <a:p>
            <a:pPr marL="0" indent="0">
              <a:buNone/>
            </a:pPr>
            <a:endParaRPr lang="en-GB" sz="1800" dirty="0" smtClean="0"/>
          </a:p>
          <a:p>
            <a:pPr marL="0" indent="0">
              <a:spcBef>
                <a:spcPts val="0"/>
              </a:spcBef>
              <a:buNone/>
            </a:pPr>
            <a:endParaRPr lang="en-GB" sz="1800" dirty="0" smtClean="0"/>
          </a:p>
          <a:p>
            <a:pPr marL="0" indent="0">
              <a:spcBef>
                <a:spcPts val="0"/>
              </a:spcBef>
              <a:buNone/>
            </a:pPr>
            <a:r>
              <a:rPr lang="en-GB" sz="1800" dirty="0" smtClean="0"/>
              <a:t>The </a:t>
            </a:r>
            <a:r>
              <a:rPr lang="en-GB" sz="1800" dirty="0"/>
              <a:t>criteria to be used in assessing </a:t>
            </a:r>
            <a:r>
              <a:rPr lang="en-GB" sz="1800" dirty="0" smtClean="0"/>
              <a:t>all applications are:</a:t>
            </a:r>
          </a:p>
          <a:p>
            <a:pPr marL="0" indent="0">
              <a:spcBef>
                <a:spcPts val="0"/>
              </a:spcBef>
              <a:buNone/>
            </a:pPr>
            <a:endParaRPr lang="en-GB" sz="1800" dirty="0" smtClean="0"/>
          </a:p>
          <a:p>
            <a:pPr>
              <a:spcBef>
                <a:spcPts val="0"/>
              </a:spcBef>
            </a:pPr>
            <a:r>
              <a:rPr lang="en-GB" sz="1800" dirty="0" smtClean="0"/>
              <a:t>1/3 - the quality and feasibility </a:t>
            </a:r>
            <a:r>
              <a:rPr lang="en-GB" sz="1800" dirty="0"/>
              <a:t>of the research project;</a:t>
            </a:r>
            <a:endParaRPr lang="en-AU" sz="1800" dirty="0"/>
          </a:p>
          <a:p>
            <a:pPr>
              <a:spcBef>
                <a:spcPts val="0"/>
              </a:spcBef>
            </a:pPr>
            <a:r>
              <a:rPr lang="en-GB" sz="1800" dirty="0" smtClean="0"/>
              <a:t>1/3 - the </a:t>
            </a:r>
            <a:r>
              <a:rPr lang="en-GB" sz="1800" dirty="0"/>
              <a:t>experience and track record of the participating </a:t>
            </a:r>
            <a:r>
              <a:rPr lang="en-GB" sz="1800" dirty="0" smtClean="0"/>
              <a:t>researchers;</a:t>
            </a:r>
            <a:endParaRPr lang="en-AU" sz="1800" dirty="0"/>
          </a:p>
          <a:p>
            <a:pPr>
              <a:spcBef>
                <a:spcPts val="0"/>
              </a:spcBef>
            </a:pPr>
            <a:r>
              <a:rPr lang="en-GB" sz="1800" dirty="0" smtClean="0"/>
              <a:t>1/3 - the </a:t>
            </a:r>
            <a:r>
              <a:rPr lang="en-GB" sz="1800" dirty="0"/>
              <a:t>level of involvement of early career </a:t>
            </a:r>
            <a:r>
              <a:rPr lang="en-GB" sz="1800" dirty="0" smtClean="0"/>
              <a:t>researchers.</a:t>
            </a:r>
          </a:p>
          <a:p>
            <a:pPr marL="0" indent="0">
              <a:spcBef>
                <a:spcPts val="0"/>
              </a:spcBef>
              <a:buNone/>
            </a:pPr>
            <a:endParaRPr lang="en-AU" sz="1800" dirty="0" smtClean="0"/>
          </a:p>
          <a:p>
            <a:pPr marL="0" indent="0">
              <a:spcBef>
                <a:spcPts val="0"/>
              </a:spcBef>
              <a:buNone/>
            </a:pPr>
            <a:r>
              <a:rPr lang="en-AU" sz="1800" dirty="0" smtClean="0"/>
              <a:t>A </a:t>
            </a:r>
            <a:r>
              <a:rPr lang="en-AU" sz="1800" dirty="0"/>
              <a:t>small number of bonus </a:t>
            </a:r>
            <a:r>
              <a:rPr lang="en-AU" sz="1800" dirty="0" smtClean="0"/>
              <a:t>can be awarded for</a:t>
            </a:r>
            <a:r>
              <a:rPr lang="en-AU" sz="1800" dirty="0"/>
              <a:t>: </a:t>
            </a:r>
            <a:endParaRPr lang="en-AU" sz="1800" dirty="0" smtClean="0"/>
          </a:p>
          <a:p>
            <a:pPr marL="0" indent="0">
              <a:spcBef>
                <a:spcPts val="0"/>
              </a:spcBef>
              <a:buNone/>
            </a:pPr>
            <a:endParaRPr lang="en-AU" sz="1800" dirty="0"/>
          </a:p>
          <a:p>
            <a:pPr lvl="0">
              <a:spcBef>
                <a:spcPts val="0"/>
              </a:spcBef>
            </a:pPr>
            <a:r>
              <a:rPr lang="en-AU" sz="1800" dirty="0"/>
              <a:t>knowledge </a:t>
            </a:r>
            <a:r>
              <a:rPr lang="en-AU" sz="1800" dirty="0" smtClean="0"/>
              <a:t>transfer</a:t>
            </a:r>
            <a:r>
              <a:rPr lang="en-AU" sz="1800" dirty="0"/>
              <a:t> </a:t>
            </a:r>
            <a:r>
              <a:rPr lang="en-AU" sz="1800" dirty="0" smtClean="0"/>
              <a:t>between Australian and German collaborators;</a:t>
            </a:r>
            <a:endParaRPr lang="en-AU" sz="1800" dirty="0"/>
          </a:p>
          <a:p>
            <a:pPr lvl="0">
              <a:spcBef>
                <a:spcPts val="0"/>
              </a:spcBef>
            </a:pPr>
            <a:r>
              <a:rPr lang="en-AU" sz="1800" dirty="0"/>
              <a:t>lasting impact or wider effect of the </a:t>
            </a:r>
            <a:r>
              <a:rPr lang="en-AU" sz="1800" dirty="0" smtClean="0"/>
              <a:t>co-operation (can include engagement with policy makers or industry). </a:t>
            </a:r>
            <a:endParaRPr lang="en-AU" sz="1800" dirty="0"/>
          </a:p>
          <a:p>
            <a:endParaRPr lang="en-GB" sz="1200" dirty="0" smtClean="0"/>
          </a:p>
          <a:p>
            <a:pPr marL="0" indent="0">
              <a:buNone/>
            </a:pPr>
            <a:r>
              <a:rPr lang="en-AU" sz="1800" dirty="0" smtClean="0"/>
              <a:t>Proposals </a:t>
            </a:r>
            <a:r>
              <a:rPr lang="en-AU" sz="1800" dirty="0"/>
              <a:t>must provide opportunities for exchanges between early career researchers. However it is not compulsory to be an ECR to apply. </a:t>
            </a:r>
          </a:p>
          <a:p>
            <a:pPr marL="0" indent="0">
              <a:buNone/>
            </a:pPr>
            <a:endParaRPr lang="en-AU" dirty="0"/>
          </a:p>
          <a:p>
            <a:endParaRPr lang="en-AU" dirty="0" smtClean="0"/>
          </a:p>
        </p:txBody>
      </p:sp>
      <p:sp>
        <p:nvSpPr>
          <p:cNvPr id="4" name="Slide Number Placeholder 3"/>
          <p:cNvSpPr>
            <a:spLocks noGrp="1"/>
          </p:cNvSpPr>
          <p:nvPr>
            <p:ph type="sldNum" sz="quarter" idx="10"/>
          </p:nvPr>
        </p:nvSpPr>
        <p:spPr/>
        <p:txBody>
          <a:bodyPr/>
          <a:lstStyle/>
          <a:p>
            <a:fld id="{DC97C77E-030A-4F7D-99EF-950EDC779EB9}" type="slidenum">
              <a:rPr lang="en-AU" smtClean="0"/>
              <a:pPr/>
              <a:t>3</a:t>
            </a:fld>
            <a:endParaRPr lang="en-AU"/>
          </a:p>
        </p:txBody>
      </p:sp>
    </p:spTree>
    <p:extLst>
      <p:ext uri="{BB962C8B-B14F-4D97-AF65-F5344CB8AC3E}">
        <p14:creationId xmlns:p14="http://schemas.microsoft.com/office/powerpoint/2010/main" val="130617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Early Career Researcher Definition</a:t>
            </a:r>
            <a:endParaRPr lang="en-AU" dirty="0"/>
          </a:p>
        </p:txBody>
      </p:sp>
      <p:sp>
        <p:nvSpPr>
          <p:cNvPr id="3" name="Content Placeholder 2"/>
          <p:cNvSpPr>
            <a:spLocks noGrp="1"/>
          </p:cNvSpPr>
          <p:nvPr>
            <p:ph idx="1"/>
          </p:nvPr>
        </p:nvSpPr>
        <p:spPr/>
        <p:txBody>
          <a:bodyPr/>
          <a:lstStyle/>
          <a:p>
            <a:pPr marL="0" indent="0">
              <a:buNone/>
            </a:pPr>
            <a:r>
              <a:rPr lang="en-AU" sz="2000" dirty="0" smtClean="0"/>
              <a:t>For </a:t>
            </a:r>
            <a:r>
              <a:rPr lang="en-AU" sz="2000" dirty="0"/>
              <a:t>the purpose of this scheme early career researcher means: </a:t>
            </a:r>
            <a:endParaRPr lang="en-AU" sz="2000" dirty="0" smtClean="0"/>
          </a:p>
          <a:p>
            <a:pPr marL="0" indent="0">
              <a:buNone/>
            </a:pPr>
            <a:endParaRPr lang="en-AU" sz="2000" dirty="0"/>
          </a:p>
          <a:p>
            <a:pPr>
              <a:spcBef>
                <a:spcPts val="0"/>
              </a:spcBef>
            </a:pPr>
            <a:r>
              <a:rPr lang="en-AU" sz="2000" i="1" dirty="0" smtClean="0"/>
              <a:t>a </a:t>
            </a:r>
            <a:r>
              <a:rPr lang="en-AU" sz="2000" i="1" dirty="0"/>
              <a:t>PhD student enrolled at a participating Australian </a:t>
            </a:r>
            <a:r>
              <a:rPr lang="en-AU" sz="2000" i="1" dirty="0" smtClean="0"/>
              <a:t>university;</a:t>
            </a:r>
          </a:p>
          <a:p>
            <a:pPr>
              <a:spcBef>
                <a:spcPts val="0"/>
              </a:spcBef>
            </a:pPr>
            <a:r>
              <a:rPr lang="en-AU" sz="2000" i="1" dirty="0" smtClean="0"/>
              <a:t>a </a:t>
            </a:r>
            <a:r>
              <a:rPr lang="en-AU" sz="2000" i="1" dirty="0"/>
              <a:t>researcher who has had a Research Masters or PhD awarded within five years from the date of the </a:t>
            </a:r>
            <a:r>
              <a:rPr lang="en-AU" sz="2000" i="1" dirty="0" smtClean="0"/>
              <a:t>application;</a:t>
            </a:r>
          </a:p>
          <a:p>
            <a:pPr>
              <a:spcBef>
                <a:spcPts val="0"/>
              </a:spcBef>
            </a:pPr>
            <a:r>
              <a:rPr lang="en-AU" sz="2000" i="1" dirty="0" smtClean="0"/>
              <a:t>a </a:t>
            </a:r>
            <a:r>
              <a:rPr lang="en-AU" sz="2000" i="1" dirty="0"/>
              <a:t>researcher who received his or her award more than five years before the date of the application but who, due to career interruptions such as carer responsibilities, has had less than the equivalent of five cumulative years of research experience. </a:t>
            </a:r>
            <a:endParaRPr lang="en-AU" sz="2000" i="1" dirty="0" smtClean="0"/>
          </a:p>
          <a:p>
            <a:endParaRPr lang="en-AU" sz="2000" i="1" dirty="0"/>
          </a:p>
          <a:p>
            <a:pPr marL="0" indent="0">
              <a:buNone/>
            </a:pPr>
            <a:r>
              <a:rPr lang="en-AU" sz="2000" dirty="0" smtClean="0"/>
              <a:t>This </a:t>
            </a:r>
            <a:r>
              <a:rPr lang="en-AU" sz="2000" dirty="0"/>
              <a:t>definition is a guide only and participating universities will have flexibility to apply their own criteria for assessing the eligibility of </a:t>
            </a:r>
            <a:r>
              <a:rPr lang="en-AU" sz="2000" dirty="0" smtClean="0"/>
              <a:t>applicants.	</a:t>
            </a:r>
            <a:endParaRPr lang="en-AU" sz="2000"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4</a:t>
            </a:fld>
            <a:endParaRPr lang="en-AU"/>
          </a:p>
        </p:txBody>
      </p:sp>
    </p:spTree>
    <p:extLst>
      <p:ext uri="{BB962C8B-B14F-4D97-AF65-F5344CB8AC3E}">
        <p14:creationId xmlns:p14="http://schemas.microsoft.com/office/powerpoint/2010/main" val="310255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Eligibility</a:t>
            </a:r>
            <a:endParaRPr lang="en-AU" dirty="0"/>
          </a:p>
        </p:txBody>
      </p:sp>
      <p:sp>
        <p:nvSpPr>
          <p:cNvPr id="3" name="Content Placeholder 2"/>
          <p:cNvSpPr>
            <a:spLocks noGrp="1"/>
          </p:cNvSpPr>
          <p:nvPr>
            <p:ph idx="1"/>
          </p:nvPr>
        </p:nvSpPr>
        <p:spPr>
          <a:xfrm>
            <a:off x="457200" y="1196752"/>
            <a:ext cx="8363272" cy="4968552"/>
          </a:xfrm>
        </p:spPr>
        <p:txBody>
          <a:bodyPr/>
          <a:lstStyle/>
          <a:p>
            <a:pPr marL="0" indent="0">
              <a:buNone/>
            </a:pPr>
            <a:endParaRPr lang="en-AU" sz="1700" b="1" dirty="0" smtClean="0"/>
          </a:p>
          <a:p>
            <a:pPr marL="0" indent="0">
              <a:buNone/>
            </a:pPr>
            <a:r>
              <a:rPr lang="en-AU" sz="2000" b="1" dirty="0" smtClean="0"/>
              <a:t>Australian </a:t>
            </a:r>
            <a:r>
              <a:rPr lang="en-AU" sz="2000" b="1" dirty="0"/>
              <a:t>applicants must be</a:t>
            </a:r>
            <a:r>
              <a:rPr lang="en-AU" sz="2000" b="1" dirty="0" smtClean="0"/>
              <a:t>:</a:t>
            </a:r>
          </a:p>
          <a:p>
            <a:pPr marL="0" indent="0">
              <a:buNone/>
            </a:pPr>
            <a:endParaRPr lang="en-AU" sz="2000" b="1" dirty="0" smtClean="0"/>
          </a:p>
          <a:p>
            <a:r>
              <a:rPr lang="en-AU" sz="1800" dirty="0" smtClean="0"/>
              <a:t>employed </a:t>
            </a:r>
            <a:r>
              <a:rPr lang="en-AU" sz="1800" dirty="0"/>
              <a:t>as an academic staff member in a teaching and research or research only role at the Australian university administering the application and with a contract at that university that is valid for the duration of the relevant funding period; or </a:t>
            </a:r>
          </a:p>
          <a:p>
            <a:r>
              <a:rPr lang="en-AU" sz="1800" dirty="0" smtClean="0"/>
              <a:t>enrolled </a:t>
            </a:r>
            <a:r>
              <a:rPr lang="en-AU" sz="1800" dirty="0"/>
              <a:t>for the duration of the relevant funding period as a PhD or Research Masters student at the Australian university administering the application and part of a research project application submitted by an eligible staff member at that same university.</a:t>
            </a:r>
          </a:p>
          <a:p>
            <a:pPr marL="0" lvl="1" indent="0">
              <a:buNone/>
            </a:pPr>
            <a:endParaRPr lang="en-GB" sz="1800" dirty="0" smtClean="0"/>
          </a:p>
          <a:p>
            <a:pPr marL="0" lvl="1" indent="0">
              <a:buNone/>
            </a:pPr>
            <a:r>
              <a:rPr lang="en-GB" sz="1800" dirty="0" smtClean="0"/>
              <a:t>The eligibility </a:t>
            </a:r>
            <a:r>
              <a:rPr lang="en-GB" sz="1800" dirty="0"/>
              <a:t>of honorary/adjunct staff and international PhD </a:t>
            </a:r>
            <a:r>
              <a:rPr lang="en-GB" sz="1800" dirty="0" smtClean="0"/>
              <a:t>students will be a matter for each university to decide internally </a:t>
            </a:r>
            <a:r>
              <a:rPr lang="en-GB" sz="1800" dirty="0"/>
              <a:t>and </a:t>
            </a:r>
            <a:r>
              <a:rPr lang="en-GB" sz="1800" dirty="0" smtClean="0"/>
              <a:t>will be handled on </a:t>
            </a:r>
            <a:r>
              <a:rPr lang="en-GB" sz="1800" dirty="0"/>
              <a:t>a case by case basis</a:t>
            </a:r>
            <a:r>
              <a:rPr lang="en-GB" sz="1800" dirty="0" smtClean="0"/>
              <a:t>. Please refer to your university’s research office. </a:t>
            </a:r>
            <a:endParaRPr lang="en-AU" sz="1800" dirty="0"/>
          </a:p>
          <a:p>
            <a:pPr marL="0" indent="0">
              <a:buNone/>
            </a:pPr>
            <a:endParaRPr lang="en-AU" sz="1700" dirty="0" smtClean="0"/>
          </a:p>
          <a:p>
            <a:endParaRPr lang="en-AU"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5</a:t>
            </a:fld>
            <a:endParaRPr lang="en-AU"/>
          </a:p>
        </p:txBody>
      </p:sp>
    </p:spTree>
    <p:extLst>
      <p:ext uri="{BB962C8B-B14F-4D97-AF65-F5344CB8AC3E}">
        <p14:creationId xmlns:p14="http://schemas.microsoft.com/office/powerpoint/2010/main" val="3106994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Eligibility (2)</a:t>
            </a:r>
            <a:endParaRPr lang="en-AU" dirty="0"/>
          </a:p>
        </p:txBody>
      </p:sp>
      <p:sp>
        <p:nvSpPr>
          <p:cNvPr id="3" name="Content Placeholder 2"/>
          <p:cNvSpPr>
            <a:spLocks noGrp="1"/>
          </p:cNvSpPr>
          <p:nvPr>
            <p:ph idx="1"/>
          </p:nvPr>
        </p:nvSpPr>
        <p:spPr/>
        <p:txBody>
          <a:bodyPr/>
          <a:lstStyle/>
          <a:p>
            <a:pPr marL="0" indent="0">
              <a:spcBef>
                <a:spcPts val="0"/>
              </a:spcBef>
              <a:buNone/>
            </a:pPr>
            <a:r>
              <a:rPr lang="en-AU" sz="2000" dirty="0"/>
              <a:t>The scheme is open to Australian researchers at participating Australian universities in all academic fields involved in a collaborative project with German research partners. </a:t>
            </a:r>
          </a:p>
          <a:p>
            <a:pPr marL="0" indent="0">
              <a:spcBef>
                <a:spcPts val="0"/>
              </a:spcBef>
              <a:buNone/>
            </a:pPr>
            <a:endParaRPr lang="en-AU" sz="2000" dirty="0" smtClean="0"/>
          </a:p>
          <a:p>
            <a:pPr marL="0" indent="0">
              <a:spcBef>
                <a:spcPts val="0"/>
              </a:spcBef>
              <a:buNone/>
            </a:pPr>
            <a:r>
              <a:rPr lang="en-AU" sz="2000" dirty="0" smtClean="0"/>
              <a:t>German researchers must be based at a publicly funded university or research institute in Germany and should consult the DAAD for further information.</a:t>
            </a:r>
          </a:p>
          <a:p>
            <a:pPr marL="0" indent="0">
              <a:spcBef>
                <a:spcPts val="0"/>
              </a:spcBef>
              <a:buNone/>
            </a:pPr>
            <a:endParaRPr lang="en-AU" sz="2000" dirty="0" smtClean="0"/>
          </a:p>
          <a:p>
            <a:pPr marL="0" indent="0">
              <a:spcBef>
                <a:spcPts val="0"/>
              </a:spcBef>
              <a:buNone/>
            </a:pPr>
            <a:r>
              <a:rPr lang="en-AU" sz="2000" dirty="0" smtClean="0"/>
              <a:t>Proposals </a:t>
            </a:r>
            <a:r>
              <a:rPr lang="en-AU" sz="2000" dirty="0"/>
              <a:t>must provide opportunities for exchanges between early career researchers. However it is not compulsory to be an ECR to apply</a:t>
            </a:r>
            <a:r>
              <a:rPr lang="en-AU" sz="2000" dirty="0" smtClean="0"/>
              <a:t>.</a:t>
            </a:r>
          </a:p>
          <a:p>
            <a:pPr marL="0" indent="0">
              <a:spcBef>
                <a:spcPts val="0"/>
              </a:spcBef>
              <a:buNone/>
            </a:pPr>
            <a:endParaRPr lang="en-AU" sz="2000" dirty="0"/>
          </a:p>
          <a:p>
            <a:pPr marL="0" indent="0">
              <a:spcBef>
                <a:spcPts val="0"/>
              </a:spcBef>
              <a:buNone/>
            </a:pPr>
            <a:r>
              <a:rPr lang="en-AU" sz="2000" dirty="0"/>
              <a:t>Researchers from the Humanities and Social Sciences are encouraged to apply. </a:t>
            </a:r>
          </a:p>
          <a:p>
            <a:endParaRPr lang="en-AU"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6</a:t>
            </a:fld>
            <a:endParaRPr lang="en-AU"/>
          </a:p>
        </p:txBody>
      </p:sp>
    </p:spTree>
    <p:extLst>
      <p:ext uri="{BB962C8B-B14F-4D97-AF65-F5344CB8AC3E}">
        <p14:creationId xmlns:p14="http://schemas.microsoft.com/office/powerpoint/2010/main" val="2687069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Funding Available</a:t>
            </a:r>
            <a:endParaRPr lang="en-AU" dirty="0"/>
          </a:p>
        </p:txBody>
      </p:sp>
      <p:sp>
        <p:nvSpPr>
          <p:cNvPr id="3" name="Content Placeholder 2"/>
          <p:cNvSpPr>
            <a:spLocks noGrp="1"/>
          </p:cNvSpPr>
          <p:nvPr>
            <p:ph idx="1"/>
          </p:nvPr>
        </p:nvSpPr>
        <p:spPr>
          <a:xfrm>
            <a:off x="457200" y="1268760"/>
            <a:ext cx="8229600" cy="4857403"/>
          </a:xfrm>
        </p:spPr>
        <p:txBody>
          <a:bodyPr/>
          <a:lstStyle/>
          <a:p>
            <a:pPr marL="0" indent="0">
              <a:buNone/>
            </a:pPr>
            <a:endParaRPr lang="en-AU" sz="1800" dirty="0" smtClean="0"/>
          </a:p>
          <a:p>
            <a:pPr marL="0" indent="0">
              <a:spcBef>
                <a:spcPts val="0"/>
              </a:spcBef>
              <a:buNone/>
            </a:pPr>
            <a:r>
              <a:rPr lang="en-AU" sz="1800" dirty="0" smtClean="0"/>
              <a:t>Australian </a:t>
            </a:r>
            <a:r>
              <a:rPr lang="en-AU" sz="1800" dirty="0"/>
              <a:t>funding </a:t>
            </a:r>
            <a:r>
              <a:rPr lang="en-AU" sz="1800" dirty="0" smtClean="0"/>
              <a:t>is provided directly by the applicant’s university and will </a:t>
            </a:r>
            <a:r>
              <a:rPr lang="en-AU" sz="1800" dirty="0"/>
              <a:t>cover the costs of: </a:t>
            </a:r>
            <a:endParaRPr lang="en-AU" sz="1800" dirty="0" smtClean="0"/>
          </a:p>
          <a:p>
            <a:pPr marL="0" indent="0">
              <a:spcBef>
                <a:spcPts val="0"/>
              </a:spcBef>
              <a:buNone/>
            </a:pPr>
            <a:endParaRPr lang="en-AU" sz="1800" dirty="0" smtClean="0"/>
          </a:p>
          <a:p>
            <a:pPr lvl="0">
              <a:spcBef>
                <a:spcPts val="0"/>
              </a:spcBef>
            </a:pPr>
            <a:r>
              <a:rPr lang="en-AU" sz="1800" dirty="0" smtClean="0"/>
              <a:t>return </a:t>
            </a:r>
            <a:r>
              <a:rPr lang="en-AU" sz="1800" dirty="0"/>
              <a:t>economy airfares from Australia to Germany; </a:t>
            </a:r>
          </a:p>
          <a:p>
            <a:pPr lvl="0">
              <a:spcBef>
                <a:spcPts val="0"/>
              </a:spcBef>
            </a:pPr>
            <a:r>
              <a:rPr lang="en-AU" sz="1800" dirty="0"/>
              <a:t>a per diem of </a:t>
            </a:r>
            <a:r>
              <a:rPr lang="en-AU" sz="1800" dirty="0" smtClean="0"/>
              <a:t>AUD3500 (maximum) per </a:t>
            </a:r>
            <a:r>
              <a:rPr lang="en-AU" sz="1800" dirty="0"/>
              <a:t>month per person. </a:t>
            </a:r>
          </a:p>
          <a:p>
            <a:pPr marL="0" indent="0">
              <a:spcBef>
                <a:spcPts val="0"/>
              </a:spcBef>
              <a:buNone/>
            </a:pPr>
            <a:endParaRPr lang="en-AU" sz="1800" dirty="0"/>
          </a:p>
          <a:p>
            <a:pPr marL="0" indent="0">
              <a:spcBef>
                <a:spcPts val="0"/>
              </a:spcBef>
              <a:buNone/>
            </a:pPr>
            <a:r>
              <a:rPr lang="en-AU" sz="1800" dirty="0" smtClean="0"/>
              <a:t>The </a:t>
            </a:r>
            <a:r>
              <a:rPr lang="en-AU" sz="1800" b="1" dirty="0"/>
              <a:t>maximum</a:t>
            </a:r>
            <a:r>
              <a:rPr lang="en-AU" sz="1800" dirty="0"/>
              <a:t> amount of funding available per Australian application is AUD </a:t>
            </a:r>
            <a:endParaRPr lang="en-AU" sz="1800" dirty="0" smtClean="0"/>
          </a:p>
          <a:p>
            <a:pPr marL="0" indent="0">
              <a:spcBef>
                <a:spcPts val="0"/>
              </a:spcBef>
              <a:buNone/>
            </a:pPr>
            <a:r>
              <a:rPr lang="en-AU" sz="1800" dirty="0" smtClean="0"/>
              <a:t>12,500 </a:t>
            </a:r>
            <a:r>
              <a:rPr lang="en-AU" sz="1800" dirty="0"/>
              <a:t>per year. </a:t>
            </a:r>
            <a:endParaRPr lang="en-AU" sz="1800" dirty="0" smtClean="0"/>
          </a:p>
          <a:p>
            <a:pPr marL="0" indent="0">
              <a:spcBef>
                <a:spcPts val="0"/>
              </a:spcBef>
              <a:buNone/>
            </a:pPr>
            <a:endParaRPr lang="en-AU" sz="1800" dirty="0"/>
          </a:p>
          <a:p>
            <a:pPr marL="0" indent="0">
              <a:spcBef>
                <a:spcPts val="0"/>
              </a:spcBef>
              <a:buNone/>
            </a:pPr>
            <a:r>
              <a:rPr lang="en-AU" sz="1800" dirty="0" smtClean="0"/>
              <a:t>Universities </a:t>
            </a:r>
            <a:r>
              <a:rPr lang="en-AU" sz="1800" dirty="0"/>
              <a:t>may elect to fund projects at a lower level.</a:t>
            </a:r>
          </a:p>
          <a:p>
            <a:pPr marL="0" indent="0">
              <a:spcBef>
                <a:spcPts val="0"/>
              </a:spcBef>
              <a:buNone/>
            </a:pPr>
            <a:endParaRPr lang="en-AU" sz="1800" dirty="0"/>
          </a:p>
          <a:p>
            <a:pPr marL="0" indent="0">
              <a:spcBef>
                <a:spcPts val="0"/>
              </a:spcBef>
              <a:buNone/>
            </a:pPr>
            <a:r>
              <a:rPr lang="en-AU" sz="1800" dirty="0" smtClean="0"/>
              <a:t>The </a:t>
            </a:r>
            <a:r>
              <a:rPr lang="en-AU" sz="1800" dirty="0"/>
              <a:t>funding must be connected to relevant days of research work, not simply time spent in Germany. The requested amount must be itemised and justified on the application form.</a:t>
            </a:r>
          </a:p>
          <a:p>
            <a:pPr>
              <a:spcBef>
                <a:spcPts val="0"/>
              </a:spcBef>
            </a:pPr>
            <a:endParaRPr lang="en-AU" sz="1800" dirty="0"/>
          </a:p>
          <a:p>
            <a:pPr marL="0" lvl="0" indent="0">
              <a:buNone/>
            </a:pPr>
            <a:endParaRPr lang="en-AU" sz="1600"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7</a:t>
            </a:fld>
            <a:endParaRPr lang="en-AU"/>
          </a:p>
        </p:txBody>
      </p:sp>
    </p:spTree>
    <p:extLst>
      <p:ext uri="{BB962C8B-B14F-4D97-AF65-F5344CB8AC3E}">
        <p14:creationId xmlns:p14="http://schemas.microsoft.com/office/powerpoint/2010/main" val="170752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Activities not covered</a:t>
            </a:r>
            <a:endParaRPr lang="en-AU" dirty="0"/>
          </a:p>
        </p:txBody>
      </p:sp>
      <p:sp>
        <p:nvSpPr>
          <p:cNvPr id="3" name="Content Placeholder 2"/>
          <p:cNvSpPr>
            <a:spLocks noGrp="1"/>
          </p:cNvSpPr>
          <p:nvPr>
            <p:ph idx="1"/>
          </p:nvPr>
        </p:nvSpPr>
        <p:spPr/>
        <p:txBody>
          <a:bodyPr/>
          <a:lstStyle/>
          <a:p>
            <a:pPr lvl="0"/>
            <a:endParaRPr lang="en-AU" sz="1600" dirty="0" smtClean="0"/>
          </a:p>
          <a:p>
            <a:pPr lvl="0"/>
            <a:r>
              <a:rPr lang="en-AU" sz="2000" dirty="0" smtClean="0"/>
              <a:t>Basic </a:t>
            </a:r>
            <a:r>
              <a:rPr lang="en-AU" sz="2000" dirty="0"/>
              <a:t>research costs (staff and equipment). These must be met by the cooperating host </a:t>
            </a:r>
            <a:r>
              <a:rPr lang="en-AU" sz="2000" dirty="0" smtClean="0"/>
              <a:t>institutions </a:t>
            </a:r>
            <a:r>
              <a:rPr lang="en-AU" sz="2000" dirty="0"/>
              <a:t>in Australia and </a:t>
            </a:r>
            <a:r>
              <a:rPr lang="en-AU" sz="2000" dirty="0" smtClean="0"/>
              <a:t>Germany</a:t>
            </a:r>
            <a:r>
              <a:rPr lang="en-AU" sz="2000" dirty="0"/>
              <a:t>.</a:t>
            </a:r>
          </a:p>
          <a:p>
            <a:pPr lvl="0"/>
            <a:r>
              <a:rPr lang="en-AU" sz="2000" dirty="0" smtClean="0"/>
              <a:t>Activities </a:t>
            </a:r>
            <a:r>
              <a:rPr lang="en-AU" sz="2000" dirty="0"/>
              <a:t>already funded, or those which could reasonably be expected to be supported by other funding </a:t>
            </a:r>
            <a:r>
              <a:rPr lang="en-AU" sz="2000" dirty="0" smtClean="0"/>
              <a:t>sources</a:t>
            </a:r>
            <a:r>
              <a:rPr lang="en-AU" sz="2000" dirty="0"/>
              <a:t>.</a:t>
            </a:r>
          </a:p>
          <a:p>
            <a:pPr lvl="0"/>
            <a:r>
              <a:rPr lang="en-AU" sz="2000" dirty="0" smtClean="0"/>
              <a:t>Activities </a:t>
            </a:r>
            <a:r>
              <a:rPr lang="en-AU" sz="2000" dirty="0"/>
              <a:t>providing purely study or training opportunities for </a:t>
            </a:r>
            <a:r>
              <a:rPr lang="en-AU" sz="2000" dirty="0" smtClean="0"/>
              <a:t>participants</a:t>
            </a:r>
            <a:r>
              <a:rPr lang="en-AU" sz="2000" dirty="0"/>
              <a:t>.</a:t>
            </a:r>
          </a:p>
          <a:p>
            <a:pPr lvl="0"/>
            <a:r>
              <a:rPr lang="en-AU" sz="2000" dirty="0" smtClean="0"/>
              <a:t>Attendance </a:t>
            </a:r>
            <a:r>
              <a:rPr lang="en-AU" sz="2000" dirty="0"/>
              <a:t>at seminar/conference events; </a:t>
            </a:r>
          </a:p>
          <a:p>
            <a:pPr lvl="0"/>
            <a:r>
              <a:rPr lang="en-AU" sz="2000" dirty="0" smtClean="0"/>
              <a:t>Insurance </a:t>
            </a:r>
            <a:r>
              <a:rPr lang="en-AU" sz="2000" dirty="0"/>
              <a:t>in connection with the funded projects including travel insurance; </a:t>
            </a:r>
          </a:p>
          <a:p>
            <a:pPr lvl="0"/>
            <a:r>
              <a:rPr lang="en-AU" sz="2000" dirty="0" smtClean="0"/>
              <a:t>Any </a:t>
            </a:r>
            <a:r>
              <a:rPr lang="en-AU" sz="2000" dirty="0"/>
              <a:t>private activities undertaken by participants in conjunction with the exchange. </a:t>
            </a:r>
            <a:endParaRPr lang="en-AU"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8</a:t>
            </a:fld>
            <a:endParaRPr lang="en-AU"/>
          </a:p>
        </p:txBody>
      </p:sp>
    </p:spTree>
    <p:extLst>
      <p:ext uri="{BB962C8B-B14F-4D97-AF65-F5344CB8AC3E}">
        <p14:creationId xmlns:p14="http://schemas.microsoft.com/office/powerpoint/2010/main" val="294409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Apply</a:t>
            </a:r>
            <a:endParaRPr lang="en-AU" dirty="0"/>
          </a:p>
        </p:txBody>
      </p:sp>
      <p:sp>
        <p:nvSpPr>
          <p:cNvPr id="3" name="Content Placeholder 2"/>
          <p:cNvSpPr>
            <a:spLocks noGrp="1"/>
          </p:cNvSpPr>
          <p:nvPr>
            <p:ph idx="1"/>
          </p:nvPr>
        </p:nvSpPr>
        <p:spPr>
          <a:xfrm>
            <a:off x="457200" y="1124744"/>
            <a:ext cx="8229600" cy="5283994"/>
          </a:xfrm>
        </p:spPr>
        <p:txBody>
          <a:bodyPr/>
          <a:lstStyle/>
          <a:p>
            <a:pPr marL="0" indent="0">
              <a:spcBef>
                <a:spcPts val="0"/>
              </a:spcBef>
              <a:buNone/>
            </a:pPr>
            <a:endParaRPr lang="en-AU" sz="1800" dirty="0" smtClean="0"/>
          </a:p>
          <a:p>
            <a:pPr marL="0" indent="0">
              <a:spcBef>
                <a:spcPts val="0"/>
              </a:spcBef>
              <a:buNone/>
            </a:pPr>
            <a:endParaRPr lang="en-AU" sz="1800" dirty="0"/>
          </a:p>
          <a:p>
            <a:pPr marL="0" indent="0">
              <a:spcBef>
                <a:spcPts val="0"/>
              </a:spcBef>
              <a:buNone/>
            </a:pPr>
            <a:r>
              <a:rPr lang="en-AU" sz="1800" dirty="0" smtClean="0"/>
              <a:t>Australian </a:t>
            </a:r>
            <a:r>
              <a:rPr lang="en-AU" sz="1800" dirty="0"/>
              <a:t>applicants must use the Australian application </a:t>
            </a:r>
            <a:r>
              <a:rPr lang="en-AU" sz="1800" dirty="0" smtClean="0"/>
              <a:t>form available on the Universities Australia website in </a:t>
            </a:r>
            <a:r>
              <a:rPr lang="en-AU" sz="1800" dirty="0" smtClean="0"/>
              <a:t>March </a:t>
            </a:r>
            <a:r>
              <a:rPr lang="en-AU" sz="1800" dirty="0" smtClean="0"/>
              <a:t>2016. Please read the Terms and Conditions of the scheme before applying.</a:t>
            </a:r>
          </a:p>
          <a:p>
            <a:pPr marL="0" indent="0">
              <a:spcBef>
                <a:spcPts val="0"/>
              </a:spcBef>
              <a:buNone/>
            </a:pPr>
            <a:endParaRPr lang="en-AU" sz="1800" dirty="0" smtClean="0"/>
          </a:p>
          <a:p>
            <a:pPr marL="0" indent="0">
              <a:spcBef>
                <a:spcPts val="0"/>
              </a:spcBef>
              <a:buNone/>
            </a:pPr>
            <a:r>
              <a:rPr lang="en-AU" sz="1800" dirty="0" smtClean="0"/>
              <a:t>Each </a:t>
            </a:r>
            <a:r>
              <a:rPr lang="en-AU" sz="1800" dirty="0"/>
              <a:t>participating university has assigned a designated contact officer whose contact details are available on </a:t>
            </a:r>
            <a:r>
              <a:rPr lang="en-AU" sz="1800" dirty="0" smtClean="0"/>
              <a:t>the </a:t>
            </a:r>
            <a:r>
              <a:rPr lang="en-AU" sz="1800" dirty="0"/>
              <a:t>Universities Australia </a:t>
            </a:r>
            <a:r>
              <a:rPr lang="en-AU" sz="1800" dirty="0" smtClean="0"/>
              <a:t>website</a:t>
            </a:r>
            <a:r>
              <a:rPr lang="en-AU" sz="1800" dirty="0"/>
              <a:t> </a:t>
            </a:r>
            <a:r>
              <a:rPr lang="en-AU" sz="1800" dirty="0" smtClean="0"/>
              <a:t>and in the official Terms and Conditions document.</a:t>
            </a:r>
            <a:endParaRPr lang="en-AU" sz="1800" dirty="0"/>
          </a:p>
          <a:p>
            <a:pPr marL="0" indent="0">
              <a:spcBef>
                <a:spcPts val="0"/>
              </a:spcBef>
              <a:buNone/>
            </a:pPr>
            <a:endParaRPr lang="en-AU" sz="1800" dirty="0"/>
          </a:p>
          <a:p>
            <a:pPr marL="0" indent="0">
              <a:spcBef>
                <a:spcPts val="0"/>
              </a:spcBef>
              <a:buNone/>
            </a:pPr>
            <a:r>
              <a:rPr lang="en-AU" sz="1800" dirty="0"/>
              <a:t>The application must be submitted to the designated contact officer by email by the closing date, </a:t>
            </a:r>
            <a:r>
              <a:rPr lang="en-AU" sz="1800" dirty="0" smtClean="0"/>
              <a:t>17 June 2016.</a:t>
            </a:r>
            <a:endParaRPr lang="en-AU" sz="1800" dirty="0"/>
          </a:p>
          <a:p>
            <a:pPr marL="0" indent="0">
              <a:spcBef>
                <a:spcPts val="0"/>
              </a:spcBef>
              <a:buNone/>
            </a:pPr>
            <a:endParaRPr lang="en-AU" sz="1800" dirty="0"/>
          </a:p>
          <a:p>
            <a:pPr marL="0" indent="0">
              <a:spcBef>
                <a:spcPts val="0"/>
              </a:spcBef>
              <a:buNone/>
            </a:pPr>
            <a:r>
              <a:rPr lang="en-AU" sz="1800" dirty="0"/>
              <a:t>The German collaborating partner must submit a corresponding application, </a:t>
            </a:r>
            <a:r>
              <a:rPr lang="en-AU" sz="1800" b="1" dirty="0"/>
              <a:t>with the same project title</a:t>
            </a:r>
            <a:r>
              <a:rPr lang="en-AU" sz="1800" dirty="0"/>
              <a:t>, to the DAAD in Bonn by the closing date. If no corresponding application is submitted the project will not be considered for funding.</a:t>
            </a:r>
          </a:p>
          <a:p>
            <a:pPr marL="0" lvl="0" indent="0">
              <a:spcBef>
                <a:spcPts val="0"/>
              </a:spcBef>
              <a:buNone/>
            </a:pPr>
            <a:endParaRPr lang="en-AU" sz="1600" dirty="0"/>
          </a:p>
          <a:p>
            <a:endParaRPr lang="en-AU" dirty="0"/>
          </a:p>
          <a:p>
            <a:endParaRPr lang="en-AU" dirty="0"/>
          </a:p>
        </p:txBody>
      </p:sp>
      <p:sp>
        <p:nvSpPr>
          <p:cNvPr id="4" name="Slide Number Placeholder 3"/>
          <p:cNvSpPr>
            <a:spLocks noGrp="1"/>
          </p:cNvSpPr>
          <p:nvPr>
            <p:ph type="sldNum" sz="quarter" idx="10"/>
          </p:nvPr>
        </p:nvSpPr>
        <p:spPr/>
        <p:txBody>
          <a:bodyPr/>
          <a:lstStyle/>
          <a:p>
            <a:fld id="{DC97C77E-030A-4F7D-99EF-950EDC779EB9}" type="slidenum">
              <a:rPr lang="en-AU" smtClean="0"/>
              <a:pPr/>
              <a:t>9</a:t>
            </a:fld>
            <a:endParaRPr lang="en-AU"/>
          </a:p>
        </p:txBody>
      </p:sp>
    </p:spTree>
    <p:extLst>
      <p:ext uri="{BB962C8B-B14F-4D97-AF65-F5344CB8AC3E}">
        <p14:creationId xmlns:p14="http://schemas.microsoft.com/office/powerpoint/2010/main" val="3296447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UA">
  <a:themeElements>
    <a:clrScheme name="U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A">
      <a:majorFont>
        <a:latin typeface="Gill Sans MT"/>
        <a:ea typeface=""/>
        <a:cs typeface=""/>
      </a:majorFont>
      <a:minorFont>
        <a:latin typeface="Gill Sans M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09 ~ Presentation</Template>
  <TotalTime>862</TotalTime>
  <Words>1190</Words>
  <Application>Microsoft Office PowerPoint</Application>
  <PresentationFormat>On-screen Show (4:3)</PresentationFormat>
  <Paragraphs>126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Gill Sans Std Light</vt:lpstr>
      <vt:lpstr>Gill Sans MT Light</vt:lpstr>
      <vt:lpstr>Gill Sans MT</vt:lpstr>
      <vt:lpstr>UA</vt:lpstr>
      <vt:lpstr>Australia-Germany Joint Research  Co-operation Scheme </vt:lpstr>
      <vt:lpstr>About the scheme</vt:lpstr>
      <vt:lpstr>Selection Criteria</vt:lpstr>
      <vt:lpstr>Early Career Researcher Definition</vt:lpstr>
      <vt:lpstr>Eligibility</vt:lpstr>
      <vt:lpstr>Eligibility (2)</vt:lpstr>
      <vt:lpstr>Funding Available</vt:lpstr>
      <vt:lpstr>Activities not covered</vt:lpstr>
      <vt:lpstr>How to Apply</vt:lpstr>
      <vt:lpstr>Important Dates for 2016 round</vt:lpstr>
      <vt:lpstr>Short history of the scheme</vt:lpstr>
      <vt:lpstr>For more information</vt:lpstr>
    </vt:vector>
  </TitlesOfParts>
  <Company>Universities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Australia-Germany Joint Research  Co-operation Scheme</dc:title>
  <dc:creator>Kerrie Thornton</dc:creator>
  <cp:lastModifiedBy>Kerrie Thornton</cp:lastModifiedBy>
  <cp:revision>53</cp:revision>
  <dcterms:created xsi:type="dcterms:W3CDTF">2015-01-15T00:44:36Z</dcterms:created>
  <dcterms:modified xsi:type="dcterms:W3CDTF">2016-02-24T23:37:24Z</dcterms:modified>
</cp:coreProperties>
</file>