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774" r:id="rId2"/>
    <p:sldMasterId id="2147483819" r:id="rId3"/>
    <p:sldMasterId id="2147483827" r:id="rId4"/>
    <p:sldMasterId id="2147483835" r:id="rId5"/>
  </p:sldMasterIdLst>
  <p:notesMasterIdLst>
    <p:notesMasterId r:id="rId33"/>
  </p:notesMasterIdLst>
  <p:handoutMasterIdLst>
    <p:handoutMasterId r:id="rId34"/>
  </p:handoutMasterIdLst>
  <p:sldIdLst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9144000" cy="5715000" type="screen16x10"/>
  <p:notesSz cx="9931400" cy="1436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4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Harvie" initials="JH" lastIdx="1" clrIdx="0">
    <p:extLst>
      <p:ext uri="{19B8F6BF-5375-455C-9EA6-DF929625EA0E}">
        <p15:presenceInfo xmlns:p15="http://schemas.microsoft.com/office/powerpoint/2012/main" userId="S-1-5-21-248963057-614103661-3067232799-373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44E"/>
    <a:srgbClr val="06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5" autoAdjust="0"/>
  </p:normalViewPr>
  <p:slideViewPr>
    <p:cSldViewPr>
      <p:cViewPr varScale="1">
        <p:scale>
          <a:sx n="131" d="100"/>
          <a:sy n="131" d="100"/>
        </p:scale>
        <p:origin x="1026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48" y="-102"/>
      </p:cViewPr>
      <p:guideLst>
        <p:guide orient="horz" pos="4524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468378" cy="718185"/>
          </a:xfrm>
          <a:prstGeom prst="rect">
            <a:avLst/>
          </a:prstGeom>
        </p:spPr>
        <p:txBody>
          <a:bodyPr vert="horz" lIns="132220" tIns="66109" rIns="132220" bIns="66109" rtlCol="0"/>
          <a:lstStyle>
            <a:lvl1pPr algn="l">
              <a:defRPr sz="17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781214" y="0"/>
            <a:ext cx="2147888" cy="718185"/>
          </a:xfrm>
          <a:prstGeom prst="rect">
            <a:avLst/>
          </a:prstGeom>
        </p:spPr>
        <p:txBody>
          <a:bodyPr vert="horz" lIns="132220" tIns="66109" rIns="132220" bIns="66109" rtlCol="0"/>
          <a:lstStyle>
            <a:lvl1pPr algn="r">
              <a:defRPr sz="1700"/>
            </a:lvl1pPr>
          </a:lstStyle>
          <a:p>
            <a:fld id="{4C53E4B8-0279-44CF-86E3-2E6C8FE978A3}" type="datetimeFigureOut">
              <a:rPr lang="en-AU" smtClean="0"/>
              <a:pPr/>
              <a:t>22/03/2016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43023"/>
            <a:ext cx="7468378" cy="718185"/>
          </a:xfrm>
          <a:prstGeom prst="rect">
            <a:avLst/>
          </a:prstGeom>
        </p:spPr>
        <p:txBody>
          <a:bodyPr vert="horz" lIns="132220" tIns="66109" rIns="132220" bIns="66109" rtlCol="0" anchor="b"/>
          <a:lstStyle>
            <a:lvl1pPr algn="l">
              <a:defRPr sz="17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781213" y="13645515"/>
            <a:ext cx="2150187" cy="718185"/>
          </a:xfrm>
          <a:prstGeom prst="rect">
            <a:avLst/>
          </a:prstGeom>
        </p:spPr>
        <p:txBody>
          <a:bodyPr vert="horz" lIns="132220" tIns="66109" rIns="132220" bIns="66109" rtlCol="0" anchor="b"/>
          <a:lstStyle>
            <a:lvl1pPr algn="r">
              <a:defRPr sz="1700"/>
            </a:lvl1pPr>
          </a:lstStyle>
          <a:p>
            <a:fld id="{459D95EA-1746-40E9-9108-B845746012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68411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718185"/>
          </a:xfrm>
          <a:prstGeom prst="rect">
            <a:avLst/>
          </a:prstGeom>
        </p:spPr>
        <p:txBody>
          <a:bodyPr vert="horz" lIns="132220" tIns="66109" rIns="132220" bIns="66109" rtlCol="0"/>
          <a:lstStyle>
            <a:lvl1pPr algn="l">
              <a:defRPr sz="17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7" y="0"/>
            <a:ext cx="4303606" cy="718185"/>
          </a:xfrm>
          <a:prstGeom prst="rect">
            <a:avLst/>
          </a:prstGeom>
        </p:spPr>
        <p:txBody>
          <a:bodyPr vert="horz" lIns="132220" tIns="66109" rIns="132220" bIns="66109" rtlCol="0"/>
          <a:lstStyle>
            <a:lvl1pPr algn="r">
              <a:defRPr sz="1700"/>
            </a:lvl1pPr>
          </a:lstStyle>
          <a:p>
            <a:fld id="{7B948A1F-ADE5-45F9-9007-36CE2559749C}" type="datetimeFigureOut">
              <a:rPr lang="en-AU" smtClean="0"/>
              <a:pPr/>
              <a:t>22/03/2016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076325"/>
            <a:ext cx="8616950" cy="538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220" tIns="66109" rIns="132220" bIns="6610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6822759"/>
            <a:ext cx="7945120" cy="6463665"/>
          </a:xfrm>
          <a:prstGeom prst="rect">
            <a:avLst/>
          </a:prstGeom>
        </p:spPr>
        <p:txBody>
          <a:bodyPr vert="horz" lIns="132220" tIns="66109" rIns="132220" bIns="6610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43023"/>
            <a:ext cx="4303606" cy="718185"/>
          </a:xfrm>
          <a:prstGeom prst="rect">
            <a:avLst/>
          </a:prstGeom>
        </p:spPr>
        <p:txBody>
          <a:bodyPr vert="horz" lIns="132220" tIns="66109" rIns="132220" bIns="66109" rtlCol="0" anchor="b"/>
          <a:lstStyle>
            <a:lvl1pPr algn="l">
              <a:defRPr sz="17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7" y="13643023"/>
            <a:ext cx="4303606" cy="718185"/>
          </a:xfrm>
          <a:prstGeom prst="rect">
            <a:avLst/>
          </a:prstGeom>
        </p:spPr>
        <p:txBody>
          <a:bodyPr vert="horz" lIns="132220" tIns="66109" rIns="132220" bIns="66109" rtlCol="0" anchor="b"/>
          <a:lstStyle>
            <a:lvl1pPr algn="r">
              <a:defRPr sz="1700"/>
            </a:lvl1pPr>
          </a:lstStyle>
          <a:p>
            <a:fld id="{13D2BD4F-ED21-46EC-B9E1-362F8586AF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6510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marR="0" indent="0" algn="l" defTabSz="914400" rtl="0" eaLnBrk="1" fontAlgn="auto" latinLnBrk="0" hangingPunct="1">
      <a:lnSpc>
        <a:spcPts val="1200"/>
      </a:lnSpc>
      <a:spcBef>
        <a:spcPts val="1000"/>
      </a:spcBef>
      <a:spcAft>
        <a:spcPts val="0"/>
      </a:spcAft>
      <a:buClrTx/>
      <a:buSzTx/>
      <a:buFontTx/>
      <a:buNone/>
      <a:tabLst/>
      <a:defRPr sz="1200" b="0" kern="1200">
        <a:solidFill>
          <a:schemeClr val="tx1"/>
        </a:solidFill>
        <a:latin typeface="WordyLight" pitchFamily="2" charset="0"/>
        <a:ea typeface="+mn-ea"/>
        <a:cs typeface="+mn-cs"/>
      </a:defRPr>
    </a:lvl1pPr>
    <a:lvl2pPr marL="18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2pPr>
    <a:lvl3pPr marL="36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3pPr>
    <a:lvl4pPr marL="54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4pPr>
    <a:lvl5pPr marL="72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67544" y="1297328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86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6984776" cy="296793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="1"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 sz="2400" b="1" baseline="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4104456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24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69795"/>
            <a:ext cx="3960440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24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784976" cy="2000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769885"/>
            <a:ext cx="7848872" cy="200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820834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297438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186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220072" y="1577358"/>
            <a:ext cx="2687874" cy="264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064896" cy="3848033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57679"/>
            <a:ext cx="4536504" cy="88009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6984776" cy="296793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4104456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69795"/>
            <a:ext cx="3960440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784976" cy="2000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769885"/>
            <a:ext cx="8785101" cy="200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064896" cy="3848033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57679"/>
            <a:ext cx="4536504" cy="88009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820834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297438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186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117082" y="1577358"/>
            <a:ext cx="2687874" cy="264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064896" cy="3848033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57679"/>
            <a:ext cx="4536504" cy="88009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6984776" cy="296793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4104456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69795"/>
            <a:ext cx="3960440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784976" cy="2000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769885"/>
            <a:ext cx="8785101" cy="200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820834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7" name="Text Placeholder 17"/>
          <p:cNvSpPr>
            <a:spLocks noGrp="1"/>
          </p:cNvSpPr>
          <p:nvPr userDrawn="1"/>
        </p:nvSpPr>
        <p:spPr>
          <a:xfrm>
            <a:off x="467544" y="2337442"/>
            <a:ext cx="381642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8" name="Text Placeholder 17"/>
          <p:cNvSpPr>
            <a:spLocks noGrp="1"/>
          </p:cNvSpPr>
          <p:nvPr userDrawn="1"/>
        </p:nvSpPr>
        <p:spPr>
          <a:xfrm>
            <a:off x="4860032" y="2317440"/>
            <a:ext cx="381642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6984776" cy="296793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4104456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="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69795"/>
            <a:ext cx="3960440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="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784976" cy="2000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769885"/>
            <a:ext cx="8785101" cy="200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820834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297438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186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117082" y="1577358"/>
            <a:ext cx="2687874" cy="264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064896" cy="3848033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2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57679"/>
            <a:ext cx="4536504" cy="88009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7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82" tIns="42392" rIns="84782" bIns="42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Quick Tips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57316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82" tIns="42392" rIns="84782" bIns="4239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094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>
          <a:solidFill>
            <a:srgbClr val="FF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>
          <a:solidFill>
            <a:srgbClr val="FF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>
          <a:solidFill>
            <a:srgbClr val="FF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>
          <a:solidFill>
            <a:srgbClr val="FF0000"/>
          </a:solidFill>
          <a:latin typeface="Calibri" pitchFamily="34" charset="0"/>
        </a:defRPr>
      </a:lvl5pPr>
      <a:lvl6pPr marL="423918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847836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271750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695669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17937" indent="-317937" algn="l" rtl="0" eaLnBrk="1" fontAlgn="base" hangingPunct="1">
        <a:spcBef>
          <a:spcPct val="20000"/>
        </a:spcBef>
        <a:spcAft>
          <a:spcPct val="0"/>
        </a:spcAft>
        <a:defRPr sz="3000" kern="1200">
          <a:solidFill>
            <a:srgbClr val="FF0000"/>
          </a:solidFill>
          <a:latin typeface="+mn-lt"/>
          <a:ea typeface="+mn-ea"/>
          <a:cs typeface="+mn-cs"/>
        </a:defRPr>
      </a:lvl1pPr>
      <a:lvl2pPr marL="688865" indent="-26494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794" indent="-21195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710" indent="-21195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7629" indent="-21195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546" indent="-211958" algn="l" defTabSz="8478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5463" indent="-211958" algn="l" defTabSz="8478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382" indent="-211958" algn="l" defTabSz="8478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296" indent="-211958" algn="l" defTabSz="8478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3918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7836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750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5669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586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3503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423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1338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43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75618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Deakin_Corporate_Logo_Cropped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2940" y="4384800"/>
            <a:ext cx="1381060" cy="13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18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18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18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19256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75618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7" name="Picture 6" descr="Deakin_Corporate_Logo_Keyline[rgb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0000" y="4392000"/>
            <a:ext cx="1036800" cy="103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accent2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75618"/>
            <a:ext cx="2880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</a:t>
            </a:r>
            <a:r>
              <a:rPr lang="en-AU" sz="800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Deakin_Corporate_Logo_Cropped[rgb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2940" y="4388400"/>
            <a:ext cx="1381060" cy="13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75618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smtClean="0">
                <a:solidFill>
                  <a:schemeClr val="bg1"/>
                </a:solidFill>
                <a:latin typeface="Calibri" pitchFamily="34" charset="0"/>
              </a:rPr>
              <a:t>Deakin University</a:t>
            </a:r>
            <a:r>
              <a:rPr lang="en-AU" sz="800" baseline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800" smtClean="0">
                <a:solidFill>
                  <a:schemeClr val="bg1"/>
                </a:solidFill>
                <a:latin typeface="Calibri" pitchFamily="34" charset="0"/>
              </a:rPr>
              <a:t>CRICOS </a:t>
            </a:r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Deakin_Corporate_Logo_Cropped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6000" y="4392000"/>
            <a:ext cx="1381060" cy="13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4ONcxkBlP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1439652" y="214115"/>
            <a:ext cx="6318702" cy="1134126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300" dirty="0">
                <a:solidFill>
                  <a:prstClr val="white"/>
                </a:solidFill>
                <a:latin typeface="Worldly Black" pitchFamily="2" charset="0"/>
              </a:rPr>
              <a:t>WELCOME </a:t>
            </a:r>
            <a:r>
              <a:rPr lang="en-AU" sz="3300" dirty="0" smtClean="0">
                <a:solidFill>
                  <a:prstClr val="white"/>
                </a:solidFill>
                <a:latin typeface="Worldly Black" pitchFamily="2" charset="0"/>
              </a:rPr>
              <a:t>MELBOURNE ALUMNI </a:t>
            </a:r>
            <a:r>
              <a:rPr lang="en-AU" sz="3300" dirty="0">
                <a:solidFill>
                  <a:prstClr val="white"/>
                </a:solidFill>
                <a:latin typeface="Worldly Black" pitchFamily="2" charset="0"/>
              </a:rPr>
              <a:t>TO OUR SEMINAR</a:t>
            </a:r>
            <a:endParaRPr lang="en-US" sz="2700" dirty="0">
              <a:solidFill>
                <a:prstClr val="white"/>
              </a:solidFill>
              <a:latin typeface="Worldly Black" pitchFamily="2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195736" y="1201316"/>
            <a:ext cx="6210690" cy="1134126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3000" dirty="0">
                <a:solidFill>
                  <a:prstClr val="white"/>
                </a:solidFill>
                <a:latin typeface="Worldly Black" pitchFamily="2" charset="0"/>
              </a:rPr>
              <a:t>Superfoods or </a:t>
            </a:r>
            <a:r>
              <a:rPr lang="en-AU" sz="3000" dirty="0" err="1">
                <a:solidFill>
                  <a:prstClr val="white"/>
                </a:solidFill>
                <a:latin typeface="Worldly Black" pitchFamily="2" charset="0"/>
              </a:rPr>
              <a:t>Supermyths</a:t>
            </a:r>
            <a:r>
              <a:rPr lang="en-AU" sz="3000" dirty="0">
                <a:solidFill>
                  <a:prstClr val="white"/>
                </a:solidFill>
                <a:latin typeface="Worldly Black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194165"/>
            <a:ext cx="63007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sz="1200" dirty="0">
                <a:solidFill>
                  <a:prstClr val="white"/>
                </a:solidFill>
                <a:latin typeface="Worldly Black" pitchFamily="2" charset="0"/>
              </a:rPr>
              <a:t>Presented by </a:t>
            </a:r>
            <a:endParaRPr lang="en-AU" sz="3000" dirty="0">
              <a:solidFill>
                <a:prstClr val="white"/>
              </a:solidFill>
              <a:latin typeface="Worldly Black" pitchFamily="2" charset="0"/>
            </a:endParaRPr>
          </a:p>
          <a:p>
            <a:pPr defTabSz="685800"/>
            <a:r>
              <a:rPr lang="en-AU" sz="2800" dirty="0">
                <a:solidFill>
                  <a:prstClr val="white"/>
                </a:solidFill>
                <a:latin typeface="Worldly Black" pitchFamily="2" charset="0"/>
              </a:rPr>
              <a:t>Associate Professor Tim Crowe</a:t>
            </a:r>
          </a:p>
          <a:p>
            <a:pPr defTabSz="685800"/>
            <a:r>
              <a:rPr lang="en-AU" sz="2800" dirty="0">
                <a:solidFill>
                  <a:prstClr val="white"/>
                </a:solidFill>
                <a:latin typeface="Worldly Black" pitchFamily="2" charset="0"/>
              </a:rPr>
              <a:t>School of Exercise and Nutrition Sciences</a:t>
            </a:r>
          </a:p>
          <a:p>
            <a:pPr defTabSz="685800"/>
            <a:r>
              <a:rPr lang="en-AU" sz="2800" dirty="0">
                <a:solidFill>
                  <a:prstClr val="white"/>
                </a:solidFill>
                <a:latin typeface="Worldly Black" pitchFamily="2" charset="0"/>
              </a:rPr>
              <a:t>Deakin University</a:t>
            </a:r>
          </a:p>
          <a:p>
            <a:pPr defTabSz="685800"/>
            <a:endParaRPr lang="en-AU" sz="3000" dirty="0">
              <a:solidFill>
                <a:prstClr val="white"/>
              </a:solidFill>
              <a:latin typeface="Worldly Black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502" y="4441676"/>
            <a:ext cx="22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dirty="0" smtClean="0">
                <a:solidFill>
                  <a:prstClr val="white"/>
                </a:solidFill>
                <a:latin typeface="Worldly Bold" pitchFamily="2" charset="0"/>
              </a:rPr>
              <a:t>2 March 2016</a:t>
            </a:r>
            <a:endParaRPr lang="en-AU" dirty="0">
              <a:solidFill>
                <a:prstClr val="white"/>
              </a:solidFill>
              <a:latin typeface="Worldly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778" y="2509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 smtClean="0"/>
              <a:t>Antioxidants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778" y="938580"/>
            <a:ext cx="8856984" cy="5184576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ordyLight" pitchFamily="2" charset="0"/>
              <a:buNone/>
            </a:pPr>
            <a:r>
              <a:rPr lang="en-AU" sz="2800" dirty="0" smtClean="0"/>
              <a:t>Total antioxidant capacity (TAC) measured using </a:t>
            </a:r>
            <a:r>
              <a:rPr lang="en-AU" sz="2800" dirty="0" err="1" smtClean="0"/>
              <a:t>ORAC</a:t>
            </a:r>
            <a:r>
              <a:rPr lang="en-AU" sz="2800" dirty="0" smtClean="0"/>
              <a:t> (oxygen radical absorbance capacity)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771" y="4441676"/>
            <a:ext cx="238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+mj-lt"/>
              </a:rPr>
              <a:t>Wu et al. J </a:t>
            </a:r>
            <a:r>
              <a:rPr lang="en-AU" dirty="0" err="1">
                <a:solidFill>
                  <a:schemeClr val="bg1"/>
                </a:solidFill>
                <a:latin typeface="+mj-lt"/>
              </a:rPr>
              <a:t>Agric</a:t>
            </a:r>
            <a:r>
              <a:rPr lang="en-AU" dirty="0">
                <a:solidFill>
                  <a:schemeClr val="bg1"/>
                </a:solidFill>
                <a:latin typeface="+mj-lt"/>
              </a:rPr>
              <a:t> Food Chem. 2004;52:4026-4037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9388"/>
            <a:ext cx="4155727" cy="369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38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272" y="13032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 smtClean="0"/>
              <a:t>An Apple a Day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8" y="1273325"/>
            <a:ext cx="7407056" cy="394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4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9320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 smtClean="0"/>
              <a:t>Why buy them?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412" y="913284"/>
            <a:ext cx="8856984" cy="49451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700" dirty="0" smtClean="0"/>
              <a:t>‘</a:t>
            </a:r>
            <a:r>
              <a:rPr lang="en-AU" sz="2700" dirty="0" err="1" smtClean="0"/>
              <a:t>Superfruit</a:t>
            </a:r>
            <a:r>
              <a:rPr lang="en-AU" sz="2700" dirty="0" smtClean="0"/>
              <a:t>’ juices contain a range of nutrients, but marketing spin vastly exaggerates their health benefits</a:t>
            </a:r>
          </a:p>
          <a:p>
            <a:r>
              <a:rPr lang="en-AU" sz="2700" b="1" dirty="0" smtClean="0"/>
              <a:t>Typically sold at high cost through multi-level marketing</a:t>
            </a:r>
          </a:p>
          <a:p>
            <a:r>
              <a:rPr lang="en-AU" sz="2700" dirty="0" smtClean="0"/>
              <a:t>Until better scientific evidence arises, cheaper and wiser to get antioxidants from ‘traditional’ fruit and vegetable sources</a:t>
            </a:r>
            <a:endParaRPr lang="en-AU" sz="2400" dirty="0" smtClean="0"/>
          </a:p>
          <a:p>
            <a:pPr marL="0" indent="0" algn="ctr">
              <a:buFont typeface="WordyLight" pitchFamily="2" charset="0"/>
              <a:buNone/>
            </a:pPr>
            <a:r>
              <a:rPr lang="en-AU" sz="2400" b="1" dirty="0" smtClean="0"/>
              <a:t>Since July 2007, marketing of products as ‘superfoods’ is prohibited in the EU unless accompanied by a specific medical claim supported by credible scientific research</a:t>
            </a:r>
          </a:p>
          <a:p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215762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Top Foods to Consume</a:t>
            </a:r>
            <a:endParaRPr lang="en-GB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39" y="1057300"/>
            <a:ext cx="8856984" cy="494518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GB" sz="9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z="2800" b="1" dirty="0" smtClean="0"/>
              <a:t>Literally thousands of natural chemicals in foods that can affect our health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z="105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/>
              <a:t>There is no one ‘</a:t>
            </a:r>
            <a:r>
              <a:rPr lang="en-GB" sz="2800" dirty="0" err="1" smtClean="0"/>
              <a:t>superfood</a:t>
            </a:r>
            <a:r>
              <a:rPr lang="en-GB" sz="2800" dirty="0" smtClean="0"/>
              <a:t>’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z="1050" b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/>
              <a:t>Think ‘</a:t>
            </a:r>
            <a:r>
              <a:rPr lang="en-GB" sz="2800" b="1" dirty="0" smtClean="0"/>
              <a:t>super diets</a:t>
            </a:r>
            <a:r>
              <a:rPr lang="en-GB" sz="2800" dirty="0" smtClean="0"/>
              <a:t>’ instead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z="1050" dirty="0" smtClean="0"/>
          </a:p>
          <a:p>
            <a:pPr algn="ctr">
              <a:buNone/>
            </a:pPr>
            <a:r>
              <a:rPr lang="en-AU" sz="2800" dirty="0" smtClean="0"/>
              <a:t>Rather than focus on the </a:t>
            </a:r>
            <a:r>
              <a:rPr lang="en-AU" sz="2800" dirty="0"/>
              <a:t>effect of a single </a:t>
            </a:r>
            <a:r>
              <a:rPr lang="en-AU" sz="2800" dirty="0" smtClean="0"/>
              <a:t>nutrient, focus on the </a:t>
            </a:r>
            <a:r>
              <a:rPr lang="en-AU" sz="2800" dirty="0"/>
              <a:t>total effect of food to </a:t>
            </a:r>
            <a:r>
              <a:rPr lang="en-AU" sz="2800" dirty="0" smtClean="0"/>
              <a:t>health</a:t>
            </a: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en-GB" sz="2800" b="1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8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10. Yoghurt</a:t>
            </a:r>
            <a:endParaRPr lang="en-GB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129308"/>
            <a:ext cx="8856984" cy="494518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Great source of calcium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Low in fat and high quality protein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Source of ‘good’ bacteria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‘Reduced-fat’ yoghurt may have more calories than regular yoghurt – check the labels!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13367"/>
            <a:ext cx="2366962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49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9. Tomatoes</a:t>
            </a:r>
            <a:endParaRPr lang="en-GB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1155"/>
            <a:ext cx="8229600" cy="45259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800" dirty="0" smtClean="0"/>
              <a:t>Contain a powerful antioxidant – lycopene</a:t>
            </a:r>
          </a:p>
          <a:p>
            <a:pPr eaLnBrk="1" hangingPunct="1"/>
            <a:r>
              <a:rPr lang="en-GB" sz="2800" dirty="0" smtClean="0"/>
              <a:t>Found in red/orange coloured fruit and veggies</a:t>
            </a:r>
          </a:p>
          <a:p>
            <a:pPr eaLnBrk="1" hangingPunct="1"/>
            <a:r>
              <a:rPr lang="en-GB" sz="2800" dirty="0" smtClean="0"/>
              <a:t>May offer protection against prostate cancer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Cooking makes the lycopene more available to the body (especially with a small amount of oil)</a:t>
            </a:r>
          </a:p>
        </p:txBody>
      </p:sp>
      <p:pic>
        <p:nvPicPr>
          <p:cNvPr id="6" name="Picture 5" descr="FD006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17" y="346348"/>
            <a:ext cx="16684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35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8. Soy</a:t>
            </a:r>
            <a:endParaRPr lang="en-GB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33364"/>
            <a:ext cx="8229600" cy="34845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800" dirty="0" smtClean="0"/>
              <a:t>High-quality protein</a:t>
            </a:r>
          </a:p>
          <a:p>
            <a:pPr eaLnBrk="1" hangingPunct="1"/>
            <a:r>
              <a:rPr lang="en-GB" sz="2800" dirty="0" smtClean="0"/>
              <a:t>Contains ‘</a:t>
            </a:r>
            <a:r>
              <a:rPr lang="en-GB" sz="2800" dirty="0" err="1" smtClean="0"/>
              <a:t>isoflavones</a:t>
            </a:r>
            <a:r>
              <a:rPr lang="en-GB" sz="2800" dirty="0" smtClean="0"/>
              <a:t>’ that have weak estrogen activity</a:t>
            </a:r>
          </a:p>
          <a:p>
            <a:r>
              <a:rPr lang="en-GB" sz="2800" dirty="0" smtClean="0"/>
              <a:t>Soy protein </a:t>
            </a:r>
            <a:r>
              <a:rPr lang="en-GB" sz="2800" dirty="0"/>
              <a:t>found to lower LDL-cholesterol</a:t>
            </a:r>
          </a:p>
          <a:p>
            <a:pPr eaLnBrk="1" hangingPunct="1"/>
            <a:r>
              <a:rPr lang="en-GB" sz="2800" dirty="0" smtClean="0"/>
              <a:t>Lower breast cancer risk and good for post-menopausal symptoms???</a:t>
            </a:r>
          </a:p>
          <a:p>
            <a:pPr eaLnBrk="1" hangingPunct="1"/>
            <a:r>
              <a:rPr lang="en-GB" sz="2800" dirty="0" smtClean="0"/>
              <a:t>Better evidence for soy than isoflavone supplements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32" y="194066"/>
            <a:ext cx="3023890" cy="201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23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3156" y="121196"/>
            <a:ext cx="847251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7. Dark Chocolate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61" y="274638"/>
            <a:ext cx="2242939" cy="22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5086" y="913284"/>
            <a:ext cx="8856984" cy="494518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/>
              <a:t>Dark chocolate has typically 2-3 </a:t>
            </a:r>
            <a:r>
              <a:rPr lang="en-AU" sz="2800" dirty="0" smtClean="0"/>
              <a:t>times</a:t>
            </a:r>
            <a:br>
              <a:rPr lang="en-AU" sz="2800" dirty="0" smtClean="0"/>
            </a:br>
            <a:r>
              <a:rPr lang="en-AU" sz="2800" dirty="0" smtClean="0"/>
              <a:t>more </a:t>
            </a:r>
            <a:r>
              <a:rPr lang="en-AU" sz="2800" dirty="0"/>
              <a:t>cocoa as milk </a:t>
            </a:r>
            <a:r>
              <a:rPr lang="en-AU" sz="2800" dirty="0" smtClean="0"/>
              <a:t>chocolate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Rich </a:t>
            </a:r>
            <a:r>
              <a:rPr lang="en-AU" sz="2800" dirty="0"/>
              <a:t>source of flavanols </a:t>
            </a:r>
            <a:r>
              <a:rPr lang="en-AU" sz="2800" dirty="0" smtClean="0"/>
              <a:t>which </a:t>
            </a:r>
            <a:r>
              <a:rPr lang="en-AU" sz="2800" dirty="0"/>
              <a:t>are potent </a:t>
            </a:r>
            <a:br>
              <a:rPr lang="en-AU" sz="2800" dirty="0"/>
            </a:br>
            <a:r>
              <a:rPr lang="en-AU" sz="2800" dirty="0" smtClean="0"/>
              <a:t>antioxidants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Clinical trials show it can: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↓ blood pressure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↓oxidation </a:t>
            </a:r>
            <a:r>
              <a:rPr lang="en-AU" sz="2400" dirty="0"/>
              <a:t>of </a:t>
            </a:r>
            <a:r>
              <a:rPr lang="en-AU" sz="2400" dirty="0" smtClean="0"/>
              <a:t>LDL-cholesterol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↑blood flow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Improve </a:t>
            </a:r>
            <a:r>
              <a:rPr lang="en-AU" sz="2400" dirty="0"/>
              <a:t>the action of </a:t>
            </a:r>
            <a:r>
              <a:rPr lang="en-AU" sz="2400" dirty="0" smtClean="0"/>
              <a:t>insulin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Regular </a:t>
            </a:r>
            <a:r>
              <a:rPr lang="en-AU" sz="2800" dirty="0"/>
              <a:t>eaters of </a:t>
            </a:r>
            <a:r>
              <a:rPr lang="en-AU" sz="2800" dirty="0" smtClean="0"/>
              <a:t>cocoa-containing </a:t>
            </a:r>
            <a:r>
              <a:rPr lang="en-AU" sz="2800" dirty="0"/>
              <a:t>foods </a:t>
            </a:r>
            <a:r>
              <a:rPr lang="en-AU" sz="2800" dirty="0" smtClean="0"/>
              <a:t>have</a:t>
            </a:r>
            <a:br>
              <a:rPr lang="en-AU" sz="2800" dirty="0" smtClean="0"/>
            </a:br>
            <a:r>
              <a:rPr lang="en-AU" sz="2800" dirty="0" smtClean="0"/>
              <a:t>lower </a:t>
            </a:r>
            <a:r>
              <a:rPr lang="en-AU" sz="2800" dirty="0"/>
              <a:t>rates </a:t>
            </a:r>
            <a:r>
              <a:rPr lang="en-AU" sz="2800" dirty="0" smtClean="0"/>
              <a:t>of heart disease</a:t>
            </a:r>
            <a:endParaRPr lang="en-AU" sz="2800" dirty="0"/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25084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6. Fish</a:t>
            </a:r>
            <a:endParaRPr lang="en-GB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64927"/>
            <a:ext cx="8137525" cy="438486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800" dirty="0" smtClean="0"/>
              <a:t>High in omega-3 fatty acids</a:t>
            </a:r>
          </a:p>
          <a:p>
            <a:pPr eaLnBrk="1" hangingPunct="1"/>
            <a:r>
              <a:rPr lang="en-GB" sz="2800" dirty="0" smtClean="0"/>
              <a:t>Good sources: salmon, herring, sardines and capsules</a:t>
            </a:r>
          </a:p>
          <a:p>
            <a:pPr eaLnBrk="1" hangingPunct="1"/>
            <a:r>
              <a:rPr lang="en-GB" sz="2800" dirty="0" smtClean="0"/>
              <a:t>Edible bones for calcium</a:t>
            </a:r>
          </a:p>
          <a:p>
            <a:pPr eaLnBrk="1" hangingPunct="1"/>
            <a:r>
              <a:rPr lang="en-GB" sz="2800" dirty="0" smtClean="0"/>
              <a:t>Offers protection against:</a:t>
            </a:r>
            <a:br>
              <a:rPr lang="en-GB" sz="2800" dirty="0" smtClean="0"/>
            </a:br>
            <a:endParaRPr lang="en-GB" sz="1200" dirty="0" smtClean="0"/>
          </a:p>
          <a:p>
            <a:pPr lvl="1" eaLnBrk="1" hangingPunct="1">
              <a:lnSpc>
                <a:spcPct val="100000"/>
              </a:lnSpc>
            </a:pPr>
            <a:r>
              <a:rPr lang="en-GB" sz="2000" dirty="0" smtClean="0"/>
              <a:t>Heart disease (stops blood from clotting, improves heart beat rhythm, lower blood fats)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000" dirty="0" smtClean="0"/>
              <a:t>Rheumatoid arthritis (anti-inflammatory)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000" dirty="0" smtClean="0"/>
              <a:t>Mental health: depression, ADHD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000" dirty="0" smtClean="0"/>
              <a:t>Dementia, Alzheimer’s</a:t>
            </a:r>
          </a:p>
          <a:p>
            <a:pPr lvl="1" eaLnBrk="1" hangingPunct="1"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591520" cy="11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65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5496" y="337220"/>
            <a:ext cx="847251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5. Berries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345332"/>
            <a:ext cx="7631358" cy="1539790"/>
          </a:xfrm>
          <a:prstGeom prst="rect">
            <a:avLst/>
          </a:prstGeom>
        </p:spPr>
        <p:txBody>
          <a:bodyPr/>
          <a:lstStyle/>
          <a:p>
            <a:r>
              <a:rPr lang="en-AU" sz="2800" dirty="0"/>
              <a:t>Includes blueberries, blackberries, </a:t>
            </a:r>
            <a:br>
              <a:rPr lang="en-AU" sz="2800" dirty="0"/>
            </a:br>
            <a:r>
              <a:rPr lang="en-AU" sz="2800" dirty="0" smtClean="0"/>
              <a:t>cranberries</a:t>
            </a:r>
            <a:r>
              <a:rPr lang="en-AU" sz="2800" dirty="0"/>
              <a:t>, </a:t>
            </a:r>
            <a:r>
              <a:rPr lang="en-AU" sz="2800" dirty="0" smtClean="0"/>
              <a:t>raspberries, strawberries </a:t>
            </a:r>
            <a:br>
              <a:rPr lang="en-AU" sz="2800" dirty="0" smtClean="0"/>
            </a:br>
            <a:r>
              <a:rPr lang="en-AU" sz="2800" dirty="0" smtClean="0"/>
              <a:t>and </a:t>
            </a:r>
            <a:r>
              <a:rPr lang="en-AU" sz="2800" dirty="0"/>
              <a:t>even goji </a:t>
            </a:r>
            <a:r>
              <a:rPr lang="en-AU" sz="2800" dirty="0" smtClean="0"/>
              <a:t>and acai </a:t>
            </a:r>
            <a:r>
              <a:rPr lang="en-AU" sz="2800" dirty="0"/>
              <a:t>berries</a:t>
            </a:r>
          </a:p>
          <a:p>
            <a:r>
              <a:rPr lang="en-AU" sz="2800" dirty="0"/>
              <a:t>Fibre</a:t>
            </a:r>
          </a:p>
          <a:p>
            <a:r>
              <a:rPr lang="en-AU" sz="2800" dirty="0"/>
              <a:t>High in antioxidants and polyphenols</a:t>
            </a:r>
          </a:p>
          <a:p>
            <a:r>
              <a:rPr lang="en-AU" sz="2800" dirty="0" smtClean="0"/>
              <a:t>Three </a:t>
            </a:r>
            <a:r>
              <a:rPr lang="en-AU" sz="2800" dirty="0"/>
              <a:t>servings per week linked with a lower risk of heart attacks</a:t>
            </a:r>
            <a:endParaRPr lang="en-GB" sz="2800" dirty="0"/>
          </a:p>
        </p:txBody>
      </p:sp>
      <p:pic>
        <p:nvPicPr>
          <p:cNvPr id="7" name="Picture 2" descr="http://www.glade.com/-/media/Images/Fragrances/Fragrance%20Cues/Fresh%20Berries.jpg?la=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/>
          <a:stretch/>
        </p:blipFill>
        <p:spPr bwMode="auto">
          <a:xfrm>
            <a:off x="6372200" y="769268"/>
            <a:ext cx="2664296" cy="22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mtClean="0"/>
              <a:t>On Today’s Menu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412776"/>
            <a:ext cx="8642702" cy="49451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AU" sz="2000" dirty="0" smtClean="0"/>
              <a:t>What is behind the branding of foods as ‘super’?</a:t>
            </a:r>
          </a:p>
          <a:p>
            <a:pPr>
              <a:buClr>
                <a:schemeClr val="bg1"/>
              </a:buClr>
            </a:pPr>
            <a:r>
              <a:rPr lang="en-AU" sz="2000" dirty="0" smtClean="0"/>
              <a:t>Superfood wins and fails</a:t>
            </a:r>
          </a:p>
          <a:p>
            <a:pPr>
              <a:buClr>
                <a:schemeClr val="bg1"/>
              </a:buClr>
            </a:pPr>
            <a:r>
              <a:rPr lang="en-AU" sz="2000" dirty="0" smtClean="0"/>
              <a:t>Top foods to consume</a:t>
            </a:r>
          </a:p>
          <a:p>
            <a:pPr>
              <a:buClr>
                <a:schemeClr val="bg1"/>
              </a:buClr>
            </a:pPr>
            <a:r>
              <a:rPr lang="en-AU" sz="2000" dirty="0" smtClean="0"/>
              <a:t>Tips for a varied diet</a:t>
            </a:r>
          </a:p>
          <a:p>
            <a:pPr>
              <a:buClr>
                <a:srgbClr val="00B0F0"/>
              </a:buClr>
            </a:pPr>
            <a:endParaRPr lang="en-AU" dirty="0" smtClean="0"/>
          </a:p>
          <a:p>
            <a:pPr>
              <a:buClr>
                <a:srgbClr val="00B0F0"/>
              </a:buClr>
            </a:pPr>
            <a:endParaRPr lang="en-AU" dirty="0" smtClean="0"/>
          </a:p>
          <a:p>
            <a:endParaRPr lang="en-AU" dirty="0"/>
          </a:p>
        </p:txBody>
      </p:sp>
      <p:pic>
        <p:nvPicPr>
          <p:cNvPr id="7" name="Picture 2" descr="Superfo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74" y="2929508"/>
            <a:ext cx="4125210" cy="20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07504" y="329741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4. Tea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07" y="367806"/>
            <a:ext cx="2356698" cy="176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5332"/>
            <a:ext cx="8229600" cy="34115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800" dirty="0" smtClean="0"/>
              <a:t>Rich in flavonoids (a class of polyphenols </a:t>
            </a:r>
            <a:br>
              <a:rPr lang="en-GB" sz="2800" dirty="0" smtClean="0"/>
            </a:br>
            <a:r>
              <a:rPr lang="en-GB" sz="2800" dirty="0" smtClean="0"/>
              <a:t>that have antioxidant activity)</a:t>
            </a:r>
          </a:p>
          <a:p>
            <a:pPr eaLnBrk="1" hangingPunct="1"/>
            <a:r>
              <a:rPr lang="en-GB" sz="2800" dirty="0" smtClean="0"/>
              <a:t>May slow cancer growth and lower heart disease</a:t>
            </a:r>
          </a:p>
          <a:p>
            <a:pPr eaLnBrk="1" hangingPunct="1"/>
            <a:r>
              <a:rPr lang="en-GB" sz="2800" dirty="0" smtClean="0"/>
              <a:t>Black and green tea are both good, though greater evidence for green tea for heart disease</a:t>
            </a:r>
          </a:p>
          <a:p>
            <a:pPr eaLnBrk="1" hangingPunct="1"/>
            <a:r>
              <a:rPr lang="en-GB" sz="2800" dirty="0" smtClean="0"/>
              <a:t>Some evidence of anti-depressant effects</a:t>
            </a:r>
          </a:p>
          <a:p>
            <a:pPr eaLnBrk="1" hangingPunct="1"/>
            <a:r>
              <a:rPr lang="en-GB" sz="2800" dirty="0" smtClean="0"/>
              <a:t>Good source of ‘water’</a:t>
            </a:r>
          </a:p>
          <a:p>
            <a:pPr eaLnBrk="1" hangingPunct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48439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3. Nuts and Seeds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73324"/>
            <a:ext cx="8326760" cy="494518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800" dirty="0" smtClean="0"/>
              <a:t>High in ‘good’ mono- and poly-</a:t>
            </a:r>
            <a:br>
              <a:rPr lang="en-GB" sz="2800" dirty="0" smtClean="0"/>
            </a:br>
            <a:r>
              <a:rPr lang="en-GB" sz="2800" dirty="0" smtClean="0"/>
              <a:t>unsaturated fat</a:t>
            </a:r>
          </a:p>
          <a:p>
            <a:pPr eaLnBrk="1" hangingPunct="1"/>
            <a:r>
              <a:rPr lang="en-GB" sz="2800" dirty="0" smtClean="0"/>
              <a:t>High in vitamin E</a:t>
            </a:r>
          </a:p>
          <a:p>
            <a:pPr eaLnBrk="1" hangingPunct="1"/>
            <a:r>
              <a:rPr lang="en-GB" sz="2800" dirty="0" smtClean="0"/>
              <a:t>Good source of fibre and protein</a:t>
            </a:r>
          </a:p>
          <a:p>
            <a:pPr eaLnBrk="1" hangingPunct="1"/>
            <a:r>
              <a:rPr lang="en-GB" sz="2800" dirty="0" smtClean="0"/>
              <a:t>Associated with favourable body weight outcomes</a:t>
            </a:r>
          </a:p>
          <a:p>
            <a:pPr eaLnBrk="1" hangingPunct="1"/>
            <a:r>
              <a:rPr lang="en-GB" sz="2800" dirty="0" smtClean="0"/>
              <a:t>Linked with heart disease and diabetes protection</a:t>
            </a:r>
          </a:p>
          <a:p>
            <a:pPr eaLnBrk="1" hangingPunct="1"/>
            <a:endParaRPr lang="en-GB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932"/>
            <a:ext cx="3205544" cy="19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21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2. Oats</a:t>
            </a:r>
            <a:endParaRPr lang="en-GB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63964"/>
            <a:ext cx="8229600" cy="2938463"/>
          </a:xfrm>
          <a:prstGeom prst="rect">
            <a:avLst/>
          </a:prstGeom>
        </p:spPr>
        <p:txBody>
          <a:bodyPr/>
          <a:lstStyle/>
          <a:p>
            <a:r>
              <a:rPr lang="en-GB" sz="2800" dirty="0"/>
              <a:t>Good source of protein </a:t>
            </a:r>
            <a:r>
              <a:rPr lang="en-GB" sz="2800" dirty="0" smtClean="0"/>
              <a:t>and</a:t>
            </a:r>
            <a:br>
              <a:rPr lang="en-GB" sz="2800" dirty="0" smtClean="0"/>
            </a:br>
            <a:r>
              <a:rPr lang="en-GB" sz="2800" dirty="0" smtClean="0"/>
              <a:t>B-group vitamins</a:t>
            </a:r>
          </a:p>
          <a:p>
            <a:r>
              <a:rPr lang="en-GB" sz="2800" dirty="0" smtClean="0"/>
              <a:t>Low </a:t>
            </a:r>
            <a:r>
              <a:rPr lang="en-GB" sz="2800" dirty="0"/>
              <a:t>in fat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Great source of fibre for keeping blood sugar and cholesterol levels under control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Help with feelings of ‘fullness’ after a meal</a:t>
            </a:r>
          </a:p>
          <a:p>
            <a:pPr eaLnBrk="1" hangingPunct="1"/>
            <a:endParaRPr lang="en-GB" sz="2800" dirty="0" smtClean="0"/>
          </a:p>
        </p:txBody>
      </p:sp>
      <p:pic>
        <p:nvPicPr>
          <p:cNvPr id="7" name="Picture 2" descr="https://encrypted-tbn1.gstatic.com/images?q=tbn:ANd9GcQ2NmdgpItJ9e9bBpuFoUjHz1nj-mJOxc1d72Tg6u2NFDZPEqZm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3204"/>
            <a:ext cx="2664296" cy="21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63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0581"/>
            <a:ext cx="317751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1. Cruciferous Vegetables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870" y="1129308"/>
            <a:ext cx="5709642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800" dirty="0" smtClean="0"/>
              <a:t>Broccoli, cauliflower, turnips,</a:t>
            </a:r>
            <a:br>
              <a:rPr lang="en-GB" sz="2800" dirty="0" smtClean="0"/>
            </a:br>
            <a:r>
              <a:rPr lang="en-GB" sz="2800" dirty="0" smtClean="0"/>
              <a:t>Brussels sprouts, kale, bok choy,</a:t>
            </a:r>
            <a:br>
              <a:rPr lang="en-GB" sz="2800" dirty="0" smtClean="0"/>
            </a:br>
            <a:r>
              <a:rPr lang="en-GB" sz="2800" dirty="0" smtClean="0"/>
              <a:t>cabbage, and radishes</a:t>
            </a:r>
          </a:p>
          <a:p>
            <a:pPr eaLnBrk="1" hangingPunct="1"/>
            <a:endParaRPr lang="en-GB" sz="1400" dirty="0" smtClean="0"/>
          </a:p>
          <a:p>
            <a:pPr eaLnBrk="1" hangingPunct="1"/>
            <a:r>
              <a:rPr lang="en-GB" sz="2800" dirty="0" smtClean="0"/>
              <a:t>Broccoli: vitamins A, C, B group, and fibre</a:t>
            </a:r>
          </a:p>
          <a:p>
            <a:pPr eaLnBrk="1" hangingPunct="1"/>
            <a:endParaRPr lang="en-GB" sz="1100" dirty="0" smtClean="0"/>
          </a:p>
          <a:p>
            <a:pPr eaLnBrk="1" hangingPunct="1"/>
            <a:r>
              <a:rPr lang="en-GB" sz="2800" dirty="0" smtClean="0"/>
              <a:t>Potent cancer protection: inactivate cancer-causing molecules and act as antioxidants</a:t>
            </a:r>
          </a:p>
        </p:txBody>
      </p:sp>
    </p:spTree>
    <p:extLst>
      <p:ext uri="{BB962C8B-B14F-4D97-AF65-F5344CB8AC3E}">
        <p14:creationId xmlns:p14="http://schemas.microsoft.com/office/powerpoint/2010/main" val="283178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341784"/>
            <a:ext cx="8858726" cy="6613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mtClean="0"/>
              <a:t>Tips for Food Variety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580162"/>
            <a:ext cx="8856984" cy="286151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There are over 50 different types of fruits and vegetables available any time of the year</a:t>
            </a:r>
          </a:p>
          <a:p>
            <a:r>
              <a:rPr lang="en-AU" sz="2800" dirty="0" smtClean="0"/>
              <a:t>Go nuts for nuts</a:t>
            </a:r>
          </a:p>
          <a:p>
            <a:r>
              <a:rPr lang="en-AU" sz="2800" dirty="0" smtClean="0"/>
              <a:t>Choose recipes with lots of ingredients</a:t>
            </a:r>
          </a:p>
          <a:p>
            <a:r>
              <a:rPr lang="en-AU" sz="2800" dirty="0" smtClean="0"/>
              <a:t>Alternate your breakfasts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65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 smtClean="0"/>
              <a:t>Food Variety Challenge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345332"/>
            <a:ext cx="7678688" cy="49451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ordyLight" pitchFamily="2" charset="0"/>
              <a:buNone/>
            </a:pPr>
            <a:r>
              <a:rPr lang="en-GB" sz="3300" dirty="0" smtClean="0"/>
              <a:t>How many different foods do you eat each day?</a:t>
            </a:r>
          </a:p>
          <a:p>
            <a:pPr marL="0" indent="0">
              <a:buFont typeface="WordyLight" pitchFamily="2" charset="0"/>
              <a:buNone/>
            </a:pPr>
            <a:endParaRPr lang="en-GB" sz="3300" dirty="0" smtClean="0"/>
          </a:p>
          <a:p>
            <a:pPr marL="0" indent="0" algn="ctr">
              <a:buFont typeface="WordyLight" pitchFamily="2" charset="0"/>
              <a:buNone/>
            </a:pPr>
            <a:r>
              <a:rPr lang="en-GB" sz="3300" dirty="0" smtClean="0"/>
              <a:t>30 is the target</a:t>
            </a:r>
          </a:p>
          <a:p>
            <a:pPr marL="0" indent="0" algn="ctr">
              <a:buFont typeface="WordyLight" pitchFamily="2" charset="0"/>
              <a:buNone/>
            </a:pPr>
            <a:endParaRPr lang="en-GB" sz="3300" dirty="0" smtClean="0"/>
          </a:p>
          <a:p>
            <a:pPr marL="0" indent="0" algn="ctr">
              <a:buFont typeface="WordyLight" pitchFamily="2" charset="0"/>
              <a:buNone/>
            </a:pPr>
            <a:r>
              <a:rPr lang="en-GB" sz="3300" dirty="0" smtClean="0"/>
              <a:t>The average Australian eats between 15 and 18</a:t>
            </a:r>
          </a:p>
          <a:p>
            <a:endParaRPr lang="en-AU" sz="3300" dirty="0"/>
          </a:p>
        </p:txBody>
      </p:sp>
      <p:pic>
        <p:nvPicPr>
          <p:cNvPr id="7" name="Picture 2" descr="Tar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9340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69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1204" y="299131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dirty="0" smtClean="0">
                <a:solidFill>
                  <a:schemeClr val="bg1"/>
                </a:solidFill>
                <a:latin typeface="+mj-lt"/>
              </a:rPr>
              <a:t>www.thinkingnutrition.com.au</a:t>
            </a:r>
          </a:p>
        </p:txBody>
      </p:sp>
      <p:pic>
        <p:nvPicPr>
          <p:cNvPr id="6" name="Picture 6" descr="http://www.mbcsc.ca/lib/i/face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4314"/>
            <a:ext cx="755106" cy="7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Q1uT_qlXGSIZIMXIRAjTcsp66RCs3PMneT5KWQyZGZOsLgsq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23" y="2801709"/>
            <a:ext cx="905086" cy="90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31232" y="2030257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dirty="0">
                <a:solidFill>
                  <a:schemeClr val="bg1"/>
                </a:solidFill>
                <a:latin typeface="+mj-lt"/>
              </a:rPr>
              <a:t>www.facebook.com/thinkingnutrition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3204"/>
            <a:ext cx="6516216" cy="1618084"/>
          </a:xfrm>
          <a:prstGeom prst="rect">
            <a:avLst/>
          </a:prstGeom>
        </p:spPr>
      </p:pic>
      <p:pic>
        <p:nvPicPr>
          <p:cNvPr id="10" name="Picture 2" descr="https://twitter.com/images/resources/twitter-bird-light-bg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06" y="365448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8865" y="3978001"/>
            <a:ext cx="2175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dirty="0">
                <a:solidFill>
                  <a:schemeClr val="bg1"/>
                </a:solidFill>
                <a:latin typeface="+mj-lt"/>
              </a:rPr>
              <a:t>@</a:t>
            </a:r>
            <a:r>
              <a:rPr lang="en-AU" sz="2800" dirty="0" err="1">
                <a:solidFill>
                  <a:schemeClr val="bg1"/>
                </a:solidFill>
                <a:latin typeface="+mj-lt"/>
              </a:rPr>
              <a:t>CroweTim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6" descr="Description: https://encrypted-tbn2.google.com/images?q=tbn:ANd9GcTrCVqHtEUEn829z_7TRKcboVX_DJihmGPQaH-dxUBoFLY_jL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7700"/>
            <a:ext cx="755106" cy="7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78902" y="4890157"/>
            <a:ext cx="4349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tim.crowe@deakin.edu.au</a:t>
            </a:r>
          </a:p>
        </p:txBody>
      </p:sp>
    </p:spTree>
    <p:extLst>
      <p:ext uri="{BB962C8B-B14F-4D97-AF65-F5344CB8AC3E}">
        <p14:creationId xmlns:p14="http://schemas.microsoft.com/office/powerpoint/2010/main" val="249693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083" y="3352021"/>
            <a:ext cx="3077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sz="1200" dirty="0">
                <a:solidFill>
                  <a:prstClr val="white"/>
                </a:solidFill>
                <a:latin typeface="Worldly Black" pitchFamily="2" charset="0"/>
              </a:rPr>
              <a:t>Presented by </a:t>
            </a:r>
            <a:endParaRPr lang="en-AU" sz="3000" dirty="0">
              <a:solidFill>
                <a:prstClr val="white"/>
              </a:solidFill>
              <a:latin typeface="Worldly Black" pitchFamily="2" charset="0"/>
            </a:endParaRPr>
          </a:p>
          <a:p>
            <a:pPr defTabSz="685800"/>
            <a:r>
              <a:rPr lang="en-AU" sz="3000" dirty="0" smtClean="0">
                <a:solidFill>
                  <a:prstClr val="white"/>
                </a:solidFill>
                <a:latin typeface="Worldly Black" pitchFamily="2" charset="0"/>
              </a:rPr>
              <a:t>Tim Crowe</a:t>
            </a:r>
            <a:endParaRPr lang="en-AU" sz="3000" dirty="0">
              <a:solidFill>
                <a:prstClr val="white"/>
              </a:solidFill>
              <a:latin typeface="Worldly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424" y="4299942"/>
            <a:ext cx="22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dirty="0" smtClean="0">
                <a:solidFill>
                  <a:prstClr val="white"/>
                </a:solidFill>
                <a:latin typeface="Worldly Bold" pitchFamily="2" charset="0"/>
              </a:rPr>
              <a:t>2 March 2016</a:t>
            </a:r>
            <a:endParaRPr lang="en-AU" dirty="0">
              <a:solidFill>
                <a:prstClr val="white"/>
              </a:solidFill>
              <a:latin typeface="Worldly Bold" pitchFamily="2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043608" y="915566"/>
            <a:ext cx="6318702" cy="1937661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6000" dirty="0" smtClean="0">
                <a:solidFill>
                  <a:prstClr val="white"/>
                </a:solidFill>
                <a:latin typeface="Worldly Black" pitchFamily="2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751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04419" y="1345332"/>
            <a:ext cx="8064896" cy="49451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A food with a high phytonutrient content (e.g. antioxidants, fibre, selenium, omega-3s etc.) that may offer health benefits</a:t>
            </a:r>
          </a:p>
          <a:p>
            <a:r>
              <a:rPr lang="en-AU" sz="2400" dirty="0" smtClean="0"/>
              <a:t>No legal definition</a:t>
            </a:r>
          </a:p>
          <a:p>
            <a:r>
              <a:rPr lang="en-AU" sz="2400" dirty="0" smtClean="0"/>
              <a:t>Has no meaning among nutrition scientists</a:t>
            </a:r>
          </a:p>
          <a:p>
            <a:endParaRPr lang="en-AU" sz="2400" dirty="0" smtClean="0"/>
          </a:p>
          <a:p>
            <a:pPr marL="0" indent="0" algn="ctr">
              <a:buFont typeface="WordyLight" pitchFamily="2" charset="0"/>
              <a:buNone/>
            </a:pPr>
            <a:r>
              <a:rPr lang="en-AU" sz="2800" b="1" dirty="0" smtClean="0"/>
              <a:t>More an over-used marketing tool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mtClean="0"/>
              <a:t>What is a ‘Superfood’?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45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mtClean="0"/>
              <a:t>Coconut Oil: The Magic Elixir</a:t>
            </a:r>
            <a:endParaRPr lang="en-AU" dirty="0"/>
          </a:p>
        </p:txBody>
      </p:sp>
      <p:pic>
        <p:nvPicPr>
          <p:cNvPr id="8" name="m4ONcxkBlP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201316"/>
            <a:ext cx="74248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mtClean="0"/>
              <a:t>Common ‘Superfoods’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48" y="1705372"/>
            <a:ext cx="2495320" cy="245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1412776"/>
            <a:ext cx="3574232" cy="49451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Blueberries</a:t>
            </a:r>
          </a:p>
          <a:p>
            <a:r>
              <a:rPr lang="it-IT" sz="2000" dirty="0" smtClean="0"/>
              <a:t>Pomegranates</a:t>
            </a:r>
          </a:p>
          <a:p>
            <a:r>
              <a:rPr lang="it-IT" sz="2000" dirty="0" smtClean="0"/>
              <a:t>Wheatgrass</a:t>
            </a:r>
          </a:p>
          <a:p>
            <a:r>
              <a:rPr lang="it-IT" sz="2000" dirty="0" smtClean="0"/>
              <a:t>Goji</a:t>
            </a:r>
          </a:p>
          <a:p>
            <a:r>
              <a:rPr lang="it-IT" sz="2000" dirty="0" smtClean="0"/>
              <a:t>Noni</a:t>
            </a:r>
          </a:p>
          <a:p>
            <a:r>
              <a:rPr lang="it-IT" sz="2000" dirty="0" smtClean="0"/>
              <a:t>Mangosteen</a:t>
            </a:r>
          </a:p>
          <a:p>
            <a:r>
              <a:rPr lang="it-IT" sz="2000" dirty="0" smtClean="0"/>
              <a:t>Açai</a:t>
            </a:r>
          </a:p>
          <a:p>
            <a:r>
              <a:rPr lang="it-IT" sz="2000" dirty="0" smtClean="0"/>
              <a:t>Chia seeds</a:t>
            </a:r>
            <a:endParaRPr lang="en-AU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12160" y="1499928"/>
            <a:ext cx="35742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000" indent="-180000">
              <a:buClr>
                <a:schemeClr val="bg1"/>
              </a:buClr>
              <a:buFont typeface="WordyLight" pitchFamily="2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Broccoli</a:t>
            </a:r>
          </a:p>
          <a:p>
            <a:pPr marL="180000" indent="-180000">
              <a:buClr>
                <a:schemeClr val="bg1"/>
              </a:buClr>
              <a:buFont typeface="WordyLight" pitchFamily="2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Garlic</a:t>
            </a:r>
          </a:p>
          <a:p>
            <a:pPr marL="180000" indent="-180000">
              <a:buClr>
                <a:schemeClr val="bg1"/>
              </a:buClr>
              <a:buFont typeface="WordyLight" pitchFamily="2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Pumpkin seeds</a:t>
            </a:r>
          </a:p>
          <a:p>
            <a:pPr marL="180000" indent="-180000">
              <a:buClr>
                <a:schemeClr val="bg1"/>
              </a:buClr>
              <a:buFont typeface="WordyLight" pitchFamily="2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Tea</a:t>
            </a:r>
          </a:p>
          <a:p>
            <a:pPr marL="180000" indent="-180000">
              <a:buClr>
                <a:schemeClr val="bg1"/>
              </a:buClr>
              <a:buFont typeface="WordyLight" pitchFamily="2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Soy</a:t>
            </a:r>
          </a:p>
          <a:p>
            <a:pPr marL="180000" indent="-180000">
              <a:buClr>
                <a:schemeClr val="bg1"/>
              </a:buClr>
              <a:buFont typeface="WordyLight" pitchFamily="2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Coconut oil</a:t>
            </a:r>
          </a:p>
          <a:p>
            <a:pPr marL="180000" indent="-180000">
              <a:buClr>
                <a:schemeClr val="bg1"/>
              </a:buClr>
              <a:buFont typeface="WordyLight" pitchFamily="2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Spirulina</a:t>
            </a:r>
          </a:p>
          <a:p>
            <a:pPr marL="180000" indent="-180000">
              <a:buClr>
                <a:schemeClr val="bg1"/>
              </a:buClr>
              <a:buFont typeface="WordyLight" pitchFamily="2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Quinoa</a:t>
            </a:r>
            <a:endParaRPr lang="en-AU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 smtClean="0"/>
              <a:t>Goji</a:t>
            </a:r>
            <a:endParaRPr lang="en-A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268760"/>
            <a:ext cx="7894712" cy="49451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Claims they have the highest level of vitamin C of all plants (up to 500 times an orange!)</a:t>
            </a:r>
          </a:p>
          <a:p>
            <a:r>
              <a:rPr lang="en-AU" sz="2800" dirty="0" smtClean="0"/>
              <a:t>‘18 amino acids’</a:t>
            </a:r>
          </a:p>
          <a:p>
            <a:r>
              <a:rPr lang="en-AU" sz="2800" dirty="0" smtClean="0"/>
              <a:t>‘Life extension’ claims</a:t>
            </a:r>
          </a:p>
          <a:p>
            <a:r>
              <a:rPr lang="en-AU" sz="2800" dirty="0" smtClean="0"/>
              <a:t>Can interfere with</a:t>
            </a:r>
            <a:br>
              <a:rPr lang="en-AU" sz="2800" dirty="0" smtClean="0"/>
            </a:br>
            <a:r>
              <a:rPr lang="en-AU" sz="2800" dirty="0" smtClean="0"/>
              <a:t>blood-clotting medications</a:t>
            </a:r>
            <a:br>
              <a:rPr lang="en-AU" sz="2800" dirty="0" smtClean="0"/>
            </a:br>
            <a:r>
              <a:rPr lang="en-AU" sz="2800" dirty="0" smtClean="0"/>
              <a:t>and increase bleeding risk</a:t>
            </a:r>
            <a:endParaRPr lang="en-AU" sz="2800" dirty="0"/>
          </a:p>
        </p:txBody>
      </p:sp>
      <p:pic>
        <p:nvPicPr>
          <p:cNvPr id="5" name="Picture 2" descr="http://upload.wikimedia.org/wikipedia/commons/f/f4/Ripe_goji_ber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1436"/>
            <a:ext cx="2953221" cy="22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mtClean="0"/>
              <a:t>Wheatgrass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58" y="364550"/>
            <a:ext cx="2610472" cy="173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201316"/>
            <a:ext cx="8182744" cy="49451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 smtClean="0"/>
              <a:t>Claims:</a:t>
            </a:r>
            <a:r>
              <a:rPr lang="en-AU" sz="2400" dirty="0" smtClean="0"/>
              <a:t> Blood cleanser and ‘detoxifier’</a:t>
            </a:r>
            <a:br>
              <a:rPr lang="en-AU" sz="2400" dirty="0" smtClean="0"/>
            </a:br>
            <a:r>
              <a:rPr lang="en-AU" sz="2400" dirty="0" smtClean="0"/>
              <a:t>attributed to the 'natural plant enzymes‘</a:t>
            </a:r>
            <a:br>
              <a:rPr lang="en-AU" sz="2400" dirty="0" smtClean="0"/>
            </a:br>
            <a:r>
              <a:rPr lang="en-AU" sz="2400" dirty="0" smtClean="0"/>
              <a:t>and the chlorophyll content</a:t>
            </a:r>
          </a:p>
          <a:p>
            <a:r>
              <a:rPr lang="en-AU" sz="2400" dirty="0" smtClean="0"/>
              <a:t>Common claim that a shot is equivalent to a kilogram of vegetables </a:t>
            </a:r>
            <a:r>
              <a:rPr lang="en-AU" sz="2400" b="1" dirty="0" smtClean="0"/>
              <a:t>is a complete myth</a:t>
            </a:r>
          </a:p>
          <a:p>
            <a:r>
              <a:rPr lang="en-AU" sz="2400" dirty="0" smtClean="0"/>
              <a:t>Floret of broccoli, or tablespoon of spinach, contain more folate and vitamin C than 30 mL of wheatgrass juice</a:t>
            </a:r>
          </a:p>
          <a:p>
            <a:r>
              <a:rPr lang="en-AU" sz="2400" dirty="0" smtClean="0"/>
              <a:t>Chlorophyll not absorbed by the body, requires sunlight for activation, and its supposed high levels are no higher than other green vegetables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011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188640"/>
            <a:ext cx="1835696" cy="13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129308"/>
            <a:ext cx="8856984" cy="494518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18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Cherry-sized purple berry fruit of the acai palm</a:t>
            </a:r>
          </a:p>
          <a:p>
            <a:r>
              <a:rPr lang="en-AU" sz="2800" dirty="0" smtClean="0"/>
              <a:t>Lab studies suggest it may have anti-cancer and anti-inflammatory effects, as well as a possible use in treating heart disease</a:t>
            </a:r>
          </a:p>
          <a:p>
            <a:r>
              <a:rPr lang="en-AU" sz="2800" dirty="0" smtClean="0"/>
              <a:t>Limited human studies on its health effects</a:t>
            </a:r>
            <a:endParaRPr lang="en-AU" sz="2800" dirty="0" smtClean="0">
              <a:solidFill>
                <a:srgbClr val="7030A0"/>
              </a:solidFill>
            </a:endParaRPr>
          </a:p>
          <a:p>
            <a:pPr marL="0" indent="0" algn="ctr">
              <a:buFont typeface="WordyLight" pitchFamily="2" charset="0"/>
              <a:buNone/>
            </a:pPr>
            <a:r>
              <a:rPr lang="en-AU" sz="2800" b="1" dirty="0" smtClean="0"/>
              <a:t>‘It is a poster child of the power of the Internet to promote products for which only limited phytochemical and pharmacological information is available’ </a:t>
            </a:r>
          </a:p>
          <a:p>
            <a:pPr marL="0" indent="0" algn="ctr">
              <a:buFont typeface="WordyLight" pitchFamily="2" charset="0"/>
              <a:buNone/>
            </a:pPr>
            <a:r>
              <a:rPr lang="en-AU" sz="1600" dirty="0" smtClean="0"/>
              <a:t>Heinrich M et al. </a:t>
            </a:r>
            <a:r>
              <a:rPr lang="en-AU" sz="1600" i="1" dirty="0" err="1" smtClean="0"/>
              <a:t>Phytochemistry</a:t>
            </a:r>
            <a:r>
              <a:rPr lang="en-AU" sz="1600" i="1" dirty="0" smtClean="0"/>
              <a:t> Letters</a:t>
            </a:r>
            <a:r>
              <a:rPr lang="en-AU" sz="1600" dirty="0" smtClean="0"/>
              <a:t> 2011;4:10-21</a:t>
            </a:r>
            <a:endParaRPr lang="en-AU" sz="2800" dirty="0" smtClean="0"/>
          </a:p>
          <a:p>
            <a:endParaRPr lang="en-AU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mtClean="0"/>
              <a:t>Acai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079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341784"/>
            <a:ext cx="88587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mtClean="0"/>
              <a:t>Oats vs Quinoa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671820"/>
              </p:ext>
            </p:extLst>
          </p:nvPr>
        </p:nvGraphicFramePr>
        <p:xfrm>
          <a:off x="3452091" y="1273324"/>
          <a:ext cx="4104455" cy="3670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44215"/>
                <a:gridCol w="980619"/>
                <a:gridCol w="1179621"/>
              </a:tblGrid>
              <a:tr h="367048">
                <a:tc>
                  <a:txBody>
                    <a:bodyPr/>
                    <a:lstStyle/>
                    <a:p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Oats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Quinoa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Kilojoules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1634 kJ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1546 kJ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Protein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17 g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14 g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Fat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7 g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6 g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Carbohydrate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rgbClr val="FF0000"/>
                          </a:solidFill>
                          <a:latin typeface="Worldly Light" pitchFamily="2" charset="0"/>
                        </a:rPr>
                        <a:t>66 g</a:t>
                      </a:r>
                      <a:endParaRPr lang="en-AU" sz="1900" b="1" dirty="0">
                        <a:solidFill>
                          <a:srgbClr val="FF0000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64 g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Fibre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11 g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7 g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Minerals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Similar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Similar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Gluten-free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?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rgbClr val="FF0000"/>
                          </a:solidFill>
                          <a:latin typeface="Worldly Light" pitchFamily="2" charset="0"/>
                        </a:rPr>
                        <a:t>Yes</a:t>
                      </a:r>
                      <a:endParaRPr lang="en-AU" sz="1900" b="1" dirty="0">
                        <a:solidFill>
                          <a:srgbClr val="FF0000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Complete protein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No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rgbClr val="FF0000"/>
                          </a:solidFill>
                          <a:latin typeface="Worldly Light" pitchFamily="2" charset="0"/>
                        </a:rPr>
                        <a:t>Yes</a:t>
                      </a:r>
                      <a:endParaRPr lang="en-AU" sz="1900" b="1" dirty="0">
                        <a:solidFill>
                          <a:srgbClr val="FF0000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Cost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rgbClr val="FF0000"/>
                          </a:solidFill>
                          <a:latin typeface="Worldly Light" pitchFamily="2" charset="0"/>
                        </a:rPr>
                        <a:t>$</a:t>
                      </a:r>
                      <a:endParaRPr lang="en-AU" sz="1900" b="1" dirty="0">
                        <a:solidFill>
                          <a:srgbClr val="FF0000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solidFill>
                            <a:schemeClr val="bg1"/>
                          </a:solidFill>
                          <a:latin typeface="Worldly Light" pitchFamily="2" charset="0"/>
                        </a:rPr>
                        <a:t>$$$</a:t>
                      </a:r>
                      <a:endParaRPr lang="en-AU" sz="1900" b="1" dirty="0">
                        <a:solidFill>
                          <a:schemeClr val="bg1"/>
                        </a:solidFill>
                        <a:latin typeface="Worldly Light" pitchFamily="2" charset="0"/>
                      </a:endParaRPr>
                    </a:p>
                  </a:txBody>
                  <a:tcPr marL="73410" marR="73410" marT="36705" marB="36705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553" y="4128274"/>
            <a:ext cx="312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solidFill>
                  <a:schemeClr val="bg1"/>
                </a:solidFill>
                <a:latin typeface="+mj-lt"/>
              </a:rPr>
              <a:t>USDA National Nutrient Database www.ars.usda.gov</a:t>
            </a:r>
            <a:endParaRPr lang="en-AU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4" descr="http://images.idiva.com/media/healthmeup/content/2013/Aug/versuscopy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9" y="1340768"/>
            <a:ext cx="2922712" cy="21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51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corp-16-10-magenta-calibri">
  <a:themeElements>
    <a:clrScheme name="Black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Black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000000"/>
      </a:hlink>
      <a:folHlink>
        <a:srgbClr val="000000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presentation-corp-16-10-magenta-calibri</Template>
  <TotalTime>811</TotalTime>
  <Words>717</Words>
  <Application>Microsoft Office PowerPoint</Application>
  <PresentationFormat>On-screen Show (16:10)</PresentationFormat>
  <Paragraphs>189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Wingdings</vt:lpstr>
      <vt:lpstr>WordyBlack</vt:lpstr>
      <vt:lpstr>WordyLight</vt:lpstr>
      <vt:lpstr>Worldly Black</vt:lpstr>
      <vt:lpstr>Worldly Bold</vt:lpstr>
      <vt:lpstr>Worldly Light</vt:lpstr>
      <vt:lpstr>presentation-corp-16-10-magenta-calibri</vt:lpstr>
      <vt:lpstr>5_Office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Harvie</dc:creator>
  <cp:lastModifiedBy>Lauren Hawkins</cp:lastModifiedBy>
  <cp:revision>89</cp:revision>
  <cp:lastPrinted>2015-12-07T03:46:20Z</cp:lastPrinted>
  <dcterms:created xsi:type="dcterms:W3CDTF">2015-12-04T02:57:55Z</dcterms:created>
  <dcterms:modified xsi:type="dcterms:W3CDTF">2016-03-22T04:37:35Z</dcterms:modified>
</cp:coreProperties>
</file>