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774" r:id="rId2"/>
    <p:sldMasterId id="2147483819" r:id="rId3"/>
    <p:sldMasterId id="2147483827" r:id="rId4"/>
    <p:sldMasterId id="214748383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8" r:id="rId7"/>
    <p:sldId id="259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3" r:id="rId20"/>
  </p:sldIdLst>
  <p:sldSz cx="9144000" cy="5143500" type="screen16x9"/>
  <p:notesSz cx="6858000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7" autoAdjust="0"/>
    <p:restoredTop sz="94645" autoAdjust="0"/>
  </p:normalViewPr>
  <p:slideViewPr>
    <p:cSldViewPr>
      <p:cViewPr varScale="1">
        <p:scale>
          <a:sx n="48" d="100"/>
          <a:sy n="48" d="100"/>
        </p:scale>
        <p:origin x="230" y="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48" y="-102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7192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3216" y="0"/>
            <a:ext cx="148319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E4B8-0279-44CF-86E3-2E6C8FE978A3}" type="datetimeFigureOut">
              <a:rPr lang="en-AU" smtClean="0"/>
              <a:pPr/>
              <a:t>6/08/2015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5157192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73216" y="9445387"/>
            <a:ext cx="148478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95EA-1746-40E9-9108-B845746012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3955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8A1F-ADE5-45F9-9007-36CE2559749C}" type="datetimeFigureOut">
              <a:rPr lang="en-AU" smtClean="0"/>
              <a:pPr/>
              <a:t>6/08/2015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2694"/>
            <a:ext cx="54864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3662"/>
            <a:ext cx="2971800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BD4F-ED21-46EC-B9E1-362F8586AF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1375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marR="0" indent="0" algn="l" defTabSz="914400" rtl="0" eaLnBrk="1" fontAlgn="auto" latinLnBrk="0" hangingPunct="1">
      <a:lnSpc>
        <a:spcPts val="1200"/>
      </a:lnSpc>
      <a:spcBef>
        <a:spcPts val="1000"/>
      </a:spcBef>
      <a:spcAft>
        <a:spcPts val="0"/>
      </a:spcAft>
      <a:buClrTx/>
      <a:buSzTx/>
      <a:buFontTx/>
      <a:buNone/>
      <a:tabLst/>
      <a:defRPr sz="1200" b="0" kern="1200">
        <a:solidFill>
          <a:schemeClr val="tx1"/>
        </a:solidFill>
        <a:latin typeface="WordyLight" pitchFamily="2" charset="0"/>
        <a:ea typeface="+mn-ea"/>
        <a:cs typeface="+mn-cs"/>
      </a:defRPr>
    </a:lvl1pPr>
    <a:lvl2pPr marL="18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2pPr>
    <a:lvl3pPr marL="36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3pPr>
    <a:lvl4pPr marL="54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4pPr>
    <a:lvl5pPr marL="72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67544" y="116759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86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04664"/>
            <a:ext cx="4176464" cy="101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267114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3200" b="1"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 sz="2400" b="1" baseline="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2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24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2"/>
              </a:buClr>
              <a:buFont typeface="WordyLight" pitchFamily="2" charset="0"/>
              <a:buChar char="•"/>
              <a:defRPr sz="2400" baseline="0">
                <a:solidFill>
                  <a:schemeClr val="accent2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3" y="2492897"/>
            <a:ext cx="7848872" cy="1807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3498"/>
            <a:ext cx="8208912" cy="810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820834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067694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16741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220072" y="1419622"/>
            <a:ext cx="2687874" cy="2376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064896" cy="3463230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011911"/>
            <a:ext cx="4536504" cy="79208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04664"/>
            <a:ext cx="4176464" cy="101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267114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7"/>
            <a:ext cx="8785101" cy="1807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064896" cy="3463230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011911"/>
            <a:ext cx="4536504" cy="79208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3498"/>
            <a:ext cx="8208912" cy="810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820834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067694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16741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419622"/>
            <a:ext cx="2687874" cy="2376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064896" cy="3463230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011911"/>
            <a:ext cx="4536504" cy="79208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04664"/>
            <a:ext cx="4176464" cy="101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267114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7"/>
            <a:ext cx="8785101" cy="1807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3498"/>
            <a:ext cx="8208912" cy="810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820834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067694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16741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419622"/>
            <a:ext cx="2687874" cy="2376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2592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67544" y="404664"/>
            <a:ext cx="4176464" cy="101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6984776" cy="2671142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32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major slide content item</a:t>
            </a:r>
          </a:p>
          <a:p>
            <a:pPr lvl="1"/>
            <a:r>
              <a:rPr lang="en-US" dirty="0" smtClean="0"/>
              <a:t>Click to add minor slide content item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67544" y="40466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cap="all" baseline="0" dirty="0" smtClean="0">
                <a:solidFill>
                  <a:schemeClr val="accent1"/>
                </a:solidFill>
                <a:latin typeface="Calibri" pitchFamily="34" charset="0"/>
              </a:rPr>
              <a:t>contents</a:t>
            </a:r>
            <a:endParaRPr lang="en-AU" sz="6000" b="1" cap="all" baseline="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1772816"/>
            <a:ext cx="4104456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="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772816"/>
            <a:ext cx="3960440" cy="2023070"/>
          </a:xfrm>
        </p:spPr>
        <p:txBody>
          <a:bodyPr>
            <a:normAutofit/>
          </a:bodyPr>
          <a:lstStyle>
            <a:lvl1pPr marL="180000" indent="-180000">
              <a:lnSpc>
                <a:spcPts val="3840"/>
              </a:lnSpc>
              <a:buClr>
                <a:schemeClr val="accent1"/>
              </a:buClr>
              <a:buFont typeface="WordyLight" pitchFamily="2" charset="0"/>
              <a:buChar char="•"/>
              <a:defRPr sz="2400" b="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 list</a:t>
            </a:r>
          </a:p>
          <a:p>
            <a:pPr lvl="0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7"/>
            <a:ext cx="8785101" cy="1807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3498"/>
            <a:ext cx="8208912" cy="810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820834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067694"/>
            <a:ext cx="3816424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pic>
        <p:nvPicPr>
          <p:cNvPr id="9" name="Picture 8" descr="122183006.jpg"/>
          <p:cNvPicPr>
            <a:picLocks noChangeAspect="1"/>
          </p:cNvPicPr>
          <p:nvPr userDrawn="1"/>
        </p:nvPicPr>
        <p:blipFill>
          <a:blip r:embed="rId2" cstate="print"/>
          <a:srcRect l="15619" t="13363" r="15619"/>
          <a:stretch>
            <a:fillRect/>
          </a:stretch>
        </p:blipFill>
        <p:spPr>
          <a:xfrm>
            <a:off x="5117082" y="1419622"/>
            <a:ext cx="2687874" cy="2376264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02400"/>
            <a:ext cx="8208912" cy="918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383618"/>
            <a:ext cx="3887862" cy="486054"/>
          </a:xfrm>
          <a:prstGeom prst="rect">
            <a:avLst/>
          </a:prstGeo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085696"/>
            <a:ext cx="3888432" cy="16201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064896" cy="3463230"/>
          </a:xfrm>
        </p:spPr>
        <p:txBody>
          <a:bodyPr>
            <a:noAutofit/>
          </a:bodyPr>
          <a:lstStyle>
            <a:lvl1pPr marL="0" indent="0">
              <a:buNone/>
              <a:defRPr sz="9600" b="1" cap="all" baseline="0">
                <a:solidFill>
                  <a:schemeClr val="accent2"/>
                </a:solidFill>
                <a:latin typeface="Calibri" pitchFamily="34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cover title.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4011911"/>
            <a:ext cx="4536504" cy="792088"/>
          </a:xfrm>
          <a:solidFill>
            <a:schemeClr val="accent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sz="2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HINT!!!    Select Home &gt; New Slide to add pre-built slide formats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8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22" tIns="40762" rIns="81522" bIns="407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Quick Tips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22158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22" tIns="40762" rIns="81522" bIns="4076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094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FF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FF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FF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FF0000"/>
          </a:solidFill>
          <a:latin typeface="Calibri" pitchFamily="34" charset="0"/>
        </a:defRPr>
      </a:lvl5pPr>
      <a:lvl6pPr marL="40761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5231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2843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045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5710" indent="-305710" algn="l" rtl="0" eaLnBrk="1" fontAlgn="base" hangingPunct="1">
        <a:spcBef>
          <a:spcPct val="20000"/>
        </a:spcBef>
        <a:spcAft>
          <a:spcPct val="0"/>
        </a:spcAft>
        <a:defRPr sz="2900" kern="1200">
          <a:solidFill>
            <a:srgbClr val="FF0000"/>
          </a:solidFill>
          <a:latin typeface="+mn-lt"/>
          <a:ea typeface="+mn-ea"/>
          <a:cs typeface="+mn-cs"/>
        </a:defRPr>
      </a:lvl1pPr>
      <a:lvl2pPr marL="662374" indent="-25476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038" indent="-20380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652" indent="-20380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268" indent="-20380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882" indent="-203807" algn="l" defTabSz="8152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97" indent="-203807" algn="l" defTabSz="8152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7113" indent="-203807" algn="l" defTabSz="8152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725" indent="-203807" algn="l" defTabSz="81523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616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31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843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59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8074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688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306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918" algn="l" defTabSz="81523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8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4928056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11" descr="Deakin_Worldly_Logo_Cropped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50047" y="3811500"/>
            <a:ext cx="1393953" cy="133200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540568" y="-432048"/>
            <a:ext cx="2354476" cy="2355726"/>
            <a:chOff x="3131840" y="1065700"/>
            <a:chExt cx="2952328" cy="2953895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626" y="1484376"/>
              <a:ext cx="2174748" cy="2174748"/>
            </a:xfrm>
            <a:prstGeom prst="rect">
              <a:avLst/>
            </a:prstGeom>
          </p:spPr>
        </p:pic>
        <p:sp>
          <p:nvSpPr>
            <p:cNvPr id="6" name="Oval 5"/>
            <p:cNvSpPr/>
            <p:nvPr userDrawn="1"/>
          </p:nvSpPr>
          <p:spPr>
            <a:xfrm>
              <a:off x="3131840" y="1065700"/>
              <a:ext cx="2952328" cy="2953895"/>
            </a:xfrm>
            <a:prstGeom prst="ellipse">
              <a:avLst/>
            </a:prstGeom>
            <a:noFill/>
            <a:ln w="762000">
              <a:solidFill>
                <a:srgbClr val="068D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640" y="1200151"/>
            <a:ext cx="73551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332656" y="-1532706"/>
            <a:ext cx="1332656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>
            <a:off x="-612576" y="-1100658"/>
            <a:ext cx="2952328" cy="110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Triangle 10"/>
          <p:cNvSpPr/>
          <p:nvPr userDrawn="1"/>
        </p:nvSpPr>
        <p:spPr>
          <a:xfrm rot="18847478">
            <a:off x="-663484" y="-396043"/>
            <a:ext cx="1296144" cy="7920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b="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1925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92805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7" name="Picture 6" descr="Deakin_Worldly_Logo_Keyline[rgb]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3939902"/>
            <a:ext cx="1035558" cy="1035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accent2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928056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</a:t>
            </a:r>
            <a:r>
              <a:rPr lang="en-AU" sz="800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11" descr="Deakin_Worldly_Logo_Cropped[rgb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0047" y="3811500"/>
            <a:ext cx="1393953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92805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  <a:latin typeface="Calibri" pitchFamily="34" charset="0"/>
              </a:rPr>
              <a:t>Deakin University CRICOS Provider Code: 00113B</a:t>
            </a:r>
            <a:endParaRPr lang="en-AU" sz="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11" descr="Deakin_Worldly_Logo_Cropped[rgb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50047" y="3811500"/>
            <a:ext cx="1393953" cy="133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778" y="434328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TWITTER: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</a:rPr>
              <a:t>@</a:t>
            </a:r>
            <a:r>
              <a:rPr lang="en-US" b="1" i="1" dirty="0" err="1">
                <a:solidFill>
                  <a:schemeClr val="bg1"/>
                </a:solidFill>
                <a:latin typeface="Corbel" panose="020B0503020204020204" pitchFamily="34" charset="0"/>
              </a:rPr>
              <a:t>stevevamos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AU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33467" y="1844074"/>
            <a:ext cx="5472608" cy="151216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3600" dirty="0">
                <a:solidFill>
                  <a:schemeClr val="bg1"/>
                </a:solidFill>
                <a:latin typeface="Worldly Black" pitchFamily="2" charset="0"/>
              </a:rPr>
              <a:t>Creating and Enabling Innovation at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787" y="3314101"/>
            <a:ext cx="3324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latin typeface="Worldly Black" pitchFamily="2" charset="0"/>
              </a:rPr>
              <a:t>Presented by </a:t>
            </a:r>
            <a:endParaRPr lang="en-AU" sz="4000" dirty="0" smtClean="0">
              <a:solidFill>
                <a:schemeClr val="bg1"/>
              </a:solidFill>
              <a:latin typeface="Worldly Black" pitchFamily="2" charset="0"/>
            </a:endParaRPr>
          </a:p>
          <a:p>
            <a:r>
              <a:rPr lang="en-AU" sz="3600" dirty="0" smtClean="0">
                <a:solidFill>
                  <a:schemeClr val="bg1"/>
                </a:solidFill>
                <a:latin typeface="Worldly Black" pitchFamily="2" charset="0"/>
              </a:rPr>
              <a:t>Steve </a:t>
            </a:r>
            <a:r>
              <a:rPr lang="en-AU" sz="3600" dirty="0" err="1" smtClean="0">
                <a:solidFill>
                  <a:schemeClr val="bg1"/>
                </a:solidFill>
                <a:latin typeface="Worldly Black" pitchFamily="2" charset="0"/>
              </a:rPr>
              <a:t>Vamos</a:t>
            </a:r>
            <a:endParaRPr lang="en-AU" sz="3600" dirty="0" smtClean="0">
              <a:solidFill>
                <a:schemeClr val="bg1"/>
              </a:solidFill>
              <a:latin typeface="Worldly Blac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821" y="5507997"/>
            <a:ext cx="2586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Worldly Bold" pitchFamily="2" charset="0"/>
              </a:rPr>
              <a:t>12 August 2015</a:t>
            </a:r>
            <a:endParaRPr lang="en-AU" sz="2400" dirty="0">
              <a:solidFill>
                <a:schemeClr val="bg1"/>
              </a:solidFill>
              <a:latin typeface="Worldly Bold" pitchFamily="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99282" y="331906"/>
            <a:ext cx="8644718" cy="151216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400" dirty="0" smtClean="0">
                <a:solidFill>
                  <a:schemeClr val="bg1"/>
                </a:solidFill>
                <a:latin typeface="Worldly Black" pitchFamily="2" charset="0"/>
              </a:rPr>
              <a:t>WELCOME TO OUR 2015 </a:t>
            </a:r>
          </a:p>
          <a:p>
            <a:pPr algn="ctr"/>
            <a:r>
              <a:rPr lang="en-AU" sz="4400" dirty="0" smtClean="0">
                <a:solidFill>
                  <a:schemeClr val="bg1"/>
                </a:solidFill>
                <a:latin typeface="Worldly Black" pitchFamily="2" charset="0"/>
              </a:rPr>
              <a:t>SYDNEY ALUMNI SEMINAR</a:t>
            </a:r>
            <a:endParaRPr lang="en-AU" sz="4400" dirty="0">
              <a:solidFill>
                <a:schemeClr val="bg1"/>
              </a:solidFill>
              <a:latin typeface="Worldly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03598"/>
            <a:ext cx="4680520" cy="28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059582"/>
            <a:ext cx="3003376" cy="30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rcRect t="4751" b="4751"/>
          <a:stretch>
            <a:fillRect/>
          </a:stretch>
        </p:blipFill>
        <p:spPr>
          <a:xfrm>
            <a:off x="2267744" y="1419622"/>
            <a:ext cx="4227512" cy="22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rcRect l="16061" r="16061"/>
          <a:stretch>
            <a:fillRect/>
          </a:stretch>
        </p:blipFill>
        <p:spPr>
          <a:xfrm>
            <a:off x="2411760" y="1563639"/>
            <a:ext cx="3888432" cy="211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5" descr="Eleanor-Roosevelt-Qu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68" r="-75568"/>
          <a:stretch>
            <a:fillRect/>
          </a:stretch>
        </p:blipFill>
        <p:spPr>
          <a:xfrm>
            <a:off x="53880" y="0"/>
            <a:ext cx="950763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3568" y="267494"/>
            <a:ext cx="7416824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QUESTIONS</a:t>
            </a:r>
            <a:endParaRPr lang="en-US" sz="7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519" y="417699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TWITTER: 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</a:rPr>
              <a:t>@</a:t>
            </a:r>
            <a:r>
              <a:rPr lang="en-US" b="1" i="1" dirty="0" err="1">
                <a:solidFill>
                  <a:schemeClr val="bg1"/>
                </a:solidFill>
                <a:latin typeface="Corbel" panose="020B0503020204020204" pitchFamily="34" charset="0"/>
              </a:rPr>
              <a:t>stevevamos</a:t>
            </a:r>
            <a: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b="1" i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AU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147814"/>
            <a:ext cx="3324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bg1"/>
                </a:solidFill>
                <a:latin typeface="Worldly Black" pitchFamily="2" charset="0"/>
              </a:rPr>
              <a:t>Presented by </a:t>
            </a:r>
            <a:endParaRPr lang="en-AU" sz="4000" dirty="0" smtClean="0">
              <a:solidFill>
                <a:schemeClr val="bg1"/>
              </a:solidFill>
              <a:latin typeface="Worldly Black" pitchFamily="2" charset="0"/>
            </a:endParaRPr>
          </a:p>
          <a:p>
            <a:r>
              <a:rPr lang="en-AU" sz="3600" dirty="0" smtClean="0">
                <a:solidFill>
                  <a:schemeClr val="bg1"/>
                </a:solidFill>
                <a:latin typeface="Worldly Black" pitchFamily="2" charset="0"/>
              </a:rPr>
              <a:t>Steve </a:t>
            </a:r>
            <a:r>
              <a:rPr lang="en-AU" sz="3600" dirty="0" err="1" smtClean="0">
                <a:solidFill>
                  <a:schemeClr val="bg1"/>
                </a:solidFill>
                <a:latin typeface="Worldly Black" pitchFamily="2" charset="0"/>
              </a:rPr>
              <a:t>Vamos</a:t>
            </a:r>
            <a:endParaRPr lang="en-AU" sz="3600" dirty="0" smtClean="0">
              <a:solidFill>
                <a:schemeClr val="bg1"/>
              </a:solidFill>
              <a:latin typeface="Worldly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1403648" y="627534"/>
            <a:ext cx="6408712" cy="444395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latin typeface="Corbel" panose="020B0503020204020204" pitchFamily="34" charset="0"/>
              </a:rPr>
              <a:t>World has changed with significant Implications</a:t>
            </a:r>
          </a:p>
          <a:p>
            <a:pPr lvl="1" algn="just"/>
            <a:r>
              <a:rPr lang="en-US" dirty="0" smtClean="0">
                <a:latin typeface="Corbel" panose="020B0503020204020204" pitchFamily="34" charset="0"/>
              </a:rPr>
              <a:t>Change is the main game</a:t>
            </a:r>
          </a:p>
          <a:p>
            <a:pPr lvl="1" algn="just"/>
            <a:r>
              <a:rPr lang="en-US" dirty="0" smtClean="0">
                <a:latin typeface="Corbel" panose="020B0503020204020204" pitchFamily="34" charset="0"/>
              </a:rPr>
              <a:t>Its all about people – the human dimension</a:t>
            </a:r>
          </a:p>
          <a:p>
            <a:pPr algn="just"/>
            <a:endParaRPr lang="en-US" dirty="0" smtClean="0">
              <a:latin typeface="Corbel" panose="020B0503020204020204" pitchFamily="34" charset="0"/>
            </a:endParaRPr>
          </a:p>
          <a:p>
            <a:pPr algn="just"/>
            <a:r>
              <a:rPr lang="en-US" dirty="0" smtClean="0">
                <a:latin typeface="Corbel" panose="020B0503020204020204" pitchFamily="34" charset="0"/>
              </a:rPr>
              <a:t>If we want to create and enable innovation at work we must think differently and do things differently</a:t>
            </a:r>
          </a:p>
          <a:p>
            <a:pPr algn="just"/>
            <a:endParaRPr lang="en-US" dirty="0" smtClean="0">
              <a:latin typeface="Corbel" panose="020B0503020204020204" pitchFamily="34" charset="0"/>
            </a:endParaRPr>
          </a:p>
          <a:p>
            <a:pPr algn="just"/>
            <a:r>
              <a:rPr lang="en-US" dirty="0" smtClean="0">
                <a:latin typeface="Corbel" panose="020B0503020204020204" pitchFamily="34" charset="0"/>
              </a:rPr>
              <a:t>Need to be </a:t>
            </a:r>
            <a:r>
              <a:rPr lang="en-US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obsessive </a:t>
            </a:r>
            <a:r>
              <a:rPr lang="en-US" dirty="0" smtClean="0">
                <a:latin typeface="Corbel" panose="020B0503020204020204" pitchFamily="34" charset="0"/>
              </a:rPr>
              <a:t>about people and deeply involve and align them in creating the future</a:t>
            </a:r>
          </a:p>
          <a:p>
            <a:pPr algn="just"/>
            <a:endParaRPr lang="en-US" dirty="0" smtClean="0">
              <a:latin typeface="Corbel" panose="020B0503020204020204" pitchFamily="34" charset="0"/>
            </a:endParaRPr>
          </a:p>
          <a:p>
            <a:pPr algn="just"/>
            <a:endParaRPr lang="en-US" sz="2000" dirty="0" smtClean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sunsp.net/images/net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15566"/>
            <a:ext cx="3795464" cy="2627629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835696" y="4011910"/>
            <a:ext cx="5271551" cy="9162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rgbClr val="D6ECFF"/>
              </a:buClr>
              <a:buSzPct val="95000"/>
              <a:defRPr/>
            </a:pPr>
            <a:r>
              <a:rPr lang="en-AU" sz="3000" b="1" i="1" dirty="0" smtClean="0">
                <a:solidFill>
                  <a:prstClr val="white"/>
                </a:solidFill>
                <a:latin typeface="Corbel"/>
              </a:rPr>
              <a:t>Our changing World</a:t>
            </a:r>
            <a:endParaRPr lang="en-AU" sz="3000" b="1" i="1" dirty="0">
              <a:solidFill>
                <a:prstClr val="white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idx="4294967295"/>
          </p:nvPr>
        </p:nvSpPr>
        <p:spPr>
          <a:xfrm>
            <a:off x="1043608" y="1491630"/>
            <a:ext cx="4910831" cy="639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800" b="1" dirty="0">
                <a:latin typeface="Corbel" panose="020B0503020204020204" pitchFamily="34" charset="0"/>
              </a:rPr>
              <a:t>Industrial - Age “of division”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362" y="2283718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Mistakes are unacceptable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bg1"/>
                </a:solidFill>
                <a:latin typeface="Corbel" panose="020B0503020204020204" pitchFamily="34" charset="0"/>
              </a:rPr>
              <a:t>Know the answer</a:t>
            </a:r>
            <a:endParaRPr lang="en-AU" sz="2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423523"/>
            <a:ext cx="766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Old mindsets – old thinking</a:t>
            </a:r>
            <a:endParaRPr lang="en-AU" sz="3600" b="1" dirty="0">
              <a:solidFill>
                <a:schemeClr val="tx2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0184" y="2355726"/>
            <a:ext cx="3202027" cy="295232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200" dirty="0" smtClean="0">
                <a:latin typeface="Corbel" panose="020B0503020204020204" pitchFamily="34" charset="0"/>
              </a:rPr>
              <a:t>Control</a:t>
            </a:r>
          </a:p>
          <a:p>
            <a:pPr>
              <a:defRPr/>
            </a:pPr>
            <a:endParaRPr lang="en-AU" sz="2200" dirty="0" smtClean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AU" sz="2200" dirty="0" smtClean="0">
                <a:latin typeface="Corbel" panose="020B0503020204020204" pitchFamily="34" charset="0"/>
              </a:rPr>
              <a:t>Mistakes are unacceptable</a:t>
            </a:r>
          </a:p>
          <a:p>
            <a:pPr marL="68580" indent="0">
              <a:buFont typeface="WordyLight" pitchFamily="2" charset="0"/>
              <a:buNone/>
              <a:defRPr/>
            </a:pPr>
            <a:endParaRPr lang="en-AU" sz="2200" dirty="0" smtClean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en-AU" sz="2200" dirty="0" smtClean="0">
                <a:latin typeface="Corbel" panose="020B0503020204020204" pitchFamily="34" charset="0"/>
              </a:rPr>
              <a:t>Know the answer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idx="4294967295"/>
          </p:nvPr>
        </p:nvSpPr>
        <p:spPr>
          <a:xfrm>
            <a:off x="240184" y="1635644"/>
            <a:ext cx="4376738" cy="6397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AU" sz="2600" b="1" dirty="0" smtClean="0">
                <a:latin typeface="Corbel" panose="020B0503020204020204" pitchFamily="34" charset="0"/>
              </a:rPr>
              <a:t>Industrial Age “of division”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907063" y="1635645"/>
            <a:ext cx="4870450" cy="6397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AU" sz="2600" b="1" dirty="0">
                <a:latin typeface="Corbel" panose="020B0503020204020204" pitchFamily="34" charset="0"/>
              </a:rPr>
              <a:t>Digital Age “of the network”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943253" y="2355726"/>
            <a:ext cx="4207965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dirty="0" smtClean="0">
                <a:latin typeface="Corbel" panose="020B0503020204020204" pitchFamily="34" charset="0"/>
              </a:rPr>
              <a:t>Enable, help, care</a:t>
            </a:r>
          </a:p>
          <a:p>
            <a:endParaRPr lang="en-AU" sz="2200" dirty="0" smtClean="0">
              <a:latin typeface="Corbel" panose="020B0503020204020204" pitchFamily="34" charset="0"/>
            </a:endParaRPr>
          </a:p>
          <a:p>
            <a:r>
              <a:rPr lang="en-AU" sz="2200" dirty="0" smtClean="0">
                <a:latin typeface="Corbel" panose="020B0503020204020204" pitchFamily="34" charset="0"/>
              </a:rPr>
              <a:t>Try new things and be willing to fail</a:t>
            </a:r>
          </a:p>
          <a:p>
            <a:endParaRPr lang="en-AU" sz="2200" dirty="0" smtClean="0">
              <a:latin typeface="Corbel" panose="020B0503020204020204" pitchFamily="34" charset="0"/>
            </a:endParaRPr>
          </a:p>
          <a:p>
            <a:r>
              <a:rPr lang="en-AU" sz="2200" dirty="0" smtClean="0">
                <a:latin typeface="Corbel" panose="020B0503020204020204" pitchFamily="34" charset="0"/>
              </a:rPr>
              <a:t>Open to learning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94838" y="2571750"/>
            <a:ext cx="525730" cy="43204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2800">
              <a:solidFill>
                <a:srgbClr val="92D050"/>
              </a:solidFill>
              <a:latin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38651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mindsets – new thinking</a:t>
            </a:r>
            <a:endParaRPr lang="en-AU" sz="3600" b="1" dirty="0">
              <a:solidFill>
                <a:schemeClr val="tx2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187624" y="1347614"/>
            <a:ext cx="10281592" cy="379588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Purpose</a:t>
            </a:r>
            <a:r>
              <a:rPr lang="en-US" dirty="0" smtClean="0">
                <a:latin typeface="Corbel" panose="020B0503020204020204" pitchFamily="34" charset="0"/>
              </a:rPr>
              <a:t>: 	“Why are we here, what business are we in?”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Ambition</a:t>
            </a:r>
            <a:r>
              <a:rPr lang="en-US" dirty="0" smtClean="0">
                <a:latin typeface="Corbel" panose="020B0503020204020204" pitchFamily="34" charset="0"/>
              </a:rPr>
              <a:t>:	 “What is possible?”</a:t>
            </a:r>
          </a:p>
          <a:p>
            <a:pPr lvl="1">
              <a:spcBef>
                <a:spcPts val="0"/>
              </a:spcBef>
            </a:pPr>
            <a:endParaRPr lang="en-US" dirty="0" smtClean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dirty="0" smtClean="0">
                <a:solidFill>
                  <a:srgbClr val="FF0000"/>
                </a:solidFill>
                <a:latin typeface="Corbel" panose="020B0503020204020204" pitchFamily="34" charset="0"/>
              </a:rPr>
              <a:t>Alignment</a:t>
            </a:r>
            <a:r>
              <a:rPr lang="en-AU" dirty="0" smtClean="0">
                <a:latin typeface="Corbel" panose="020B0503020204020204" pitchFamily="34" charset="0"/>
              </a:rPr>
              <a:t>: 	With strategy and change agenda</a:t>
            </a:r>
            <a:endParaRPr lang="en-AU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endParaRPr lang="en-AU" dirty="0" smtClean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dirty="0" smtClean="0">
                <a:solidFill>
                  <a:srgbClr val="FF0000"/>
                </a:solidFill>
                <a:latin typeface="Corbel" panose="020B0503020204020204" pitchFamily="34" charset="0"/>
              </a:rPr>
              <a:t>Care</a:t>
            </a:r>
            <a:r>
              <a:rPr lang="en-AU" dirty="0" smtClean="0">
                <a:latin typeface="Corbel" panose="020B0503020204020204" pitchFamily="34" charset="0"/>
              </a:rPr>
              <a:t>: 		People management number 1</a:t>
            </a:r>
          </a:p>
          <a:p>
            <a:pPr>
              <a:spcBef>
                <a:spcPts val="0"/>
              </a:spcBef>
            </a:pPr>
            <a:endParaRPr lang="en-AU" dirty="0" smtClean="0"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AU" dirty="0" smtClean="0">
                <a:solidFill>
                  <a:srgbClr val="FF0000"/>
                </a:solidFill>
                <a:latin typeface="Corbel" panose="020B0503020204020204" pitchFamily="34" charset="0"/>
              </a:rPr>
              <a:t>Confront</a:t>
            </a:r>
            <a:r>
              <a:rPr lang="en-AU" dirty="0" smtClean="0">
                <a:latin typeface="Corbel" panose="020B0503020204020204" pitchFamily="34" charset="0"/>
              </a:rPr>
              <a:t>: 	Hard conversations and decisions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7388" y="339502"/>
            <a:ext cx="7740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“Must Do’s” that require OBSESSION</a:t>
            </a:r>
            <a:endParaRPr lang="en-AU" sz="3000" b="1" dirty="0">
              <a:solidFill>
                <a:schemeClr val="tx2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5364088" y="1491630"/>
            <a:ext cx="1872208" cy="36518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" indent="0">
              <a:buFont typeface="WordyLight" pitchFamily="2" charset="0"/>
              <a:buNone/>
            </a:pPr>
            <a:endParaRPr lang="en-US" dirty="0" smtClean="0">
              <a:latin typeface="Corbel" panose="020B0503020204020204" pitchFamily="34" charset="0"/>
            </a:endParaRPr>
          </a:p>
          <a:p>
            <a:pPr marL="125730" indent="0">
              <a:buFont typeface="WordyLight" pitchFamily="2" charset="0"/>
              <a:buNone/>
            </a:pPr>
            <a:r>
              <a:rPr lang="en-US" sz="3000" b="1" dirty="0" smtClean="0">
                <a:latin typeface="Corbel" panose="020B0503020204020204" pitchFamily="34" charset="0"/>
              </a:rPr>
              <a:t>Have</a:t>
            </a:r>
          </a:p>
          <a:p>
            <a:pPr marL="68580" indent="0">
              <a:buFont typeface="WordyLight" pitchFamily="2" charset="0"/>
              <a:buNone/>
            </a:pPr>
            <a:endParaRPr lang="en-US" sz="3000" b="1" dirty="0" smtClean="0">
              <a:latin typeface="Corbel" panose="020B0503020204020204" pitchFamily="34" charset="0"/>
            </a:endParaRPr>
          </a:p>
          <a:p>
            <a:pPr marL="68580" indent="0">
              <a:buFont typeface="WordyLight" pitchFamily="2" charset="0"/>
              <a:buNone/>
            </a:pPr>
            <a:r>
              <a:rPr lang="en-US" sz="3000" b="1" dirty="0" smtClean="0">
                <a:latin typeface="Corbel" panose="020B0503020204020204" pitchFamily="34" charset="0"/>
              </a:rPr>
              <a:t> Do</a:t>
            </a:r>
          </a:p>
          <a:p>
            <a:pPr marL="68580" indent="0">
              <a:buFont typeface="WordyLight" pitchFamily="2" charset="0"/>
              <a:buNone/>
            </a:pPr>
            <a:endParaRPr lang="en-US" sz="3000" b="1" dirty="0" smtClean="0">
              <a:latin typeface="Corbel" panose="020B0503020204020204" pitchFamily="34" charset="0"/>
            </a:endParaRPr>
          </a:p>
          <a:p>
            <a:pPr marL="68580" indent="0">
              <a:buFont typeface="WordyLight" pitchFamily="2" charset="0"/>
              <a:buNone/>
            </a:pPr>
            <a:r>
              <a:rPr lang="en-US" sz="3000" b="1" dirty="0" smtClean="0">
                <a:latin typeface="Corbel" panose="020B0503020204020204" pitchFamily="34" charset="0"/>
              </a:rPr>
              <a:t> Think</a:t>
            </a:r>
          </a:p>
          <a:p>
            <a:pPr marL="68580" indent="0">
              <a:buFont typeface="WordyLight" pitchFamily="2" charset="0"/>
              <a:buNone/>
            </a:pPr>
            <a:endParaRPr lang="en-US" sz="3000" b="1" dirty="0" smtClean="0">
              <a:latin typeface="Corbel" panose="020B0503020204020204" pitchFamily="34" charset="0"/>
            </a:endParaRPr>
          </a:p>
          <a:p>
            <a:pPr marL="68580" indent="0">
              <a:buFont typeface="WordyLight" pitchFamily="2" charset="0"/>
              <a:buNone/>
            </a:pPr>
            <a:r>
              <a:rPr lang="en-US" sz="3000" b="1" dirty="0" smtClean="0">
                <a:latin typeface="Corbel" panose="020B0503020204020204" pitchFamily="34" charset="0"/>
              </a:rPr>
              <a:t> Feel</a:t>
            </a:r>
            <a:endParaRPr lang="en-US" sz="3000" b="1" dirty="0">
              <a:latin typeface="Corbel" panose="020B05030202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63638"/>
            <a:ext cx="3226537" cy="3165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9896" y="123478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Leading Change &amp; Innovation the “iceberg”</a:t>
            </a:r>
            <a:endParaRPr lang="en-AU" sz="3600" b="1" dirty="0">
              <a:solidFill>
                <a:schemeClr val="tx2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71600" y="1635646"/>
            <a:ext cx="7761905" cy="228666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400" b="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orbel" panose="020B0503020204020204" pitchFamily="34" charset="0"/>
              </a:rPr>
              <a:t>Overcoming Fear</a:t>
            </a:r>
          </a:p>
          <a:p>
            <a:endParaRPr lang="en-US" sz="3200" dirty="0" smtClean="0">
              <a:latin typeface="Corbel" panose="020B0503020204020204" pitchFamily="34" charset="0"/>
            </a:endParaRPr>
          </a:p>
          <a:p>
            <a:r>
              <a:rPr lang="en-US" sz="3200" dirty="0" smtClean="0">
                <a:latin typeface="Corbel" panose="020B0503020204020204" pitchFamily="34" charset="0"/>
              </a:rPr>
              <a:t>Building a REAL sense of belief</a:t>
            </a:r>
          </a:p>
          <a:p>
            <a:pPr lvl="1"/>
            <a:endParaRPr lang="en-US" sz="3200" dirty="0" smtClean="0">
              <a:latin typeface="Corbel" panose="020B0503020204020204" pitchFamily="34" charset="0"/>
            </a:endParaRPr>
          </a:p>
          <a:p>
            <a:r>
              <a:rPr lang="en-AU" sz="3200" dirty="0" smtClean="0">
                <a:latin typeface="Corbel" panose="020B0503020204020204" pitchFamily="34" charset="0"/>
              </a:rPr>
              <a:t>Showing you 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33950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“deeper” why</a:t>
            </a:r>
            <a:endParaRPr lang="en-AU" sz="3600" b="1" dirty="0">
              <a:solidFill>
                <a:schemeClr val="tx2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87624" y="1059582"/>
            <a:ext cx="7272808" cy="3384376"/>
          </a:xfrm>
        </p:spPr>
        <p:txBody>
          <a:bodyPr>
            <a:noAutofit/>
          </a:bodyPr>
          <a:lstStyle/>
          <a:p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Not knowing the answer/being </a:t>
            </a:r>
            <a:r>
              <a:rPr lang="en-US" sz="2800" dirty="0" smtClean="0">
                <a:latin typeface="Corbel" panose="020B0503020204020204" pitchFamily="34" charset="0"/>
              </a:rPr>
              <a:t>wrong</a:t>
            </a:r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Failure - making mistakes or not being good </a:t>
            </a:r>
            <a:endParaRPr lang="en-US" sz="2800" dirty="0" smtClean="0">
              <a:latin typeface="Corbel" panose="020B0503020204020204" pitchFamily="34" charset="0"/>
            </a:endParaRPr>
          </a:p>
          <a:p>
            <a:pPr indent="0">
              <a:buNone/>
            </a:pP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800" dirty="0" smtClean="0">
                <a:latin typeface="Corbel" panose="020B0503020204020204" pitchFamily="34" charset="0"/>
              </a:rPr>
              <a:t>  enough</a:t>
            </a:r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Hurting someone's feelings/not being </a:t>
            </a:r>
            <a:r>
              <a:rPr lang="en-US" sz="2800" dirty="0" smtClean="0">
                <a:latin typeface="Corbel" panose="020B0503020204020204" pitchFamily="34" charset="0"/>
              </a:rPr>
              <a:t>liked</a:t>
            </a:r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Saying no to a good idea or request</a:t>
            </a:r>
          </a:p>
          <a:p>
            <a:r>
              <a:rPr lang="en-US" sz="2800" dirty="0">
                <a:latin typeface="Corbel" panose="020B0503020204020204" pitchFamily="34" charset="0"/>
              </a:rPr>
              <a:t>Confronting reality</a:t>
            </a:r>
          </a:p>
          <a:p>
            <a:endParaRPr lang="en-AU" sz="2800" dirty="0"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3950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Five fears ……</a:t>
            </a:r>
            <a:endParaRPr lang="en-AU" sz="3600" b="1" dirty="0">
              <a:solidFill>
                <a:schemeClr val="tx2">
                  <a:lumMod val="20000"/>
                  <a:lumOff val="8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orldly-16-9-blue-calibri">
  <a:themeElements>
    <a:clrScheme name="Black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Black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000000"/>
      </a:hlink>
      <a:folHlink>
        <a:srgbClr val="000000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DU colours with white hyperlink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FFFFFF"/>
      </a:hlink>
      <a:folHlink>
        <a:srgbClr val="FFFFFF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presentation-worldly-16-9-blue-calibri</Template>
  <TotalTime>121</TotalTime>
  <Words>223</Words>
  <Application>Microsoft Office PowerPoint</Application>
  <PresentationFormat>On-screen Show (16:9)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Consolas</vt:lpstr>
      <vt:lpstr>Corbel</vt:lpstr>
      <vt:lpstr>WordyBlack</vt:lpstr>
      <vt:lpstr>WordyLight</vt:lpstr>
      <vt:lpstr>Worldly Black</vt:lpstr>
      <vt:lpstr>Worldly Bold</vt:lpstr>
      <vt:lpstr>presentation-worldly-16-9-blue-calibri</vt:lpstr>
      <vt:lpstr>5_Office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Tips</dc:title>
  <dc:creator>Lauren Hawkins</dc:creator>
  <cp:lastModifiedBy>Dorianne Lyons</cp:lastModifiedBy>
  <cp:revision>16</cp:revision>
  <dcterms:created xsi:type="dcterms:W3CDTF">2015-07-30T23:38:05Z</dcterms:created>
  <dcterms:modified xsi:type="dcterms:W3CDTF">2015-08-06T11:42:48Z</dcterms:modified>
</cp:coreProperties>
</file>