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9" r:id="rId1"/>
    <p:sldMasterId id="2147484121" r:id="rId2"/>
    <p:sldMasterId id="2147484129" r:id="rId3"/>
    <p:sldMasterId id="2147484137" r:id="rId4"/>
    <p:sldMasterId id="2147484145" r:id="rId5"/>
    <p:sldMasterId id="2147484157" r:id="rId6"/>
    <p:sldMasterId id="2147484165" r:id="rId7"/>
    <p:sldMasterId id="2147484173" r:id="rId8"/>
    <p:sldMasterId id="2147484194" r:id="rId9"/>
    <p:sldMasterId id="2147484206" r:id="rId10"/>
    <p:sldMasterId id="2147484214" r:id="rId11"/>
    <p:sldMasterId id="2147484222" r:id="rId12"/>
  </p:sldMasterIdLst>
  <p:notesMasterIdLst>
    <p:notesMasterId r:id="rId40"/>
  </p:notesMasterIdLst>
  <p:handoutMasterIdLst>
    <p:handoutMasterId r:id="rId41"/>
  </p:handoutMasterIdLst>
  <p:sldIdLst>
    <p:sldId id="313" r:id="rId13"/>
    <p:sldId id="315" r:id="rId14"/>
    <p:sldId id="302" r:id="rId15"/>
    <p:sldId id="312" r:id="rId16"/>
    <p:sldId id="303" r:id="rId17"/>
    <p:sldId id="316" r:id="rId18"/>
    <p:sldId id="310" r:id="rId19"/>
    <p:sldId id="260" r:id="rId20"/>
    <p:sldId id="297" r:id="rId21"/>
    <p:sldId id="301" r:id="rId22"/>
    <p:sldId id="299" r:id="rId23"/>
    <p:sldId id="300" r:id="rId24"/>
    <p:sldId id="317" r:id="rId25"/>
    <p:sldId id="318" r:id="rId26"/>
    <p:sldId id="319" r:id="rId27"/>
    <p:sldId id="320" r:id="rId28"/>
    <p:sldId id="321" r:id="rId29"/>
    <p:sldId id="322" r:id="rId30"/>
    <p:sldId id="323" r:id="rId31"/>
    <p:sldId id="311" r:id="rId32"/>
    <p:sldId id="305" r:id="rId33"/>
    <p:sldId id="324" r:id="rId34"/>
    <p:sldId id="307" r:id="rId35"/>
    <p:sldId id="284" r:id="rId36"/>
    <p:sldId id="287" r:id="rId37"/>
    <p:sldId id="261" r:id="rId38"/>
    <p:sldId id="262"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1" autoAdjust="0"/>
    <p:restoredTop sz="94660"/>
  </p:normalViewPr>
  <p:slideViewPr>
    <p:cSldViewPr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31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4E58BCC4-5AB3-47B7-8036-37BCCA72EAE6}" type="datetime1">
              <a:rPr lang="en-US"/>
              <a:pPr>
                <a:defRPr/>
              </a:pPr>
              <a:t>5/25/2013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A9E2EB02-7426-44A2-9208-F142305143E0}" type="slidenum">
              <a:rPr lang="en-US"/>
              <a:pPr>
                <a:defRPr/>
              </a:pPr>
              <a:t>‹#›</a:t>
            </a:fld>
            <a:endParaRPr lang="en-US" dirty="0"/>
          </a:p>
        </p:txBody>
      </p:sp>
    </p:spTree>
    <p:extLst>
      <p:ext uri="{BB962C8B-B14F-4D97-AF65-F5344CB8AC3E}">
        <p14:creationId xmlns:p14="http://schemas.microsoft.com/office/powerpoint/2010/main" val="144523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6126C6E-5578-4BBB-B0D2-AE360CE30E84}" type="datetimeFigureOut">
              <a:rPr lang="en-US"/>
              <a:pPr>
                <a:defRPr/>
              </a:pPr>
              <a:t>5/25/2013</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7A16338B-EFB4-4D9E-A88E-A61E6BEEEE4A}" type="slidenum">
              <a:rPr lang="en-AU"/>
              <a:pPr>
                <a:defRPr/>
              </a:pPr>
              <a:t>‹#›</a:t>
            </a:fld>
            <a:endParaRPr lang="en-AU" dirty="0"/>
          </a:p>
        </p:txBody>
      </p:sp>
    </p:spTree>
    <p:extLst>
      <p:ext uri="{BB962C8B-B14F-4D97-AF65-F5344CB8AC3E}">
        <p14:creationId xmlns:p14="http://schemas.microsoft.com/office/powerpoint/2010/main" val="2227957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D52FE74-15A9-4BB5-8823-CF55516DB81E}" type="slidenum">
              <a:rPr lang="en-AU" smtClean="0"/>
              <a:pPr eaLnBrk="1" hangingPunct="1"/>
              <a:t>18</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A16338B-EFB4-4D9E-A88E-A61E6BEEEE4A}" type="slidenum">
              <a:rPr lang="en-AU" smtClean="0"/>
              <a:pPr>
                <a:defRPr/>
              </a:pPr>
              <a:t>22</a:t>
            </a:fld>
            <a:endParaRPr lang="en-AU" dirty="0"/>
          </a:p>
        </p:txBody>
      </p:sp>
    </p:spTree>
    <p:extLst>
      <p:ext uri="{BB962C8B-B14F-4D97-AF65-F5344CB8AC3E}">
        <p14:creationId xmlns:p14="http://schemas.microsoft.com/office/powerpoint/2010/main" val="32080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590800"/>
            <a:ext cx="5486400" cy="1470025"/>
          </a:xfrm>
        </p:spPr>
        <p:txBody>
          <a:bodyPr>
            <a:normAutofit/>
          </a:bodyPr>
          <a:lstStyle>
            <a:lvl1pPr algn="l">
              <a:defRPr sz="3000" b="1" i="0">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05000" y="3878262"/>
            <a:ext cx="5486400" cy="1752600"/>
          </a:xfrm>
        </p:spPr>
        <p:txBody>
          <a:bodyPr>
            <a:normAutofit/>
          </a:bodyPr>
          <a:lstStyle>
            <a:lvl1pPr marL="0" indent="0" algn="l">
              <a:buNone/>
              <a:defRPr sz="2300" b="0" i="0">
                <a:solidFill>
                  <a:schemeClr val="tx1">
                    <a:tint val="75000"/>
                  </a:schemeClr>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3087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333375"/>
            <a:ext cx="3457575" cy="2735263"/>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211638" y="333375"/>
            <a:ext cx="4557712" cy="5821363"/>
          </a:xfrm>
        </p:spPr>
        <p:txBody>
          <a:bodyPr/>
          <a:lstStyle/>
          <a:p>
            <a:pPr lvl="0"/>
            <a:endParaRPr lang="en-AU" noProof="0"/>
          </a:p>
        </p:txBody>
      </p:sp>
    </p:spTree>
    <p:extLst>
      <p:ext uri="{BB962C8B-B14F-4D97-AF65-F5344CB8AC3E}">
        <p14:creationId xmlns:p14="http://schemas.microsoft.com/office/powerpoint/2010/main" val="332744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2"/>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2"/>
                </a:solidFill>
                <a:latin typeface="Worldly Black" pitchFamily="2" charset="0"/>
              </a:rPr>
              <a:t>contents</a:t>
            </a:r>
            <a:endParaRPr lang="en-AU" sz="6000" b="1" cap="all" baseline="0" dirty="0">
              <a:solidFill>
                <a:schemeClr val="accent2"/>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accent2"/>
                </a:solidFill>
              </a:defRPr>
            </a:lvl1pPr>
            <a:lvl2pPr>
              <a:defRPr sz="2400" baseline="0">
                <a:solidFill>
                  <a:schemeClr val="accent2"/>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2"/>
                </a:solidFill>
                <a:latin typeface="Worldly Black" pitchFamily="2" charset="0"/>
              </a:rPr>
              <a:t>contents</a:t>
            </a:r>
            <a:endParaRPr lang="en-AU" sz="6000" b="1" cap="all" baseline="0" dirty="0">
              <a:solidFill>
                <a:schemeClr val="accent2"/>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2"/>
              </a:buClr>
              <a:buFont typeface="WordyLight" pitchFamily="2" charset="0"/>
              <a:buChar char="•"/>
              <a:defRPr sz="3200" baseline="0">
                <a:solidFill>
                  <a:schemeClr val="accent2"/>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2"/>
              </a:buClr>
              <a:buFont typeface="WordyLight" pitchFamily="2" charset="0"/>
              <a:buChar char="•"/>
              <a:defRPr sz="3200" baseline="0">
                <a:solidFill>
                  <a:schemeClr val="accent2"/>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2"/>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2"/>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2"/>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accent2"/>
                </a:solidFill>
              </a:defRPr>
            </a:lvl1pPr>
          </a:lstStyle>
          <a:p>
            <a:pPr lvl="0"/>
            <a:r>
              <a:rPr lang="en-US" dirty="0" smtClean="0"/>
              <a:t>Add Contents heading</a:t>
            </a:r>
          </a:p>
        </p:txBody>
      </p:sp>
      <p:sp>
        <p:nvSpPr>
          <p:cNvPr id="7"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
        <p:nvSpPr>
          <p:cNvPr id="6" name="Text Placeholder 17"/>
          <p:cNvSpPr>
            <a:spLocks noGrp="1"/>
          </p:cNvSpPr>
          <p:nvPr>
            <p:ph type="body" sz="quarter" idx="16" hasCustomPrompt="1"/>
          </p:nvPr>
        </p:nvSpPr>
        <p:spPr>
          <a:xfrm>
            <a:off x="4860032" y="2780928"/>
            <a:ext cx="3816424" cy="2160240"/>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2"/>
                </a:solidFill>
                <a:latin typeface="+mj-lt"/>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accent2"/>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960440" cy="2160240"/>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2"/>
                </a:solidFill>
                <a:latin typeface="+mj-lt"/>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accent2"/>
                </a:solidFill>
              </a:defRPr>
            </a:lvl1pPr>
          </a:lstStyle>
          <a:p>
            <a:pPr lvl="0"/>
            <a:r>
              <a:rPr lang="en-US" dirty="0" smtClean="0"/>
              <a:t>Add heading</a:t>
            </a:r>
          </a:p>
        </p:txBody>
      </p:sp>
      <p:sp>
        <p:nvSpPr>
          <p:cNvPr id="5" name="Text Placeholder 17"/>
          <p:cNvSpPr>
            <a:spLocks noGrp="1"/>
          </p:cNvSpPr>
          <p:nvPr>
            <p:ph type="body" sz="quarter" idx="15" hasCustomPrompt="1"/>
          </p:nvPr>
        </p:nvSpPr>
        <p:spPr>
          <a:xfrm>
            <a:off x="467544" y="2780928"/>
            <a:ext cx="3888432" cy="3384376"/>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 Main">
    <p:spTree>
      <p:nvGrpSpPr>
        <p:cNvPr id="1" name=""/>
        <p:cNvGrpSpPr/>
        <p:nvPr/>
      </p:nvGrpSpPr>
      <p:grpSpPr>
        <a:xfrm>
          <a:off x="0" y="0"/>
          <a:ext cx="0" cy="0"/>
          <a:chOff x="0" y="0"/>
          <a:chExt cx="0" cy="0"/>
        </a:xfrm>
      </p:grpSpPr>
      <p:sp>
        <p:nvSpPr>
          <p:cNvPr id="6" name="TextBox 5"/>
          <p:cNvSpPr txBox="1"/>
          <p:nvPr/>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1"/>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1800">
                <a:solidFill>
                  <a:schemeClr val="bg1"/>
                </a:solidFill>
              </a:defRPr>
            </a:lvl1pPr>
            <a:lvl2pPr>
              <a:lnSpc>
                <a:spcPts val="2160"/>
              </a:lnSpc>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1"/>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 2 column">
    <p:spTree>
      <p:nvGrpSpPr>
        <p:cNvPr id="1" name=""/>
        <p:cNvGrpSpPr/>
        <p:nvPr/>
      </p:nvGrpSpPr>
      <p:grpSpPr>
        <a:xfrm>
          <a:off x="0" y="0"/>
          <a:ext cx="0" cy="0"/>
          <a:chOff x="0" y="0"/>
          <a:chExt cx="0" cy="0"/>
        </a:xfrm>
      </p:grpSpPr>
      <p:sp>
        <p:nvSpPr>
          <p:cNvPr id="6" name="TextBox 5"/>
          <p:cNvSpPr txBox="1"/>
          <p:nvPr/>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1800">
                <a:solidFill>
                  <a:schemeClr val="bg1"/>
                </a:solidFill>
              </a:defRPr>
            </a:lvl1pPr>
            <a:lvl2pPr>
              <a:lnSpc>
                <a:spcPts val="2160"/>
              </a:lnSpc>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s - Main">
    <p:spTree>
      <p:nvGrpSpPr>
        <p:cNvPr id="1" name=""/>
        <p:cNvGrpSpPr/>
        <p:nvPr/>
      </p:nvGrpSpPr>
      <p:grpSpPr>
        <a:xfrm>
          <a:off x="0" y="0"/>
          <a:ext cx="0" cy="0"/>
          <a:chOff x="0" y="0"/>
          <a:chExt cx="0" cy="0"/>
        </a:xfrm>
      </p:grpSpPr>
      <p:sp>
        <p:nvSpPr>
          <p:cNvPr id="6" name="TextBox 5"/>
          <p:cNvSpPr txBox="1"/>
          <p:nvPr/>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s - 2 column">
    <p:spTree>
      <p:nvGrpSpPr>
        <p:cNvPr id="1" name=""/>
        <p:cNvGrpSpPr/>
        <p:nvPr/>
      </p:nvGrpSpPr>
      <p:grpSpPr>
        <a:xfrm>
          <a:off x="0" y="0"/>
          <a:ext cx="0" cy="0"/>
          <a:chOff x="0" y="0"/>
          <a:chExt cx="0" cy="0"/>
        </a:xfrm>
      </p:grpSpPr>
      <p:sp>
        <p:nvSpPr>
          <p:cNvPr id="6" name="TextBox 5"/>
          <p:cNvSpPr txBox="1"/>
          <p:nvPr/>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1"/>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1800">
                <a:solidFill>
                  <a:schemeClr val="bg1"/>
                </a:solidFill>
              </a:defRPr>
            </a:lvl1pPr>
            <a:lvl2pPr>
              <a:lnSpc>
                <a:spcPts val="2160"/>
              </a:lnSpc>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1"/>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F0BA6572-B18D-484E-8E76-6E0207C783C6}" type="datetime1">
              <a:rPr lang="en-US"/>
              <a:pPr>
                <a:defRPr/>
              </a:pPr>
              <a:t>5/25/2013</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10" charset="0"/>
                <a:ea typeface="ＭＳ Ｐゴシック" pitchFamily="-110" charset="-128"/>
                <a:cs typeface="ＭＳ Ｐゴシック" pitchFamily="-110" charset="-128"/>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796637F2-DE5A-4C5F-B467-002915A0A042}" type="slidenum">
              <a:rPr lang="en-US"/>
              <a:pPr>
                <a:defRPr/>
              </a:pPr>
              <a:t>‹#›</a:t>
            </a:fld>
            <a:endParaRPr lang="en-US" dirty="0"/>
          </a:p>
        </p:txBody>
      </p:sp>
    </p:spTree>
    <p:extLst>
      <p:ext uri="{BB962C8B-B14F-4D97-AF65-F5344CB8AC3E}">
        <p14:creationId xmlns:p14="http://schemas.microsoft.com/office/powerpoint/2010/main" val="2065774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1143000"/>
          </a:xfrm>
        </p:spPr>
        <p:txBody>
          <a:bodyPr/>
          <a:lstStyle>
            <a:lvl1pPr algn="l">
              <a:defRPr sz="3400" b="0" i="0">
                <a:latin typeface="Calibri" pitchFamily="34" charset="0"/>
                <a:cs typeface="Calibri" pitchFamily="34" charset="0"/>
              </a:defRPr>
            </a:lvl1pPr>
          </a:lstStyle>
          <a:p>
            <a:r>
              <a:rPr lang="en-AU" dirty="0" smtClean="0"/>
              <a:t>Click to edit Master title style</a:t>
            </a:r>
            <a:endParaRPr lang="en-US" dirty="0"/>
          </a:p>
        </p:txBody>
      </p:sp>
      <p:sp>
        <p:nvSpPr>
          <p:cNvPr id="3" name="Content Placeholder 2"/>
          <p:cNvSpPr>
            <a:spLocks noGrp="1"/>
          </p:cNvSpPr>
          <p:nvPr>
            <p:ph idx="1"/>
          </p:nvPr>
        </p:nvSpPr>
        <p:spPr>
          <a:xfrm>
            <a:off x="1066800" y="1905000"/>
            <a:ext cx="7620000" cy="4495800"/>
          </a:xfrm>
        </p:spPr>
        <p:txBody>
          <a:bodyPr/>
          <a:lstStyle>
            <a:lvl1pPr>
              <a:buFont typeface="Arial"/>
              <a:buChar char="•"/>
              <a:defRPr sz="2800" b="0" i="0">
                <a:latin typeface="Calibri" pitchFamily="34" charset="0"/>
                <a:cs typeface="Calibri" pitchFamily="34" charset="0"/>
              </a:defRPr>
            </a:lvl1pPr>
            <a:lvl2pPr>
              <a:defRPr sz="2600" b="0" i="0">
                <a:latin typeface="Calibri" pitchFamily="34" charset="0"/>
                <a:cs typeface="Calibri" pitchFamily="34" charset="0"/>
              </a:defRPr>
            </a:lvl2pPr>
            <a:lvl3pPr>
              <a:defRPr b="0" i="0">
                <a:latin typeface="Calibri" pitchFamily="34" charset="0"/>
                <a:cs typeface="Calibri" pitchFamily="34" charset="0"/>
              </a:defRPr>
            </a:lvl3pPr>
            <a:lvl4pPr>
              <a:defRPr b="0" i="0">
                <a:latin typeface="Calibri" pitchFamily="34" charset="0"/>
                <a:cs typeface="Calibri" pitchFamily="34" charset="0"/>
              </a:defRPr>
            </a:lvl4pPr>
            <a:lvl5pPr>
              <a:defRPr b="0" i="0">
                <a:latin typeface="Calibri" pitchFamily="34" charset="0"/>
                <a:cs typeface="Calibri"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472309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590800"/>
            <a:ext cx="5486400" cy="1470025"/>
          </a:xfrm>
        </p:spPr>
        <p:txBody>
          <a:bodyPr>
            <a:normAutofit/>
          </a:bodyPr>
          <a:lstStyle>
            <a:lvl1pPr algn="l">
              <a:defRPr sz="3000" b="1" i="0">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05000" y="3878262"/>
            <a:ext cx="5486400" cy="1752600"/>
          </a:xfrm>
        </p:spPr>
        <p:txBody>
          <a:bodyPr>
            <a:normAutofit/>
          </a:bodyPr>
          <a:lstStyle>
            <a:lvl1pPr marL="0" indent="0" algn="l">
              <a:buNone/>
              <a:defRPr sz="2300" b="0" i="0">
                <a:solidFill>
                  <a:schemeClr val="tx1">
                    <a:tint val="75000"/>
                  </a:schemeClr>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30874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333375"/>
            <a:ext cx="3457575" cy="2735263"/>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211638" y="333375"/>
            <a:ext cx="4557712" cy="5821363"/>
          </a:xfrm>
        </p:spPr>
        <p:txBody>
          <a:bodyPr/>
          <a:lstStyle/>
          <a:p>
            <a:pPr lvl="0"/>
            <a:endParaRPr lang="en-AU" noProof="0"/>
          </a:p>
        </p:txBody>
      </p:sp>
    </p:spTree>
    <p:extLst>
      <p:ext uri="{BB962C8B-B14F-4D97-AF65-F5344CB8AC3E}">
        <p14:creationId xmlns:p14="http://schemas.microsoft.com/office/powerpoint/2010/main" val="332744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2"/>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2"/>
                </a:solidFill>
                <a:latin typeface="Worldly Black" pitchFamily="2" charset="0"/>
              </a:rPr>
              <a:t>contents</a:t>
            </a:r>
            <a:endParaRPr lang="en-AU" sz="6000" b="1" cap="all" baseline="0" dirty="0">
              <a:solidFill>
                <a:schemeClr val="accent2"/>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accent2"/>
                </a:solidFill>
              </a:defRPr>
            </a:lvl1pPr>
            <a:lvl2pPr>
              <a:defRPr sz="2400" baseline="0">
                <a:solidFill>
                  <a:schemeClr val="accent2"/>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2"/>
                </a:solidFill>
                <a:latin typeface="Worldly Black" pitchFamily="2" charset="0"/>
              </a:rPr>
              <a:t>contents</a:t>
            </a:r>
            <a:endParaRPr lang="en-AU" sz="6000" b="1" cap="all" baseline="0" dirty="0">
              <a:solidFill>
                <a:schemeClr val="accent2"/>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2"/>
              </a:buClr>
              <a:buFont typeface="WordyLight" pitchFamily="2" charset="0"/>
              <a:buChar char="•"/>
              <a:defRPr sz="3200" baseline="0">
                <a:solidFill>
                  <a:schemeClr val="accent2"/>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2"/>
              </a:buClr>
              <a:buFont typeface="WordyLight" pitchFamily="2" charset="0"/>
              <a:buChar char="•"/>
              <a:defRPr sz="3200" baseline="0">
                <a:solidFill>
                  <a:schemeClr val="accent2"/>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2"/>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2"/>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2"/>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accent2"/>
                </a:solidFill>
              </a:defRPr>
            </a:lvl1pPr>
          </a:lstStyle>
          <a:p>
            <a:pPr lvl="0"/>
            <a:r>
              <a:rPr lang="en-US" dirty="0" smtClean="0"/>
              <a:t>Add Contents heading</a:t>
            </a:r>
          </a:p>
        </p:txBody>
      </p:sp>
      <p:sp>
        <p:nvSpPr>
          <p:cNvPr id="7"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
        <p:nvSpPr>
          <p:cNvPr id="6" name="Text Placeholder 17"/>
          <p:cNvSpPr>
            <a:spLocks noGrp="1"/>
          </p:cNvSpPr>
          <p:nvPr>
            <p:ph type="body" sz="quarter" idx="16" hasCustomPrompt="1"/>
          </p:nvPr>
        </p:nvSpPr>
        <p:spPr>
          <a:xfrm>
            <a:off x="4860032" y="2780928"/>
            <a:ext cx="3816424" cy="2160240"/>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2"/>
                </a:solidFill>
                <a:latin typeface="+mj-lt"/>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accent2"/>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960440" cy="2160240"/>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2"/>
                </a:solidFill>
                <a:latin typeface="+mj-lt"/>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accent2"/>
                </a:solidFill>
              </a:defRPr>
            </a:lvl1pPr>
          </a:lstStyle>
          <a:p>
            <a:pPr lvl="0"/>
            <a:r>
              <a:rPr lang="en-US" dirty="0" smtClean="0"/>
              <a:t>Add heading</a:t>
            </a:r>
          </a:p>
        </p:txBody>
      </p:sp>
      <p:sp>
        <p:nvSpPr>
          <p:cNvPr id="5" name="Text Placeholder 17"/>
          <p:cNvSpPr>
            <a:spLocks noGrp="1"/>
          </p:cNvSpPr>
          <p:nvPr>
            <p:ph type="body" sz="quarter" idx="15" hasCustomPrompt="1"/>
          </p:nvPr>
        </p:nvSpPr>
        <p:spPr>
          <a:xfrm>
            <a:off x="467544" y="2780928"/>
            <a:ext cx="3888432" cy="3384376"/>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1"/>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1800">
                <a:solidFill>
                  <a:schemeClr val="bg1"/>
                </a:solidFill>
              </a:defRPr>
            </a:lvl1pPr>
            <a:lvl2pPr>
              <a:lnSpc>
                <a:spcPts val="2160"/>
              </a:lnSpc>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1"/>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1800">
                <a:solidFill>
                  <a:schemeClr val="bg1"/>
                </a:solidFill>
              </a:defRPr>
            </a:lvl1pPr>
            <a:lvl2pPr>
              <a:lnSpc>
                <a:spcPts val="2160"/>
              </a:lnSpc>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s - Main">
    <p:spTree>
      <p:nvGrpSpPr>
        <p:cNvPr id="1" name=""/>
        <p:cNvGrpSpPr/>
        <p:nvPr/>
      </p:nvGrpSpPr>
      <p:grpSpPr>
        <a:xfrm>
          <a:off x="0" y="0"/>
          <a:ext cx="0" cy="0"/>
          <a:chOff x="0" y="0"/>
          <a:chExt cx="0" cy="0"/>
        </a:xfrm>
      </p:grpSpPr>
      <p:sp>
        <p:nvSpPr>
          <p:cNvPr id="6" name="TextBox 5"/>
          <p:cNvSpPr txBox="1"/>
          <p:nvPr/>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s - 2 column">
    <p:spTree>
      <p:nvGrpSpPr>
        <p:cNvPr id="1" name=""/>
        <p:cNvGrpSpPr/>
        <p:nvPr/>
      </p:nvGrpSpPr>
      <p:grpSpPr>
        <a:xfrm>
          <a:off x="0" y="0"/>
          <a:ext cx="0" cy="0"/>
          <a:chOff x="0" y="0"/>
          <a:chExt cx="0" cy="0"/>
        </a:xfrm>
      </p:grpSpPr>
      <p:sp>
        <p:nvSpPr>
          <p:cNvPr id="6" name="TextBox 5"/>
          <p:cNvSpPr txBox="1"/>
          <p:nvPr/>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1"/>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1800">
                <a:solidFill>
                  <a:schemeClr val="bg1"/>
                </a:solidFill>
              </a:defRPr>
            </a:lvl1pPr>
            <a:lvl2pPr>
              <a:lnSpc>
                <a:spcPts val="2160"/>
              </a:lnSpc>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1800">
                <a:solidFill>
                  <a:schemeClr val="bg1"/>
                </a:solidFill>
              </a:defRPr>
            </a:lvl1pPr>
            <a:lvl2pPr>
              <a:lnSpc>
                <a:spcPts val="2160"/>
              </a:lnSpc>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2"/>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2"/>
                </a:solidFill>
                <a:latin typeface="Worldly Black" pitchFamily="2" charset="0"/>
              </a:rPr>
              <a:t>contents</a:t>
            </a:r>
            <a:endParaRPr lang="en-AU" sz="6000" b="1" cap="all" baseline="0" dirty="0">
              <a:solidFill>
                <a:schemeClr val="accent2"/>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accent2"/>
                </a:solidFill>
              </a:defRPr>
            </a:lvl1pPr>
            <a:lvl2pPr>
              <a:defRPr sz="2400" baseline="0">
                <a:solidFill>
                  <a:schemeClr val="accent2"/>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2"/>
                </a:solidFill>
                <a:latin typeface="Worldly Black" pitchFamily="2" charset="0"/>
              </a:rPr>
              <a:t>contents</a:t>
            </a:r>
            <a:endParaRPr lang="en-AU" sz="6000" b="1" cap="all" baseline="0" dirty="0">
              <a:solidFill>
                <a:schemeClr val="accent2"/>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2"/>
              </a:buClr>
              <a:buFont typeface="WordyLight" pitchFamily="2" charset="0"/>
              <a:buChar char="•"/>
              <a:defRPr sz="3200" baseline="0">
                <a:solidFill>
                  <a:schemeClr val="accent2"/>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2"/>
              </a:buClr>
              <a:buFont typeface="WordyLight" pitchFamily="2" charset="0"/>
              <a:buChar char="•"/>
              <a:defRPr sz="3200" baseline="0">
                <a:solidFill>
                  <a:schemeClr val="accent2"/>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2"/>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2"/>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2"/>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accent2"/>
                </a:solidFill>
              </a:defRPr>
            </a:lvl1pPr>
          </a:lstStyle>
          <a:p>
            <a:pPr lvl="0"/>
            <a:r>
              <a:rPr lang="en-US" dirty="0" smtClean="0"/>
              <a:t>Add Contents heading</a:t>
            </a:r>
          </a:p>
        </p:txBody>
      </p:sp>
      <p:sp>
        <p:nvSpPr>
          <p:cNvPr id="7"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
        <p:nvSpPr>
          <p:cNvPr id="6" name="Text Placeholder 17"/>
          <p:cNvSpPr>
            <a:spLocks noGrp="1"/>
          </p:cNvSpPr>
          <p:nvPr>
            <p:ph type="body" sz="quarter" idx="16" hasCustomPrompt="1"/>
          </p:nvPr>
        </p:nvSpPr>
        <p:spPr>
          <a:xfrm>
            <a:off x="4860032" y="2780928"/>
            <a:ext cx="3816424" cy="2160240"/>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2"/>
                </a:solidFill>
                <a:latin typeface="+mj-lt"/>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accent2"/>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960440" cy="2160240"/>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F0BA6572-B18D-484E-8E76-6E0207C783C6}" type="datetime1">
              <a:rPr lang="en-US"/>
              <a:pPr>
                <a:defRPr/>
              </a:pPr>
              <a:t>5/25/2013</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10" charset="0"/>
                <a:ea typeface="ＭＳ Ｐゴシック" pitchFamily="-110" charset="-128"/>
                <a:cs typeface="ＭＳ Ｐゴシック" pitchFamily="-110" charset="-128"/>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796637F2-DE5A-4C5F-B467-002915A0A042}" type="slidenum">
              <a:rPr lang="en-US"/>
              <a:pPr>
                <a:defRPr/>
              </a:pPr>
              <a:t>‹#›</a:t>
            </a:fld>
            <a:endParaRPr lang="en-US" dirty="0"/>
          </a:p>
        </p:txBody>
      </p:sp>
    </p:spTree>
    <p:extLst>
      <p:ext uri="{BB962C8B-B14F-4D97-AF65-F5344CB8AC3E}">
        <p14:creationId xmlns:p14="http://schemas.microsoft.com/office/powerpoint/2010/main" val="20657747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2"/>
                </a:solidFill>
                <a:latin typeface="+mj-lt"/>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accent2"/>
                </a:solidFill>
              </a:defRPr>
            </a:lvl1pPr>
          </a:lstStyle>
          <a:p>
            <a:pPr lvl="0"/>
            <a:r>
              <a:rPr lang="en-US" dirty="0" smtClean="0"/>
              <a:t>Add heading</a:t>
            </a:r>
          </a:p>
        </p:txBody>
      </p:sp>
      <p:sp>
        <p:nvSpPr>
          <p:cNvPr id="5" name="Text Placeholder 17"/>
          <p:cNvSpPr>
            <a:spLocks noGrp="1"/>
          </p:cNvSpPr>
          <p:nvPr>
            <p:ph type="body" sz="quarter" idx="15" hasCustomPrompt="1"/>
          </p:nvPr>
        </p:nvSpPr>
        <p:spPr>
          <a:xfrm>
            <a:off x="467544" y="2780928"/>
            <a:ext cx="3888432" cy="3384376"/>
          </a:xfrm>
        </p:spPr>
        <p:txBody>
          <a:bodyPr>
            <a:normAutofit/>
          </a:bodyPr>
          <a:lstStyle>
            <a:lvl1pPr marL="0" indent="-180000">
              <a:buFont typeface="WordyLight" pitchFamily="2" charset="0"/>
              <a:buChar char="•"/>
              <a:defRPr sz="1800">
                <a:solidFill>
                  <a:schemeClr val="accent2"/>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1"/>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1800">
                <a:solidFill>
                  <a:schemeClr val="bg1"/>
                </a:solidFill>
              </a:defRPr>
            </a:lvl1pPr>
            <a:lvl2pPr>
              <a:lnSpc>
                <a:spcPts val="2160"/>
              </a:lnSpc>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4752528"/>
          </a:xfrm>
        </p:spPr>
        <p:txBody>
          <a:bodyPr>
            <a:noAutofit/>
          </a:bodyPr>
          <a:lstStyle>
            <a:lvl1pPr marL="0" indent="0">
              <a:buNone/>
              <a:defRPr sz="11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73216"/>
            <a:ext cx="5832475" cy="1081087"/>
          </a:xfrm>
          <a:solidFill>
            <a:schemeClr val="accent1">
              <a:lumMod val="85000"/>
            </a:schemeClr>
          </a:solidFill>
        </p:spPr>
        <p:txBody>
          <a:bodyPr/>
          <a:lstStyle>
            <a:lvl1pPr marL="0" indent="0">
              <a:buClr>
                <a:schemeClr val="bg1">
                  <a:lumMod val="85000"/>
                </a:schemeClr>
              </a:buClr>
              <a:buFontTx/>
              <a:buNone/>
              <a:defRPr b="1" baseline="0">
                <a:solidFill>
                  <a:schemeClr val="accent2"/>
                </a:solidFill>
              </a:defRPr>
            </a:lvl1pPr>
          </a:lstStyle>
          <a:p>
            <a:pPr lvl="0"/>
            <a:r>
              <a:rPr lang="en-US" dirty="0" smtClean="0"/>
              <a:t>HINT!!!    Select Insert &gt; New Slide to add pre-built slide formats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7" name="Text Placeholder 17"/>
          <p:cNvSpPr>
            <a:spLocks noGrp="1"/>
          </p:cNvSpPr>
          <p:nvPr>
            <p:ph type="body" sz="quarter" idx="15" hasCustomPrompt="1"/>
          </p:nvPr>
        </p:nvSpPr>
        <p:spPr>
          <a:xfrm>
            <a:off x="467544" y="1772816"/>
            <a:ext cx="698477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1143000"/>
          </a:xfrm>
        </p:spPr>
        <p:txBody>
          <a:bodyPr/>
          <a:lstStyle>
            <a:lvl1pPr algn="l">
              <a:defRPr sz="3400" b="0" i="0">
                <a:latin typeface="Calibri" pitchFamily="34" charset="0"/>
                <a:cs typeface="Calibri" pitchFamily="34" charset="0"/>
              </a:defRPr>
            </a:lvl1pPr>
          </a:lstStyle>
          <a:p>
            <a:r>
              <a:rPr lang="en-AU" dirty="0" smtClean="0"/>
              <a:t>Click to edit Master title style</a:t>
            </a:r>
            <a:endParaRPr lang="en-US" dirty="0"/>
          </a:p>
        </p:txBody>
      </p:sp>
      <p:sp>
        <p:nvSpPr>
          <p:cNvPr id="3" name="Content Placeholder 2"/>
          <p:cNvSpPr>
            <a:spLocks noGrp="1"/>
          </p:cNvSpPr>
          <p:nvPr>
            <p:ph idx="1"/>
          </p:nvPr>
        </p:nvSpPr>
        <p:spPr>
          <a:xfrm>
            <a:off x="1066800" y="1905000"/>
            <a:ext cx="7620000" cy="4495800"/>
          </a:xfrm>
        </p:spPr>
        <p:txBody>
          <a:bodyPr/>
          <a:lstStyle>
            <a:lvl1pPr>
              <a:buFont typeface="Arial"/>
              <a:buChar char="•"/>
              <a:defRPr sz="2800" b="0" i="0">
                <a:latin typeface="Calibri" pitchFamily="34" charset="0"/>
                <a:cs typeface="Calibri" pitchFamily="34" charset="0"/>
              </a:defRPr>
            </a:lvl1pPr>
            <a:lvl2pPr>
              <a:defRPr sz="2600" b="0" i="0">
                <a:latin typeface="Calibri" pitchFamily="34" charset="0"/>
                <a:cs typeface="Calibri" pitchFamily="34" charset="0"/>
              </a:defRPr>
            </a:lvl2pPr>
            <a:lvl3pPr>
              <a:defRPr b="0" i="0">
                <a:latin typeface="Calibri" pitchFamily="34" charset="0"/>
                <a:cs typeface="Calibri" pitchFamily="34" charset="0"/>
              </a:defRPr>
            </a:lvl3pPr>
            <a:lvl4pPr>
              <a:defRPr b="0" i="0">
                <a:latin typeface="Calibri" pitchFamily="34" charset="0"/>
                <a:cs typeface="Calibri" pitchFamily="34" charset="0"/>
              </a:defRPr>
            </a:lvl4pPr>
            <a:lvl5pPr>
              <a:defRPr b="0" i="0">
                <a:latin typeface="Calibri" pitchFamily="34" charset="0"/>
                <a:cs typeface="Calibri"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4723096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6" name="TextBox 5"/>
          <p:cNvSpPr txBox="1"/>
          <p:nvPr userDrawn="1"/>
        </p:nvSpPr>
        <p:spPr>
          <a:xfrm>
            <a:off x="467544" y="404664"/>
            <a:ext cx="4176464" cy="1015663"/>
          </a:xfrm>
          <a:prstGeom prst="rect">
            <a:avLst/>
          </a:prstGeom>
          <a:noFill/>
        </p:spPr>
        <p:txBody>
          <a:bodyPr wrap="square" rtlCol="0">
            <a:spAutoFit/>
          </a:bodyPr>
          <a:lstStyle/>
          <a:p>
            <a:r>
              <a:rPr lang="en-AU" sz="6000" b="1" cap="all" baseline="0" dirty="0" smtClean="0">
                <a:solidFill>
                  <a:schemeClr val="accent1"/>
                </a:solidFill>
                <a:latin typeface="Worldly Black" pitchFamily="2" charset="0"/>
              </a:rPr>
              <a:t>contents</a:t>
            </a:r>
            <a:endParaRPr lang="en-AU" sz="6000" b="1" cap="all" baseline="0" dirty="0">
              <a:solidFill>
                <a:schemeClr val="accent1"/>
              </a:solidFill>
              <a:latin typeface="Worldly Black" pitchFamily="2" charset="0"/>
            </a:endParaRPr>
          </a:p>
        </p:txBody>
      </p:sp>
      <p:sp>
        <p:nvSpPr>
          <p:cNvPr id="4" name="Text Placeholder 17"/>
          <p:cNvSpPr>
            <a:spLocks noGrp="1"/>
          </p:cNvSpPr>
          <p:nvPr>
            <p:ph type="body" sz="quarter" idx="15" hasCustomPrompt="1"/>
          </p:nvPr>
        </p:nvSpPr>
        <p:spPr>
          <a:xfrm>
            <a:off x="467544" y="1772816"/>
            <a:ext cx="4104456"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5" name="Text Placeholder 17"/>
          <p:cNvSpPr>
            <a:spLocks noGrp="1"/>
          </p:cNvSpPr>
          <p:nvPr>
            <p:ph type="body" sz="quarter" idx="16" hasCustomPrompt="1"/>
          </p:nvPr>
        </p:nvSpPr>
        <p:spPr>
          <a:xfrm>
            <a:off x="4788024" y="1772816"/>
            <a:ext cx="3960440" cy="3168352"/>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79512" y="404664"/>
            <a:ext cx="8784976" cy="1800200"/>
          </a:xfrm>
        </p:spPr>
        <p:txBody>
          <a:bodyPr>
            <a:noAutofit/>
          </a:bodyPr>
          <a:lstStyle>
            <a:lvl1pPr marL="0" indent="0">
              <a:buNone/>
              <a:defRPr sz="7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16" name="Text Placeholder 15"/>
          <p:cNvSpPr>
            <a:spLocks noGrp="1"/>
          </p:cNvSpPr>
          <p:nvPr>
            <p:ph type="body" sz="quarter" idx="11" hasCustomPrompt="1"/>
          </p:nvPr>
        </p:nvSpPr>
        <p:spPr>
          <a:xfrm>
            <a:off x="179512" y="2492896"/>
            <a:ext cx="8785101" cy="2447925"/>
          </a:xfrm>
        </p:spPr>
        <p:txBody>
          <a:bodyPr/>
          <a:lstStyle>
            <a:lvl1pPr marL="0" indent="0">
              <a:buNone/>
              <a:defRPr sz="7000" cap="all" baseline="0">
                <a:solidFill>
                  <a:schemeClr val="accent1"/>
                </a:solidFill>
                <a:latin typeface="Worldly Black" pitchFamily="2" charset="0"/>
              </a:defRPr>
            </a:lvl1pPr>
          </a:lstStyle>
          <a:p>
            <a:pPr lvl="0"/>
            <a:r>
              <a:rPr lang="en-US" dirty="0" smtClean="0"/>
              <a:t>Click to add headline.</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
        <p:nvSpPr>
          <p:cNvPr id="6" name="Text Placeholder 17"/>
          <p:cNvSpPr>
            <a:spLocks noGrp="1"/>
          </p:cNvSpPr>
          <p:nvPr>
            <p:ph type="body" sz="quarter" idx="16" hasCustomPrompt="1"/>
          </p:nvPr>
        </p:nvSpPr>
        <p:spPr>
          <a:xfrm>
            <a:off x="4788024" y="2780928"/>
            <a:ext cx="3816424"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pic>
        <p:nvPicPr>
          <p:cNvPr id="7" name="Picture 6" descr="122183006.jpg"/>
          <p:cNvPicPr>
            <a:picLocks noChangeAspect="1"/>
          </p:cNvPicPr>
          <p:nvPr userDrawn="1"/>
        </p:nvPicPr>
        <p:blipFill>
          <a:blip r:embed="rId2" cstate="print"/>
          <a:srcRect l="20075" t="18575" r="15351"/>
          <a:stretch>
            <a:fillRect/>
          </a:stretch>
        </p:blipFill>
        <p:spPr>
          <a:xfrm>
            <a:off x="4860032" y="1844824"/>
            <a:ext cx="3600400" cy="3185515"/>
          </a:xfrm>
          <a:prstGeom prst="rect">
            <a:avLst/>
          </a:prstGeom>
        </p:spPr>
      </p:pic>
      <p:sp>
        <p:nvSpPr>
          <p:cNvPr id="6" name="Text Placeholder 17"/>
          <p:cNvSpPr>
            <a:spLocks noGrp="1"/>
          </p:cNvSpPr>
          <p:nvPr>
            <p:ph type="body" sz="quarter" idx="15" hasCustomPrompt="1"/>
          </p:nvPr>
        </p:nvSpPr>
        <p:spPr>
          <a:xfrm>
            <a:off x="467544" y="2780928"/>
            <a:ext cx="3888432" cy="2160240"/>
          </a:xfrm>
        </p:spPr>
        <p:txBody>
          <a:bodyPr>
            <a:normAutofit/>
          </a:bodyPr>
          <a:lstStyle>
            <a:lvl1pPr marL="0" indent="-180000">
              <a:buFont typeface="WordyLight" pitchFamily="2" charset="0"/>
              <a:buChar char="•"/>
              <a:defRPr sz="1800">
                <a:solidFill>
                  <a:schemeClr val="bg1"/>
                </a:solidFill>
              </a:defRPr>
            </a:lvl1pPr>
            <a:lvl2pPr>
              <a:lnSpc>
                <a:spcPts val="2160"/>
              </a:lnSpc>
              <a:buClr>
                <a:schemeClr val="accent1"/>
              </a:buClr>
              <a:buFont typeface="Symbol" pitchFamily="18" charset="2"/>
              <a:buChar char="-"/>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p:spPr>
        <p:txBody>
          <a:bodyPr/>
          <a:lstStyle>
            <a:lvl1pPr>
              <a:buNone/>
              <a:defRPr sz="3600" baseline="0">
                <a:solidFill>
                  <a:schemeClr val="bg1"/>
                </a:solidFill>
              </a:defRPr>
            </a:lvl1pPr>
          </a:lstStyle>
          <a:p>
            <a:pPr lvl="0"/>
            <a:r>
              <a:rPr lang="en-US" dirty="0" smtClean="0"/>
              <a:t>Add heading</a:t>
            </a:r>
          </a:p>
        </p:txBody>
      </p:sp>
      <p:sp>
        <p:nvSpPr>
          <p:cNvPr id="6" name="Text Placeholder 17"/>
          <p:cNvSpPr>
            <a:spLocks noGrp="1"/>
          </p:cNvSpPr>
          <p:nvPr>
            <p:ph type="body" sz="quarter" idx="15" hasCustomPrompt="1"/>
          </p:nvPr>
        </p:nvSpPr>
        <p:spPr>
          <a:xfrm>
            <a:off x="467544" y="2780928"/>
            <a:ext cx="3888432" cy="3312368"/>
          </a:xfrm>
        </p:spPr>
        <p:txBody>
          <a:bodyPr>
            <a:normAutofit/>
          </a:bodyPr>
          <a:lstStyle>
            <a:lvl1pPr marL="0" indent="-180000">
              <a:buFont typeface="WordyLight" pitchFamily="2" charset="0"/>
              <a:buChar char="•"/>
              <a:defRPr sz="1800">
                <a:solidFill>
                  <a:schemeClr val="bg1"/>
                </a:solidFill>
              </a:defRPr>
            </a:lvl1pPr>
            <a:lvl2pPr>
              <a:lnSpc>
                <a:spcPts val="2160"/>
              </a:lnSpc>
              <a:defRPr sz="1800">
                <a:solidFill>
                  <a:schemeClr val="bg1"/>
                </a:solidFill>
              </a:defRPr>
            </a:lvl2pPr>
            <a:lvl3pPr>
              <a:lnSpc>
                <a:spcPts val="2160"/>
              </a:lnSpc>
              <a:defRPr sz="1800">
                <a:solidFill>
                  <a:schemeClr val="bg1"/>
                </a:solidFill>
              </a:defRPr>
            </a:lvl3pPr>
            <a:lvl4pPr>
              <a:lnSpc>
                <a:spcPts val="2160"/>
              </a:lnSpc>
              <a:defRPr sz="1800">
                <a:solidFill>
                  <a:schemeClr val="bg1"/>
                </a:solidFill>
              </a:defRPr>
            </a:lvl4pPr>
            <a:lvl5pPr>
              <a:defRPr sz="2400">
                <a:solidFill>
                  <a:schemeClr val="bg1"/>
                </a:solidFill>
              </a:defRPr>
            </a:lvl5pPr>
          </a:lstStyle>
          <a:p>
            <a:pPr lvl="0"/>
            <a:r>
              <a:rPr lang="en-US" dirty="0" smtClean="0"/>
              <a:t>Click to add content</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10" Type="http://schemas.openxmlformats.org/officeDocument/2006/relationships/image" Target="../media/image2.png"/><Relationship Id="rId4" Type="http://schemas.openxmlformats.org/officeDocument/2006/relationships/slideLayout" Target="../slideLayouts/slideLayout84.xml"/><Relationship Id="rId9" Type="http://schemas.openxmlformats.org/officeDocument/2006/relationships/image" Target="../media/image6.jpe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image" Target="../media/image2.png"/><Relationship Id="rId4" Type="http://schemas.openxmlformats.org/officeDocument/2006/relationships/slideLayout" Target="../slideLayouts/slideLayout91.xml"/><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2.png"/><Relationship Id="rId4" Type="http://schemas.openxmlformats.org/officeDocument/2006/relationships/slideLayout" Target="../slideLayouts/slideLayout54.xml"/><Relationship Id="rId9"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2.png"/><Relationship Id="rId4" Type="http://schemas.openxmlformats.org/officeDocument/2006/relationships/slideLayout" Target="../slideLayouts/slideLayout61.xml"/><Relationship Id="rId9"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2.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png"/><Relationship Id="rId5" Type="http://schemas.openxmlformats.org/officeDocument/2006/relationships/slideLayout" Target="../slideLayouts/slideLayout69.xml"/><Relationship Id="rId10" Type="http://schemas.openxmlformats.org/officeDocument/2006/relationships/theme" Target="../theme/theme9.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lue Page.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4"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pic>
        <p:nvPicPr>
          <p:cNvPr id="7" name="Picture 6" descr="InFormal-PPT-template2.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9" name="Picture 8" descr="Deakin_Worldly_Logo_Keyline[rgb].png"/>
          <p:cNvPicPr>
            <a:picLocks noChangeAspect="1"/>
          </p:cNvPicPr>
          <p:nvPr/>
        </p:nvPicPr>
        <p:blipFill>
          <a:blip r:embed="rId9" cstate="print"/>
          <a:stretch>
            <a:fillRect/>
          </a:stretch>
        </p:blipFill>
        <p:spPr>
          <a:xfrm>
            <a:off x="7812360" y="5589240"/>
            <a:ext cx="1035558" cy="1035558"/>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accent2"/>
                </a:solidFill>
                <a:latin typeface="Calibri" pitchFamily="34" charset="0"/>
              </a:rPr>
              <a:t>CRICOS Provider Code: 01013B</a:t>
            </a:r>
            <a:endParaRPr lang="en-AU" sz="800" dirty="0">
              <a:solidFill>
                <a:schemeClr val="accent2"/>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Lst>
  <p:txStyles>
    <p:titleStyle>
      <a:lvl1pPr algn="l" defTabSz="914400" rtl="0" eaLnBrk="1" latinLnBrk="0" hangingPunct="1">
        <a:spcBef>
          <a:spcPct val="0"/>
        </a:spcBef>
        <a:buNone/>
        <a:defRPr sz="4400" kern="1200" cap="all" baseline="0">
          <a:solidFill>
            <a:schemeClr val="accent2"/>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accent2"/>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accent2"/>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accent2"/>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accent2"/>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accent2"/>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88507553.jpg"/>
          <p:cNvPicPr>
            <a:picLocks noChangeAspect="1"/>
          </p:cNvPicPr>
          <p:nvPr/>
        </p:nvPicPr>
        <p:blipFill>
          <a:blip r:embed="rId9" cstate="print"/>
          <a:srcRect t="25522" r="22853" b="18529"/>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0"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Lst>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12229635.jpg"/>
          <p:cNvPicPr>
            <a:picLocks noChangeAspect="1"/>
          </p:cNvPicPr>
          <p:nvPr/>
        </p:nvPicPr>
        <p:blipFill>
          <a:blip r:embed="rId9" cstate="print"/>
          <a:srcRect l="29019" t="26480" r="18500"/>
          <a:stretch>
            <a:fillRect/>
          </a:stretch>
        </p:blipFill>
        <p:spPr>
          <a:xfrm>
            <a:off x="-49034" y="1"/>
            <a:ext cx="919303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0"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Lst>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9" name="Picture 8" descr="Deakin_Worldly_Logo_Keyline[rgb].png"/>
          <p:cNvPicPr>
            <a:picLocks noChangeAspect="1"/>
          </p:cNvPicPr>
          <p:nvPr/>
        </p:nvPicPr>
        <p:blipFill>
          <a:blip r:embed="rId9" cstate="print"/>
          <a:stretch>
            <a:fillRect/>
          </a:stretch>
        </p:blipFill>
        <p:spPr>
          <a:xfrm>
            <a:off x="7812360" y="5589240"/>
            <a:ext cx="1035558" cy="1035558"/>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accent2"/>
                </a:solidFill>
                <a:latin typeface="Calibri" pitchFamily="34" charset="0"/>
              </a:rPr>
              <a:t>CRICOS Provider Code: 01013B</a:t>
            </a:r>
            <a:endParaRPr lang="en-AU" sz="800" dirty="0">
              <a:solidFill>
                <a:schemeClr val="accent2"/>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Lst>
  <p:txStyles>
    <p:titleStyle>
      <a:lvl1pPr algn="l" defTabSz="914400" rtl="0" eaLnBrk="1" latinLnBrk="0" hangingPunct="1">
        <a:spcBef>
          <a:spcPct val="0"/>
        </a:spcBef>
        <a:buNone/>
        <a:defRPr sz="4400" kern="1200" cap="all" baseline="0">
          <a:solidFill>
            <a:schemeClr val="accent2"/>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accent2"/>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accent2"/>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accent2"/>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accent2"/>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accent2"/>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88507553.jpg"/>
          <p:cNvPicPr>
            <a:picLocks noChangeAspect="1"/>
          </p:cNvPicPr>
          <p:nvPr/>
        </p:nvPicPr>
        <p:blipFill>
          <a:blip r:embed="rId9" cstate="print"/>
          <a:srcRect t="25522" r="22853" b="18529"/>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0"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Lst>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12229635.jpg"/>
          <p:cNvPicPr>
            <a:picLocks noChangeAspect="1"/>
          </p:cNvPicPr>
          <p:nvPr/>
        </p:nvPicPr>
        <p:blipFill>
          <a:blip r:embed="rId9" cstate="print"/>
          <a:srcRect l="29019" t="26480" r="18500"/>
          <a:stretch>
            <a:fillRect/>
          </a:stretch>
        </p:blipFill>
        <p:spPr>
          <a:xfrm>
            <a:off x="-49034" y="1"/>
            <a:ext cx="919303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0"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Lst>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lue Page.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4"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pic>
        <p:nvPicPr>
          <p:cNvPr id="7" name="Picture 6" descr="InFormal-PPT-template2.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9" name="Picture 8" descr="Deakin_Worldly_Logo_Keyline[rgb].png"/>
          <p:cNvPicPr>
            <a:picLocks noChangeAspect="1"/>
          </p:cNvPicPr>
          <p:nvPr/>
        </p:nvPicPr>
        <p:blipFill>
          <a:blip r:embed="rId9" cstate="print"/>
          <a:stretch>
            <a:fillRect/>
          </a:stretch>
        </p:blipFill>
        <p:spPr>
          <a:xfrm>
            <a:off x="7812360" y="5589240"/>
            <a:ext cx="1035558" cy="1035558"/>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accent2"/>
                </a:solidFill>
                <a:latin typeface="Calibri" pitchFamily="34" charset="0"/>
              </a:rPr>
              <a:t>CRICOS Provider Code: 01013B</a:t>
            </a:r>
            <a:endParaRPr lang="en-AU" sz="800" dirty="0">
              <a:solidFill>
                <a:schemeClr val="accent2"/>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Lst>
  <p:txStyles>
    <p:titleStyle>
      <a:lvl1pPr algn="l" defTabSz="914400" rtl="0" eaLnBrk="1" latinLnBrk="0" hangingPunct="1">
        <a:spcBef>
          <a:spcPct val="0"/>
        </a:spcBef>
        <a:buNone/>
        <a:defRPr sz="4400" kern="1200" cap="all" baseline="0">
          <a:solidFill>
            <a:schemeClr val="accent2"/>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accent2"/>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accent2"/>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accent2"/>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accent2"/>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accent2"/>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88507553.jpg"/>
          <p:cNvPicPr>
            <a:picLocks noChangeAspect="1"/>
          </p:cNvPicPr>
          <p:nvPr/>
        </p:nvPicPr>
        <p:blipFill>
          <a:blip r:embed="rId9" cstate="print"/>
          <a:srcRect t="25522" r="22853" b="18529"/>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0"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Lst>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12229635.jpg"/>
          <p:cNvPicPr>
            <a:picLocks noChangeAspect="1"/>
          </p:cNvPicPr>
          <p:nvPr/>
        </p:nvPicPr>
        <p:blipFill>
          <a:blip r:embed="rId9" cstate="print"/>
          <a:srcRect l="29019" t="26480" r="18500"/>
          <a:stretch>
            <a:fillRect/>
          </a:stretch>
        </p:blipFill>
        <p:spPr>
          <a:xfrm>
            <a:off x="-49034" y="1"/>
            <a:ext cx="919303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0"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Lst>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lue Page.pn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eakin_Worldly_Logo_Cropped[rgb].png"/>
          <p:cNvPicPr preferRelativeResize="0">
            <a:picLocks/>
          </p:cNvPicPr>
          <p:nvPr/>
        </p:nvPicPr>
        <p:blipFill>
          <a:blip r:embed="rId12" cstate="print"/>
          <a:stretch>
            <a:fillRect/>
          </a:stretch>
        </p:blipFill>
        <p:spPr>
          <a:xfrm>
            <a:off x="7524000" y="5310000"/>
            <a:ext cx="1620000" cy="1548000"/>
          </a:xfrm>
          <a:prstGeom prst="rect">
            <a:avLst/>
          </a:prstGeom>
        </p:spPr>
      </p:pic>
      <p:sp>
        <p:nvSpPr>
          <p:cNvPr id="10" name="TextBox 9"/>
          <p:cNvSpPr txBox="1"/>
          <p:nvPr/>
        </p:nvSpPr>
        <p:spPr>
          <a:xfrm>
            <a:off x="179512" y="6642556"/>
            <a:ext cx="1872208" cy="215444"/>
          </a:xfrm>
          <a:prstGeom prst="rect">
            <a:avLst/>
          </a:prstGeom>
          <a:noFill/>
        </p:spPr>
        <p:txBody>
          <a:bodyPr wrap="square" rtlCol="0">
            <a:spAutoFit/>
          </a:bodyPr>
          <a:lstStyle/>
          <a:p>
            <a:r>
              <a:rPr lang="en-AU" sz="800" dirty="0" smtClean="0">
                <a:solidFill>
                  <a:schemeClr val="bg1"/>
                </a:solidFill>
                <a:latin typeface="Calibri" pitchFamily="34" charset="0"/>
              </a:rPr>
              <a:t>CRICOS Provider Code: 00113B</a:t>
            </a:r>
            <a:endParaRPr lang="en-AU" sz="8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Lst>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hyperlink" Target="http://www.exerciseismedicine.org.au/" TargetMode="External"/><Relationship Id="rId2" Type="http://schemas.openxmlformats.org/officeDocument/2006/relationships/hyperlink" Target="http://www.essa.org.au/" TargetMode="Externa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hyperlink" Target="http://www.essa.org.au/" TargetMode="External"/><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0"/>
          <p:cNvSpPr txBox="1">
            <a:spLocks noChangeArrowheads="1"/>
          </p:cNvSpPr>
          <p:nvPr/>
        </p:nvSpPr>
        <p:spPr bwMode="auto">
          <a:xfrm>
            <a:off x="107504" y="332656"/>
            <a:ext cx="9036496" cy="665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105000"/>
              </a:lnSpc>
            </a:pPr>
            <a:r>
              <a:rPr lang="en-AU" sz="5400" b="1" dirty="0">
                <a:solidFill>
                  <a:schemeClr val="bg1"/>
                </a:solidFill>
                <a:latin typeface="Calibri" pitchFamily="34" charset="0"/>
              </a:rPr>
              <a:t>Masters in Clinical Exercise Physiology (MCEP) Information </a:t>
            </a:r>
            <a:r>
              <a:rPr lang="en-AU" sz="5400" b="1" dirty="0" smtClean="0">
                <a:solidFill>
                  <a:schemeClr val="bg1"/>
                </a:solidFill>
                <a:latin typeface="Calibri" pitchFamily="34" charset="0"/>
              </a:rPr>
              <a:t>Session: Burwood campus</a:t>
            </a:r>
          </a:p>
          <a:p>
            <a:pPr>
              <a:lnSpc>
                <a:spcPct val="105000"/>
              </a:lnSpc>
            </a:pPr>
            <a:r>
              <a:rPr lang="en-AU" sz="3200" dirty="0" smtClean="0">
                <a:latin typeface="Calibri" pitchFamily="34" charset="0"/>
              </a:rPr>
              <a:t>A </a:t>
            </a:r>
            <a:r>
              <a:rPr lang="en-AU" sz="3200" dirty="0">
                <a:latin typeface="Calibri" pitchFamily="34" charset="0"/>
              </a:rPr>
              <a:t>presentation by </a:t>
            </a:r>
            <a:r>
              <a:rPr lang="en-AU" sz="4800" dirty="0">
                <a:latin typeface="Calibri" pitchFamily="34" charset="0"/>
              </a:rPr>
              <a:t>Prof Steve Selig</a:t>
            </a:r>
          </a:p>
          <a:p>
            <a:pPr>
              <a:lnSpc>
                <a:spcPct val="105000"/>
              </a:lnSpc>
            </a:pPr>
            <a:r>
              <a:rPr lang="en-AU" sz="2800" dirty="0">
                <a:latin typeface="Calibri" pitchFamily="34" charset="0"/>
              </a:rPr>
              <a:t>on behalf of </a:t>
            </a:r>
            <a:r>
              <a:rPr lang="en-AU" sz="2800" dirty="0" smtClean="0">
                <a:latin typeface="Calibri" pitchFamily="34" charset="0"/>
              </a:rPr>
              <a:t>the course team</a:t>
            </a:r>
          </a:p>
          <a:p>
            <a:pPr>
              <a:lnSpc>
                <a:spcPct val="105000"/>
              </a:lnSpc>
            </a:pPr>
            <a:endParaRPr lang="en-AU" sz="2800" dirty="0" smtClean="0">
              <a:latin typeface="Calibri" pitchFamily="34" charset="0"/>
            </a:endParaRPr>
          </a:p>
          <a:p>
            <a:pPr>
              <a:lnSpc>
                <a:spcPct val="105000"/>
              </a:lnSpc>
            </a:pPr>
            <a:r>
              <a:rPr lang="en-AU" sz="2800" dirty="0" smtClean="0">
                <a:latin typeface="Calibri" pitchFamily="34" charset="0"/>
              </a:rPr>
              <a:t>Thursday</a:t>
            </a:r>
            <a:r>
              <a:rPr lang="en-AU" sz="2800" dirty="0">
                <a:latin typeface="Calibri" pitchFamily="34" charset="0"/>
              </a:rPr>
              <a:t>, 6th June, </a:t>
            </a:r>
            <a:r>
              <a:rPr lang="en-AU" sz="2800" dirty="0" smtClean="0">
                <a:latin typeface="Calibri" pitchFamily="34" charset="0"/>
              </a:rPr>
              <a:t>8 - 9 </a:t>
            </a:r>
            <a:r>
              <a:rPr lang="en-AU" sz="2800" dirty="0">
                <a:latin typeface="Calibri" pitchFamily="34" charset="0"/>
              </a:rPr>
              <a:t>AM</a:t>
            </a:r>
          </a:p>
          <a:p>
            <a:pPr>
              <a:lnSpc>
                <a:spcPct val="105000"/>
              </a:lnSpc>
            </a:pPr>
            <a:r>
              <a:rPr lang="en-AU" sz="2800" dirty="0">
                <a:latin typeface="Calibri" pitchFamily="34" charset="0"/>
              </a:rPr>
              <a:t>Location: Lecture Theatre 3 (LT3)(b1.2.04)</a:t>
            </a:r>
          </a:p>
          <a:p>
            <a:pPr>
              <a:lnSpc>
                <a:spcPct val="105000"/>
              </a:lnSpc>
            </a:pPr>
            <a:endParaRPr lang="en-AU" sz="2800" dirty="0">
              <a:latin typeface="Calibri" pitchFamily="34" charset="0"/>
            </a:endParaRPr>
          </a:p>
          <a:p>
            <a:pPr>
              <a:lnSpc>
                <a:spcPct val="105000"/>
              </a:lnSpc>
            </a:pPr>
            <a:endParaRPr lang="en-AU" sz="2800" dirty="0">
              <a:latin typeface="Arial Narrow" pitchFamily="34" charset="0"/>
            </a:endParaRPr>
          </a:p>
          <a:p>
            <a:pPr>
              <a:lnSpc>
                <a:spcPct val="105000"/>
              </a:lnSpc>
            </a:pPr>
            <a:endParaRPr lang="en-AU" sz="2800" dirty="0">
              <a:latin typeface="Arial Narrow" pitchFamily="34" charset="0"/>
            </a:endParaRPr>
          </a:p>
        </p:txBody>
      </p:sp>
    </p:spTree>
    <p:extLst>
      <p:ext uri="{BB962C8B-B14F-4D97-AF65-F5344CB8AC3E}">
        <p14:creationId xmlns:p14="http://schemas.microsoft.com/office/powerpoint/2010/main" val="2487574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32656"/>
            <a:ext cx="9170739" cy="6120680"/>
          </a:xfrm>
        </p:spPr>
      </p:pic>
    </p:spTree>
    <p:extLst>
      <p:ext uri="{BB962C8B-B14F-4D97-AF65-F5344CB8AC3E}">
        <p14:creationId xmlns:p14="http://schemas.microsoft.com/office/powerpoint/2010/main" val="115597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4664"/>
            <a:ext cx="9184387" cy="6120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44"/>
            <a:ext cx="9144000" cy="60777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400" b="1" dirty="0">
                <a:latin typeface="Myriad Pro" pitchFamily="34" charset="0"/>
              </a:rPr>
              <a:t>What does the accredited  exercise physiologist (AEP) do?</a:t>
            </a:r>
          </a:p>
          <a:p>
            <a:pPr algn="ctr"/>
            <a:r>
              <a:rPr lang="en-US" sz="3400" b="1" dirty="0">
                <a:latin typeface="Myriad Pro" pitchFamily="34" charset="0"/>
              </a:rPr>
              <a:t/>
            </a:r>
            <a:br>
              <a:rPr lang="en-US" sz="3400" b="1" dirty="0">
                <a:latin typeface="Myriad Pro" pitchFamily="34" charset="0"/>
              </a:rPr>
            </a:br>
            <a:r>
              <a:rPr lang="en-US" sz="3400" b="1" dirty="0">
                <a:latin typeface="Myriad Pro" pitchFamily="34" charset="0"/>
              </a:rPr>
              <a:t/>
            </a:r>
            <a:br>
              <a:rPr lang="en-US" sz="3400" b="1" dirty="0">
                <a:latin typeface="Myriad Pro" pitchFamily="34" charset="0"/>
              </a:rPr>
            </a:br>
            <a:endParaRPr lang="en-US" sz="3400" b="1" dirty="0">
              <a:latin typeface="Myriad Pro" pitchFamily="34" charset="0"/>
            </a:endParaRPr>
          </a:p>
        </p:txBody>
      </p:sp>
      <p:sp>
        <p:nvSpPr>
          <p:cNvPr id="395267" name="Rectangle 3"/>
          <p:cNvSpPr>
            <a:spLocks noChangeArrowheads="1"/>
          </p:cNvSpPr>
          <p:nvPr/>
        </p:nvSpPr>
        <p:spPr bwMode="auto">
          <a:xfrm>
            <a:off x="107504" y="1196752"/>
            <a:ext cx="8928991" cy="501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10000"/>
              </a:spcBef>
            </a:pPr>
            <a:r>
              <a:rPr lang="en-AU" sz="3200" u="sng" dirty="0">
                <a:solidFill>
                  <a:schemeClr val="bg1"/>
                </a:solidFill>
                <a:latin typeface="Calibri" pitchFamily="34" charset="0"/>
              </a:rPr>
              <a:t>The AEP uses exercise “therapy” to </a:t>
            </a:r>
            <a:r>
              <a:rPr lang="en-AU" sz="3200" u="sng" dirty="0" smtClean="0">
                <a:solidFill>
                  <a:schemeClr val="bg1"/>
                </a:solidFill>
                <a:latin typeface="Calibri" pitchFamily="34" charset="0"/>
              </a:rPr>
              <a:t>improve clients</a:t>
            </a:r>
            <a:r>
              <a:rPr lang="en-AU" sz="3200" u="sng" dirty="0">
                <a:solidFill>
                  <a:schemeClr val="bg1"/>
                </a:solidFill>
                <a:latin typeface="Calibri" pitchFamily="34" charset="0"/>
              </a:rPr>
              <a:t>’:</a:t>
            </a:r>
          </a:p>
          <a:p>
            <a:pPr marL="457200" indent="-457200">
              <a:lnSpc>
                <a:spcPct val="105000"/>
              </a:lnSpc>
              <a:spcBef>
                <a:spcPct val="10000"/>
              </a:spcBef>
            </a:pPr>
            <a:endParaRPr lang="en-AU" sz="1050" u="sng" dirty="0">
              <a:solidFill>
                <a:schemeClr val="bg1"/>
              </a:solidFill>
              <a:latin typeface="Calibri" pitchFamily="34" charset="0"/>
            </a:endParaRPr>
          </a:p>
          <a:p>
            <a:pPr marL="457200" indent="-457200">
              <a:lnSpc>
                <a:spcPct val="105000"/>
              </a:lnSpc>
              <a:spcBef>
                <a:spcPct val="10000"/>
              </a:spcBef>
              <a:buFontTx/>
              <a:buAutoNum type="arabicPeriod"/>
            </a:pPr>
            <a:r>
              <a:rPr lang="en-AU" sz="3200" dirty="0">
                <a:solidFill>
                  <a:schemeClr val="bg1"/>
                </a:solidFill>
                <a:latin typeface="Calibri" pitchFamily="34" charset="0"/>
              </a:rPr>
              <a:t>Clinical status </a:t>
            </a:r>
            <a:r>
              <a:rPr lang="en-AU" sz="2400" dirty="0">
                <a:solidFill>
                  <a:schemeClr val="bg1"/>
                </a:solidFill>
                <a:latin typeface="Calibri" pitchFamily="34" charset="0"/>
              </a:rPr>
              <a:t>(through 1</a:t>
            </a:r>
            <a:r>
              <a:rPr lang="en-AU" sz="2400" baseline="30000" dirty="0">
                <a:solidFill>
                  <a:schemeClr val="bg1"/>
                </a:solidFill>
                <a:latin typeface="Calibri" pitchFamily="34" charset="0"/>
              </a:rPr>
              <a:t>0</a:t>
            </a:r>
            <a:r>
              <a:rPr lang="en-AU" sz="2400" dirty="0">
                <a:solidFill>
                  <a:schemeClr val="bg1"/>
                </a:solidFill>
                <a:latin typeface="Calibri" pitchFamily="34" charset="0"/>
              </a:rPr>
              <a:t> and 2</a:t>
            </a:r>
            <a:r>
              <a:rPr lang="en-AU" sz="2400" baseline="30000" dirty="0">
                <a:solidFill>
                  <a:schemeClr val="bg1"/>
                </a:solidFill>
                <a:latin typeface="Calibri" pitchFamily="34" charset="0"/>
              </a:rPr>
              <a:t>o</a:t>
            </a:r>
            <a:r>
              <a:rPr lang="en-AU" sz="2400" dirty="0">
                <a:solidFill>
                  <a:schemeClr val="bg1"/>
                </a:solidFill>
                <a:latin typeface="Calibri" pitchFamily="34" charset="0"/>
              </a:rPr>
              <a:t> prevention, and rehabilitation)</a:t>
            </a:r>
          </a:p>
          <a:p>
            <a:pPr marL="457200" indent="-457200">
              <a:lnSpc>
                <a:spcPct val="105000"/>
              </a:lnSpc>
              <a:spcBef>
                <a:spcPct val="10000"/>
              </a:spcBef>
              <a:buFontTx/>
              <a:buAutoNum type="arabicPeriod"/>
            </a:pPr>
            <a:endParaRPr lang="en-AU" sz="2400" dirty="0">
              <a:solidFill>
                <a:schemeClr val="bg1"/>
              </a:solidFill>
              <a:latin typeface="Calibri" pitchFamily="34" charset="0"/>
            </a:endParaRPr>
          </a:p>
          <a:p>
            <a:pPr marL="457200" indent="-457200">
              <a:lnSpc>
                <a:spcPct val="105000"/>
              </a:lnSpc>
              <a:spcBef>
                <a:spcPct val="10000"/>
              </a:spcBef>
              <a:buFontTx/>
              <a:buAutoNum type="arabicPeriod"/>
            </a:pPr>
            <a:r>
              <a:rPr lang="en-AU" sz="3200" dirty="0">
                <a:solidFill>
                  <a:schemeClr val="bg1"/>
                </a:solidFill>
                <a:latin typeface="Calibri" pitchFamily="34" charset="0"/>
              </a:rPr>
              <a:t>Functional status </a:t>
            </a:r>
            <a:r>
              <a:rPr lang="en-AU" sz="2400" dirty="0">
                <a:solidFill>
                  <a:schemeClr val="bg1"/>
                </a:solidFill>
                <a:latin typeface="Calibri" pitchFamily="34" charset="0"/>
              </a:rPr>
              <a:t>(</a:t>
            </a:r>
            <a:r>
              <a:rPr lang="en-AU" sz="2400" dirty="0" err="1">
                <a:solidFill>
                  <a:schemeClr val="bg1"/>
                </a:solidFill>
                <a:latin typeface="Calibri" pitchFamily="34" charset="0"/>
              </a:rPr>
              <a:t>eg</a:t>
            </a:r>
            <a:r>
              <a:rPr lang="en-AU" sz="2400" dirty="0">
                <a:solidFill>
                  <a:schemeClr val="bg1"/>
                </a:solidFill>
                <a:latin typeface="Calibri" pitchFamily="34" charset="0"/>
              </a:rPr>
              <a:t> ADLs, fitness)</a:t>
            </a:r>
          </a:p>
          <a:p>
            <a:pPr marL="457200" indent="-457200">
              <a:lnSpc>
                <a:spcPct val="105000"/>
              </a:lnSpc>
              <a:spcBef>
                <a:spcPct val="10000"/>
              </a:spcBef>
              <a:buFontTx/>
              <a:buAutoNum type="arabicPeriod"/>
            </a:pPr>
            <a:endParaRPr lang="en-AU" sz="2400" dirty="0">
              <a:solidFill>
                <a:schemeClr val="bg1"/>
              </a:solidFill>
              <a:latin typeface="Calibri" pitchFamily="34" charset="0"/>
            </a:endParaRPr>
          </a:p>
          <a:p>
            <a:pPr marL="457200" indent="-457200">
              <a:lnSpc>
                <a:spcPct val="105000"/>
              </a:lnSpc>
              <a:spcBef>
                <a:spcPct val="10000"/>
              </a:spcBef>
              <a:buFontTx/>
              <a:buAutoNum type="arabicPeriod"/>
            </a:pPr>
            <a:r>
              <a:rPr lang="en-AU" sz="3200" dirty="0">
                <a:solidFill>
                  <a:schemeClr val="bg1"/>
                </a:solidFill>
                <a:latin typeface="Calibri" pitchFamily="34" charset="0"/>
              </a:rPr>
              <a:t>Psychosocial status </a:t>
            </a:r>
            <a:r>
              <a:rPr lang="en-AU" sz="2400" dirty="0">
                <a:solidFill>
                  <a:schemeClr val="bg1"/>
                </a:solidFill>
                <a:latin typeface="Calibri" pitchFamily="34" charset="0"/>
              </a:rPr>
              <a:t>(</a:t>
            </a:r>
            <a:r>
              <a:rPr lang="en-AU" sz="2400" dirty="0">
                <a:solidFill>
                  <a:schemeClr val="bg1"/>
                </a:solidFill>
                <a:latin typeface="Calibri" pitchFamily="34" charset="0"/>
                <a:sym typeface="Symbol" pitchFamily="18" charset="2"/>
              </a:rPr>
              <a:t>anxiety and symptoms of depression, </a:t>
            </a:r>
            <a:r>
              <a:rPr lang="en-AU" sz="2400" dirty="0">
                <a:solidFill>
                  <a:schemeClr val="bg1"/>
                </a:solidFill>
                <a:latin typeface="Calibri" pitchFamily="34" charset="0"/>
              </a:rPr>
              <a:t>quality of life</a:t>
            </a:r>
            <a:r>
              <a:rPr lang="en-AU" sz="2400" dirty="0" smtClean="0">
                <a:solidFill>
                  <a:schemeClr val="bg1"/>
                </a:solidFill>
                <a:latin typeface="Calibri" pitchFamily="34" charset="0"/>
              </a:rPr>
              <a:t>)</a:t>
            </a:r>
            <a:r>
              <a:rPr lang="en-AU" sz="3200" dirty="0" smtClean="0">
                <a:solidFill>
                  <a:schemeClr val="bg1"/>
                </a:solidFill>
                <a:latin typeface="Calibri" pitchFamily="34" charset="0"/>
              </a:rPr>
              <a:t>    </a:t>
            </a:r>
            <a:endParaRPr lang="en-AU" sz="3200" dirty="0">
              <a:solidFill>
                <a:schemeClr val="bg1"/>
              </a:solidFill>
              <a:latin typeface="Calibri" pitchFamily="34" charset="0"/>
            </a:endParaRPr>
          </a:p>
          <a:p>
            <a:pPr marL="457200" indent="-457200">
              <a:lnSpc>
                <a:spcPct val="105000"/>
              </a:lnSpc>
              <a:spcBef>
                <a:spcPct val="10000"/>
              </a:spcBef>
            </a:pPr>
            <a:r>
              <a:rPr lang="en-AU" sz="3200" dirty="0" smtClean="0">
                <a:solidFill>
                  <a:schemeClr val="bg1"/>
                </a:solidFill>
                <a:latin typeface="Calibri" pitchFamily="34" charset="0"/>
              </a:rPr>
              <a:t>Evidence-Based Practice is </a:t>
            </a:r>
            <a:r>
              <a:rPr lang="en-AU" sz="3200" dirty="0">
                <a:solidFill>
                  <a:schemeClr val="bg1"/>
                </a:solidFill>
                <a:latin typeface="Calibri" pitchFamily="34" charset="0"/>
              </a:rPr>
              <a:t>the cornerstone</a:t>
            </a:r>
          </a:p>
        </p:txBody>
      </p:sp>
    </p:spTree>
    <p:extLst>
      <p:ext uri="{BB962C8B-B14F-4D97-AF65-F5344CB8AC3E}">
        <p14:creationId xmlns:p14="http://schemas.microsoft.com/office/powerpoint/2010/main" val="2594279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52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95267">
                                            <p:txEl>
                                              <p:pRg st="2" end="2"/>
                                            </p:txEl>
                                          </p:spTgt>
                                        </p:tgtEl>
                                        <p:attrNameLst>
                                          <p:attrName>ppt_c</p:attrName>
                                        </p:attrNameLst>
                                      </p:cBhvr>
                                      <p:to>
                                        <a:srgbClr val="0000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52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95267">
                                            <p:txEl>
                                              <p:pRg st="4" end="4"/>
                                            </p:txEl>
                                          </p:spTgt>
                                        </p:tgtEl>
                                        <p:attrNameLst>
                                          <p:attrName>ppt_c</p:attrName>
                                        </p:attrNameLst>
                                      </p:cBhvr>
                                      <p:to>
                                        <a:srgbClr val="0000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526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95267">
                                            <p:txEl>
                                              <p:pRg st="6" end="6"/>
                                            </p:txEl>
                                          </p:spTgt>
                                        </p:tgtEl>
                                        <p:attrNameLst>
                                          <p:attrName>ppt_c</p:attrName>
                                        </p:attrNameLst>
                                      </p:cBhvr>
                                      <p:to>
                                        <a:srgbClr val="0000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5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7504" y="612776"/>
            <a:ext cx="2445221" cy="54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400" dirty="0">
                <a:latin typeface="Calibri" pitchFamily="34" charset="0"/>
              </a:rPr>
              <a:t>Why is exercise therapy needed in Australia? </a:t>
            </a:r>
          </a:p>
          <a:p>
            <a:endParaRPr lang="en-US" sz="3800" dirty="0">
              <a:latin typeface="Calibri" pitchFamily="34" charset="0"/>
            </a:endParaRPr>
          </a:p>
          <a:p>
            <a:r>
              <a:rPr lang="en-US" sz="2600" dirty="0">
                <a:latin typeface="Calibri" pitchFamily="34" charset="0"/>
              </a:rPr>
              <a:t>and the developed and developing world?</a:t>
            </a:r>
          </a:p>
          <a:p>
            <a:r>
              <a:rPr lang="en-US" sz="3800" dirty="0"/>
              <a:t/>
            </a:r>
            <a:br>
              <a:rPr lang="en-US" sz="3800" dirty="0"/>
            </a:br>
            <a:r>
              <a:rPr lang="en-US" sz="3800" dirty="0"/>
              <a:t/>
            </a:r>
            <a:br>
              <a:rPr lang="en-US" sz="3800" dirty="0"/>
            </a:br>
            <a:endParaRPr lang="en-US" sz="3000" dirty="0"/>
          </a:p>
        </p:txBody>
      </p:sp>
      <p:sp>
        <p:nvSpPr>
          <p:cNvPr id="395267" name="Rectangle 3"/>
          <p:cNvSpPr>
            <a:spLocks noChangeArrowheads="1"/>
          </p:cNvSpPr>
          <p:nvPr/>
        </p:nvSpPr>
        <p:spPr bwMode="auto">
          <a:xfrm>
            <a:off x="2552725" y="404664"/>
            <a:ext cx="5929312"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10000"/>
              </a:spcBef>
            </a:pPr>
            <a:r>
              <a:rPr lang="en-AU" sz="3400" b="1" dirty="0">
                <a:latin typeface="Myriad Pro" pitchFamily="34" charset="0"/>
              </a:rPr>
              <a:t>Exercise is medicine …..</a:t>
            </a:r>
          </a:p>
          <a:p>
            <a:pPr marL="457200" indent="-457200">
              <a:lnSpc>
                <a:spcPct val="105000"/>
              </a:lnSpc>
              <a:spcBef>
                <a:spcPct val="10000"/>
              </a:spcBef>
              <a:buFontTx/>
              <a:buAutoNum type="arabicPeriod"/>
            </a:pPr>
            <a:r>
              <a:rPr lang="en-AU" sz="2800" dirty="0">
                <a:solidFill>
                  <a:schemeClr val="bg1"/>
                </a:solidFill>
                <a:latin typeface="Calibri" pitchFamily="34" charset="0"/>
              </a:rPr>
              <a:t>Medicare Australia (and other national health systems) will be bankrupted </a:t>
            </a:r>
            <a:r>
              <a:rPr lang="en-AU" sz="2000" dirty="0">
                <a:solidFill>
                  <a:schemeClr val="bg1"/>
                </a:solidFill>
                <a:latin typeface="Calibri" pitchFamily="34" charset="0"/>
              </a:rPr>
              <a:t>by the burden of chronic disease if lifestyle medicine does not supplement conventional medicine.</a:t>
            </a:r>
            <a:r>
              <a:rPr lang="en-AU" sz="2800" dirty="0">
                <a:solidFill>
                  <a:schemeClr val="bg1"/>
                </a:solidFill>
                <a:latin typeface="Calibri" pitchFamily="34" charset="0"/>
              </a:rPr>
              <a:t>    </a:t>
            </a:r>
          </a:p>
          <a:p>
            <a:pPr marL="457200" indent="-457200">
              <a:lnSpc>
                <a:spcPct val="105000"/>
              </a:lnSpc>
              <a:spcBef>
                <a:spcPct val="10000"/>
              </a:spcBef>
              <a:buFontTx/>
              <a:buAutoNum type="arabicPeriod"/>
            </a:pPr>
            <a:r>
              <a:rPr lang="en-AU" sz="2800" dirty="0">
                <a:solidFill>
                  <a:schemeClr val="bg1"/>
                </a:solidFill>
                <a:latin typeface="Calibri" pitchFamily="34" charset="0"/>
              </a:rPr>
              <a:t>Lifestyle medicine </a:t>
            </a:r>
            <a:r>
              <a:rPr lang="en-AU" sz="2800" dirty="0">
                <a:solidFill>
                  <a:schemeClr val="bg1"/>
                </a:solidFill>
                <a:latin typeface="Calibri" pitchFamily="34" charset="0"/>
                <a:sym typeface="Symbol" pitchFamily="18" charset="2"/>
              </a:rPr>
              <a:t></a:t>
            </a:r>
            <a:r>
              <a:rPr lang="en-AU" sz="2800" dirty="0">
                <a:solidFill>
                  <a:schemeClr val="bg1"/>
                </a:solidFill>
                <a:latin typeface="Calibri" pitchFamily="34" charset="0"/>
              </a:rPr>
              <a:t>$$ </a:t>
            </a:r>
            <a:r>
              <a:rPr lang="en-AU" sz="2000" dirty="0">
                <a:solidFill>
                  <a:schemeClr val="bg1"/>
                </a:solidFill>
                <a:latin typeface="Calibri" pitchFamily="34" charset="0"/>
              </a:rPr>
              <a:t>compared to conventional medicine</a:t>
            </a:r>
          </a:p>
          <a:p>
            <a:pPr marL="457200" indent="-457200">
              <a:lnSpc>
                <a:spcPct val="105000"/>
              </a:lnSpc>
              <a:spcBef>
                <a:spcPct val="10000"/>
              </a:spcBef>
              <a:buFontTx/>
              <a:buAutoNum type="arabicPeriod"/>
            </a:pPr>
            <a:r>
              <a:rPr lang="en-AU" sz="2800" dirty="0">
                <a:solidFill>
                  <a:schemeClr val="bg1"/>
                </a:solidFill>
                <a:latin typeface="Calibri" pitchFamily="34" charset="0"/>
              </a:rPr>
              <a:t>Exercise is a “poly-pill” </a:t>
            </a:r>
            <a:r>
              <a:rPr lang="en-AU" sz="2800" dirty="0">
                <a:solidFill>
                  <a:schemeClr val="bg1"/>
                </a:solidFill>
                <a:latin typeface="Calibri" pitchFamily="34" charset="0"/>
                <a:sym typeface="Symbol" pitchFamily="18" charset="2"/>
              </a:rPr>
              <a:t></a:t>
            </a:r>
            <a:r>
              <a:rPr lang="en-AU" sz="2800" dirty="0">
                <a:solidFill>
                  <a:schemeClr val="bg1"/>
                </a:solidFill>
                <a:latin typeface="Calibri" pitchFamily="34" charset="0"/>
              </a:rPr>
              <a:t> </a:t>
            </a:r>
            <a:r>
              <a:rPr lang="en-AU" sz="2000" dirty="0">
                <a:solidFill>
                  <a:schemeClr val="bg1"/>
                </a:solidFill>
                <a:latin typeface="Calibri" pitchFamily="34" charset="0"/>
                <a:sym typeface="Symbol" pitchFamily="18" charset="2"/>
              </a:rPr>
              <a:t></a:t>
            </a:r>
            <a:r>
              <a:rPr lang="en-AU" sz="2000" dirty="0">
                <a:solidFill>
                  <a:schemeClr val="bg1"/>
                </a:solidFill>
                <a:latin typeface="Calibri" pitchFamily="34" charset="0"/>
              </a:rPr>
              <a:t> obesity, </a:t>
            </a:r>
            <a:r>
              <a:rPr lang="en-AU" sz="2000" dirty="0">
                <a:solidFill>
                  <a:schemeClr val="bg1"/>
                </a:solidFill>
                <a:latin typeface="Calibri" pitchFamily="34" charset="0"/>
                <a:sym typeface="Symbol" pitchFamily="18" charset="2"/>
              </a:rPr>
              <a:t></a:t>
            </a:r>
            <a:r>
              <a:rPr lang="en-AU" sz="2000" dirty="0">
                <a:solidFill>
                  <a:schemeClr val="bg1"/>
                </a:solidFill>
                <a:latin typeface="Calibri" pitchFamily="34" charset="0"/>
              </a:rPr>
              <a:t> insulin </a:t>
            </a:r>
            <a:r>
              <a:rPr lang="en-AU" sz="2000" dirty="0" err="1">
                <a:solidFill>
                  <a:schemeClr val="bg1"/>
                </a:solidFill>
                <a:latin typeface="Calibri" pitchFamily="34" charset="0"/>
              </a:rPr>
              <a:t>sens</a:t>
            </a:r>
            <a:r>
              <a:rPr lang="en-AU" sz="2000" baseline="30000" dirty="0" err="1">
                <a:solidFill>
                  <a:schemeClr val="bg1"/>
                </a:solidFill>
                <a:latin typeface="Calibri" pitchFamily="34" charset="0"/>
              </a:rPr>
              <a:t>y</a:t>
            </a:r>
            <a:r>
              <a:rPr lang="en-AU" sz="2000" dirty="0">
                <a:solidFill>
                  <a:schemeClr val="bg1"/>
                </a:solidFill>
                <a:latin typeface="Calibri" pitchFamily="34" charset="0"/>
              </a:rPr>
              <a:t>, </a:t>
            </a:r>
            <a:r>
              <a:rPr lang="en-AU" sz="2000" dirty="0">
                <a:solidFill>
                  <a:schemeClr val="bg1"/>
                </a:solidFill>
                <a:latin typeface="Calibri" pitchFamily="34" charset="0"/>
                <a:sym typeface="Symbol" pitchFamily="18" charset="2"/>
              </a:rPr>
              <a:t></a:t>
            </a:r>
            <a:r>
              <a:rPr lang="en-AU" sz="2000" dirty="0">
                <a:solidFill>
                  <a:schemeClr val="bg1"/>
                </a:solidFill>
                <a:latin typeface="Calibri" pitchFamily="34" charset="0"/>
              </a:rPr>
              <a:t> lipids, </a:t>
            </a:r>
            <a:r>
              <a:rPr lang="en-AU" sz="2000" dirty="0">
                <a:solidFill>
                  <a:schemeClr val="bg1"/>
                </a:solidFill>
                <a:latin typeface="Calibri" pitchFamily="34" charset="0"/>
                <a:sym typeface="Symbol" pitchFamily="18" charset="2"/>
              </a:rPr>
              <a:t></a:t>
            </a:r>
            <a:r>
              <a:rPr lang="en-AU" sz="2000" dirty="0">
                <a:solidFill>
                  <a:schemeClr val="bg1"/>
                </a:solidFill>
                <a:latin typeface="Calibri" pitchFamily="34" charset="0"/>
              </a:rPr>
              <a:t> blood pressure, </a:t>
            </a:r>
            <a:r>
              <a:rPr lang="en-AU" sz="2000" dirty="0">
                <a:solidFill>
                  <a:schemeClr val="bg1"/>
                </a:solidFill>
                <a:latin typeface="Calibri" pitchFamily="34" charset="0"/>
                <a:sym typeface="Symbol" pitchFamily="18" charset="2"/>
              </a:rPr>
              <a:t> anxiety +</a:t>
            </a:r>
            <a:r>
              <a:rPr lang="en-AU" sz="2000" dirty="0">
                <a:solidFill>
                  <a:schemeClr val="bg1"/>
                </a:solidFill>
                <a:latin typeface="Calibri" pitchFamily="34" charset="0"/>
              </a:rPr>
              <a:t> depression, </a:t>
            </a:r>
            <a:r>
              <a:rPr lang="en-AU" sz="2000" dirty="0">
                <a:solidFill>
                  <a:schemeClr val="bg1"/>
                </a:solidFill>
                <a:latin typeface="Calibri" pitchFamily="34" charset="0"/>
                <a:sym typeface="Symbol" pitchFamily="18" charset="2"/>
              </a:rPr>
              <a:t></a:t>
            </a:r>
            <a:r>
              <a:rPr lang="en-AU" sz="2000" dirty="0">
                <a:solidFill>
                  <a:schemeClr val="bg1"/>
                </a:solidFill>
                <a:latin typeface="Calibri" pitchFamily="34" charset="0"/>
              </a:rPr>
              <a:t> mortality</a:t>
            </a:r>
          </a:p>
          <a:p>
            <a:pPr marL="457200" indent="-457200">
              <a:lnSpc>
                <a:spcPct val="105000"/>
              </a:lnSpc>
              <a:spcBef>
                <a:spcPct val="10000"/>
              </a:spcBef>
              <a:buFontTx/>
              <a:buAutoNum type="arabicPeriod"/>
            </a:pPr>
            <a:r>
              <a:rPr lang="en-AU" sz="2800" dirty="0">
                <a:solidFill>
                  <a:schemeClr val="bg1"/>
                </a:solidFill>
                <a:latin typeface="Calibri" pitchFamily="34" charset="0"/>
              </a:rPr>
              <a:t>No client ever wants to take </a:t>
            </a:r>
            <a:r>
              <a:rPr lang="en-AU" sz="2800" dirty="0" smtClean="0">
                <a:solidFill>
                  <a:schemeClr val="bg1"/>
                </a:solidFill>
                <a:latin typeface="Calibri" pitchFamily="34" charset="0"/>
              </a:rPr>
              <a:t/>
            </a:r>
            <a:br>
              <a:rPr lang="en-AU" sz="2800" dirty="0" smtClean="0">
                <a:solidFill>
                  <a:schemeClr val="bg1"/>
                </a:solidFill>
                <a:latin typeface="Calibri" pitchFamily="34" charset="0"/>
              </a:rPr>
            </a:br>
            <a:r>
              <a:rPr lang="en-AU" sz="2800" dirty="0" smtClean="0">
                <a:solidFill>
                  <a:schemeClr val="bg1"/>
                </a:solidFill>
                <a:latin typeface="Calibri" pitchFamily="34" charset="0"/>
              </a:rPr>
              <a:t>another </a:t>
            </a:r>
            <a:r>
              <a:rPr lang="en-AU" sz="2800" dirty="0">
                <a:solidFill>
                  <a:schemeClr val="bg1"/>
                </a:solidFill>
                <a:latin typeface="Calibri" pitchFamily="34" charset="0"/>
              </a:rPr>
              <a:t>pill or have another operation</a:t>
            </a:r>
          </a:p>
        </p:txBody>
      </p:sp>
    </p:spTree>
    <p:extLst>
      <p:ext uri="{BB962C8B-B14F-4D97-AF65-F5344CB8AC3E}">
        <p14:creationId xmlns:p14="http://schemas.microsoft.com/office/powerpoint/2010/main" val="381893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52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95267">
                                            <p:txEl>
                                              <p:pRg st="1" end="1"/>
                                            </p:txEl>
                                          </p:spTgt>
                                        </p:tgtEl>
                                        <p:attrNameLst>
                                          <p:attrName>ppt_c</p:attrName>
                                        </p:attrNameLst>
                                      </p:cBhvr>
                                      <p:to>
                                        <a:srgbClr val="0000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52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95267">
                                            <p:txEl>
                                              <p:pRg st="2" end="2"/>
                                            </p:txEl>
                                          </p:spTgt>
                                        </p:tgtEl>
                                        <p:attrNameLst>
                                          <p:attrName>ppt_c</p:attrName>
                                        </p:attrNameLst>
                                      </p:cBhvr>
                                      <p:to>
                                        <a:srgbClr val="0000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52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95267">
                                            <p:txEl>
                                              <p:pRg st="3" end="3"/>
                                            </p:txEl>
                                          </p:spTgt>
                                        </p:tgtEl>
                                        <p:attrNameLst>
                                          <p:attrName>ppt_c</p:attrName>
                                        </p:attrNameLst>
                                      </p:cBhvr>
                                      <p:to>
                                        <a:srgbClr val="0000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5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88640"/>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400" b="1" dirty="0">
                <a:latin typeface="Myriad Pro" pitchFamily="34" charset="0"/>
              </a:rPr>
              <a:t>What are some differences between AEPs and physiotherapists?</a:t>
            </a:r>
          </a:p>
          <a:p>
            <a:r>
              <a:rPr lang="en-US" sz="3800" dirty="0">
                <a:latin typeface="Myriad Pro" pitchFamily="34" charset="0"/>
              </a:rPr>
              <a:t/>
            </a:r>
            <a:br>
              <a:rPr lang="en-US" sz="3800" dirty="0">
                <a:latin typeface="Myriad Pro" pitchFamily="34" charset="0"/>
              </a:rPr>
            </a:br>
            <a:r>
              <a:rPr lang="en-US" sz="3800" dirty="0">
                <a:latin typeface="Myriad Pro" pitchFamily="34" charset="0"/>
              </a:rPr>
              <a:t/>
            </a:r>
            <a:br>
              <a:rPr lang="en-US" sz="3800" dirty="0">
                <a:latin typeface="Myriad Pro" pitchFamily="34" charset="0"/>
              </a:rPr>
            </a:br>
            <a:endParaRPr lang="en-US" sz="3000" dirty="0">
              <a:latin typeface="Myriad Pro" pitchFamily="34" charset="0"/>
            </a:endParaRPr>
          </a:p>
        </p:txBody>
      </p:sp>
      <p:sp>
        <p:nvSpPr>
          <p:cNvPr id="32771" name="Rectangle 3"/>
          <p:cNvSpPr>
            <a:spLocks noChangeArrowheads="1"/>
          </p:cNvSpPr>
          <p:nvPr/>
        </p:nvSpPr>
        <p:spPr bwMode="auto">
          <a:xfrm>
            <a:off x="179512" y="1340768"/>
            <a:ext cx="8712968" cy="508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10000"/>
              </a:spcBef>
            </a:pPr>
            <a:r>
              <a:rPr lang="en-AU" sz="2800" dirty="0">
                <a:solidFill>
                  <a:schemeClr val="bg1"/>
                </a:solidFill>
                <a:latin typeface="Myriad Pro" pitchFamily="34" charset="0"/>
              </a:rPr>
              <a:t>The important differences between physiotherapists and AEPs are that physiotherapists focus on treating the primary medical condition(s) usually at the acute and post-acute stages, whereas AEPs apply exercise to improve their clients’ chronic clinical, functional and psychosocial status. </a:t>
            </a:r>
            <a:endParaRPr lang="en-AU" sz="2800" dirty="0" smtClean="0">
              <a:solidFill>
                <a:schemeClr val="bg1"/>
              </a:solidFill>
              <a:latin typeface="Myriad Pro" pitchFamily="34" charset="0"/>
            </a:endParaRPr>
          </a:p>
          <a:p>
            <a:pPr marL="457200" indent="-457200">
              <a:lnSpc>
                <a:spcPct val="105000"/>
              </a:lnSpc>
              <a:spcBef>
                <a:spcPct val="10000"/>
              </a:spcBef>
            </a:pPr>
            <a:r>
              <a:rPr lang="en-AU" sz="2800" dirty="0" smtClean="0">
                <a:solidFill>
                  <a:schemeClr val="bg1"/>
                </a:solidFill>
                <a:latin typeface="Myriad Pro" pitchFamily="34" charset="0"/>
              </a:rPr>
              <a:t>AEPs </a:t>
            </a:r>
            <a:r>
              <a:rPr lang="en-AU" sz="2800" dirty="0">
                <a:solidFill>
                  <a:schemeClr val="bg1"/>
                </a:solidFill>
                <a:latin typeface="Myriad Pro" pitchFamily="34" charset="0"/>
              </a:rPr>
              <a:t>draw on an extensive range of high quality evidence to provide clinical exercise services for both the management and prevention of chronic disease. </a:t>
            </a:r>
            <a:endParaRPr lang="en-AU" sz="2800" dirty="0" smtClean="0">
              <a:solidFill>
                <a:schemeClr val="bg1"/>
              </a:solidFill>
              <a:latin typeface="Myriad Pro" pitchFamily="34" charset="0"/>
            </a:endParaRPr>
          </a:p>
          <a:p>
            <a:pPr marL="457200" indent="-457200">
              <a:lnSpc>
                <a:spcPct val="105000"/>
              </a:lnSpc>
              <a:spcBef>
                <a:spcPct val="10000"/>
              </a:spcBef>
            </a:pPr>
            <a:r>
              <a:rPr lang="en-AU" sz="2800" dirty="0" smtClean="0">
                <a:solidFill>
                  <a:schemeClr val="bg1"/>
                </a:solidFill>
                <a:latin typeface="Myriad Pro" pitchFamily="34" charset="0"/>
              </a:rPr>
              <a:t>For </a:t>
            </a:r>
            <a:r>
              <a:rPr lang="en-AU" sz="2800" dirty="0">
                <a:solidFill>
                  <a:schemeClr val="bg1"/>
                </a:solidFill>
                <a:latin typeface="Myriad Pro" pitchFamily="34" charset="0"/>
              </a:rPr>
              <a:t>further information on clinical exercise practice, go to </a:t>
            </a:r>
            <a:r>
              <a:rPr lang="en-AU" sz="2800" dirty="0">
                <a:solidFill>
                  <a:schemeClr val="bg1"/>
                </a:solidFill>
                <a:latin typeface="Myriad Pro" pitchFamily="34" charset="0"/>
                <a:hlinkClick r:id="rId2"/>
              </a:rPr>
              <a:t>ESSA</a:t>
            </a:r>
            <a:r>
              <a:rPr lang="en-AU" sz="2800" dirty="0">
                <a:solidFill>
                  <a:schemeClr val="bg1"/>
                </a:solidFill>
                <a:latin typeface="Myriad Pro" pitchFamily="34" charset="0"/>
              </a:rPr>
              <a:t> and </a:t>
            </a:r>
            <a:r>
              <a:rPr lang="en-AU" sz="2800" dirty="0">
                <a:solidFill>
                  <a:schemeClr val="bg1"/>
                </a:solidFill>
                <a:latin typeface="Myriad Pro" pitchFamily="34" charset="0"/>
                <a:hlinkClick r:id="rId3"/>
              </a:rPr>
              <a:t>Exercise is Medicine</a:t>
            </a:r>
            <a:r>
              <a:rPr lang="en-AU" sz="2800" dirty="0">
                <a:solidFill>
                  <a:schemeClr val="bg1"/>
                </a:solidFill>
                <a:latin typeface="Myriad Pro" pitchFamily="34" charset="0"/>
              </a:rPr>
              <a:t>®</a:t>
            </a:r>
          </a:p>
        </p:txBody>
      </p:sp>
    </p:spTree>
    <p:extLst>
      <p:ext uri="{BB962C8B-B14F-4D97-AF65-F5344CB8AC3E}">
        <p14:creationId xmlns:p14="http://schemas.microsoft.com/office/powerpoint/2010/main" val="2461403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88640"/>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400" b="1" dirty="0">
                <a:latin typeface="Myriad Pro" pitchFamily="34" charset="0"/>
              </a:rPr>
              <a:t>What are some differences between AEPs and physiotherapists?</a:t>
            </a:r>
          </a:p>
          <a:p>
            <a:pPr algn="ctr"/>
            <a:r>
              <a:rPr lang="en-US" sz="3400" b="1" dirty="0">
                <a:latin typeface="Myriad Pro" pitchFamily="34" charset="0"/>
              </a:rPr>
              <a:t/>
            </a:r>
            <a:br>
              <a:rPr lang="en-US" sz="3400" b="1" dirty="0">
                <a:latin typeface="Myriad Pro" pitchFamily="34" charset="0"/>
              </a:rPr>
            </a:br>
            <a:r>
              <a:rPr lang="en-US" sz="3400" b="1" dirty="0">
                <a:latin typeface="Myriad Pro" pitchFamily="34" charset="0"/>
              </a:rPr>
              <a:t/>
            </a:r>
            <a:br>
              <a:rPr lang="en-US" sz="3400" b="1" dirty="0">
                <a:latin typeface="Myriad Pro" pitchFamily="34" charset="0"/>
              </a:rPr>
            </a:br>
            <a:endParaRPr lang="en-US" sz="3400" b="1" dirty="0">
              <a:latin typeface="Myriad Pro" pitchFamily="34" charset="0"/>
            </a:endParaRPr>
          </a:p>
        </p:txBody>
      </p:sp>
      <p:sp>
        <p:nvSpPr>
          <p:cNvPr id="32771" name="Rectangle 3"/>
          <p:cNvSpPr>
            <a:spLocks noChangeArrowheads="1"/>
          </p:cNvSpPr>
          <p:nvPr/>
        </p:nvSpPr>
        <p:spPr bwMode="auto">
          <a:xfrm>
            <a:off x="323528" y="1340768"/>
            <a:ext cx="8640960" cy="493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10000"/>
              </a:spcBef>
            </a:pPr>
            <a:r>
              <a:rPr lang="en-US" sz="2800" dirty="0">
                <a:latin typeface="Calibri" pitchFamily="34" charset="0"/>
              </a:rPr>
              <a:t>Physiotherapists</a:t>
            </a:r>
            <a:r>
              <a:rPr lang="en-US" sz="2800" dirty="0">
                <a:solidFill>
                  <a:schemeClr val="bg1"/>
                </a:solidFill>
                <a:latin typeface="Calibri" pitchFamily="34" charset="0"/>
              </a:rPr>
              <a:t> treat the primary problem, usually an injury, at the acute and early post-acute stages of rehabilitation. </a:t>
            </a:r>
            <a:endParaRPr lang="en-US" sz="2800" dirty="0" smtClean="0">
              <a:solidFill>
                <a:schemeClr val="bg1"/>
              </a:solidFill>
              <a:latin typeface="Calibri" pitchFamily="34" charset="0"/>
            </a:endParaRPr>
          </a:p>
          <a:p>
            <a:pPr marL="457200" indent="-457200">
              <a:lnSpc>
                <a:spcPct val="105000"/>
              </a:lnSpc>
              <a:spcBef>
                <a:spcPct val="10000"/>
              </a:spcBef>
            </a:pPr>
            <a:endParaRPr lang="en-US" sz="2800" dirty="0">
              <a:solidFill>
                <a:schemeClr val="bg1"/>
              </a:solidFill>
              <a:latin typeface="Calibri" pitchFamily="34" charset="0"/>
            </a:endParaRPr>
          </a:p>
          <a:p>
            <a:pPr marL="457200" indent="-457200">
              <a:lnSpc>
                <a:spcPct val="105000"/>
              </a:lnSpc>
              <a:spcBef>
                <a:spcPct val="10000"/>
              </a:spcBef>
            </a:pPr>
            <a:r>
              <a:rPr lang="en-US" sz="2800" dirty="0">
                <a:latin typeface="Calibri" pitchFamily="34" charset="0"/>
              </a:rPr>
              <a:t>AEPs</a:t>
            </a:r>
            <a:r>
              <a:rPr lang="en-US" sz="2800" dirty="0">
                <a:solidFill>
                  <a:schemeClr val="bg1"/>
                </a:solidFill>
                <a:latin typeface="Calibri" pitchFamily="34" charset="0"/>
              </a:rPr>
              <a:t> treat the whole person, using exercise and other lifestyle strategies including health coaching. AEPs help people recovering from illness (</a:t>
            </a:r>
            <a:r>
              <a:rPr lang="en-US" sz="2800" dirty="0" err="1">
                <a:solidFill>
                  <a:schemeClr val="bg1"/>
                </a:solidFill>
                <a:latin typeface="Calibri" pitchFamily="34" charset="0"/>
              </a:rPr>
              <a:t>eg</a:t>
            </a:r>
            <a:r>
              <a:rPr lang="en-US" sz="2800" dirty="0">
                <a:solidFill>
                  <a:schemeClr val="bg1"/>
                </a:solidFill>
                <a:latin typeface="Calibri" pitchFamily="34" charset="0"/>
              </a:rPr>
              <a:t> heart attack), injury (soft tissue) or an operation (</a:t>
            </a:r>
            <a:r>
              <a:rPr lang="en-US" sz="2800" dirty="0" err="1">
                <a:solidFill>
                  <a:schemeClr val="bg1"/>
                </a:solidFill>
                <a:latin typeface="Calibri" pitchFamily="34" charset="0"/>
              </a:rPr>
              <a:t>eg</a:t>
            </a:r>
            <a:r>
              <a:rPr lang="en-US" sz="2800" dirty="0">
                <a:solidFill>
                  <a:schemeClr val="bg1"/>
                </a:solidFill>
                <a:latin typeface="Calibri" pitchFamily="34" charset="0"/>
              </a:rPr>
              <a:t> hip replacement), with a goal to helping clients to help themselves to better long term health and </a:t>
            </a:r>
            <a:r>
              <a:rPr lang="en-US" sz="2800" dirty="0" smtClean="0">
                <a:solidFill>
                  <a:schemeClr val="bg1"/>
                </a:solidFill>
                <a:latin typeface="Calibri" pitchFamily="34" charset="0"/>
              </a:rPr>
              <a:t/>
            </a:r>
            <a:br>
              <a:rPr lang="en-US" sz="2800" dirty="0" smtClean="0">
                <a:solidFill>
                  <a:schemeClr val="bg1"/>
                </a:solidFill>
                <a:latin typeface="Calibri" pitchFamily="34" charset="0"/>
              </a:rPr>
            </a:br>
            <a:r>
              <a:rPr lang="en-US" sz="2800" dirty="0" smtClean="0">
                <a:solidFill>
                  <a:schemeClr val="bg1"/>
                </a:solidFill>
                <a:latin typeface="Calibri" pitchFamily="34" charset="0"/>
              </a:rPr>
              <a:t>fitness </a:t>
            </a:r>
            <a:r>
              <a:rPr lang="en-US" sz="2800" dirty="0">
                <a:solidFill>
                  <a:schemeClr val="bg1"/>
                </a:solidFill>
                <a:latin typeface="Calibri" pitchFamily="34" charset="0"/>
              </a:rPr>
              <a:t>(prevention). </a:t>
            </a:r>
            <a:endParaRPr lang="en-AU" sz="2800" dirty="0">
              <a:solidFill>
                <a:schemeClr val="bg1"/>
              </a:solidFill>
              <a:latin typeface="Calibri" pitchFamily="34" charset="0"/>
            </a:endParaRPr>
          </a:p>
        </p:txBody>
      </p:sp>
    </p:spTree>
    <p:extLst>
      <p:ext uri="{BB962C8B-B14F-4D97-AF65-F5344CB8AC3E}">
        <p14:creationId xmlns:p14="http://schemas.microsoft.com/office/powerpoint/2010/main" val="3071641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14313" y="116633"/>
            <a:ext cx="882218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400" b="1" dirty="0">
                <a:latin typeface="Myriad Pro" pitchFamily="34" charset="0"/>
              </a:rPr>
              <a:t>Do AEPs earn the same as physiotherapists? </a:t>
            </a:r>
            <a:br>
              <a:rPr lang="en-US" sz="3400" b="1" dirty="0">
                <a:latin typeface="Myriad Pro" pitchFamily="34" charset="0"/>
              </a:rPr>
            </a:br>
            <a:r>
              <a:rPr lang="en-US" sz="3400" b="1" dirty="0">
                <a:latin typeface="Myriad Pro" pitchFamily="34" charset="0"/>
              </a:rPr>
              <a:t/>
            </a:r>
            <a:br>
              <a:rPr lang="en-US" sz="3400" b="1" dirty="0">
                <a:latin typeface="Myriad Pro" pitchFamily="34" charset="0"/>
              </a:rPr>
            </a:br>
            <a:endParaRPr lang="en-US" sz="3400" b="1" dirty="0">
              <a:latin typeface="Myriad Pro" pitchFamily="34" charset="0"/>
            </a:endParaRPr>
          </a:p>
        </p:txBody>
      </p:sp>
      <p:sp>
        <p:nvSpPr>
          <p:cNvPr id="33795" name="Rectangle 3"/>
          <p:cNvSpPr>
            <a:spLocks noChangeArrowheads="1"/>
          </p:cNvSpPr>
          <p:nvPr/>
        </p:nvSpPr>
        <p:spPr bwMode="auto">
          <a:xfrm>
            <a:off x="214313" y="836712"/>
            <a:ext cx="8929687" cy="55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10000"/>
              </a:spcBef>
              <a:buFont typeface="Arial" pitchFamily="34" charset="0"/>
              <a:buChar char="•"/>
            </a:pPr>
            <a:r>
              <a:rPr lang="en-US" sz="2800" dirty="0">
                <a:solidFill>
                  <a:schemeClr val="bg1"/>
                </a:solidFill>
                <a:latin typeface="Calibri" pitchFamily="34" charset="0"/>
              </a:rPr>
              <a:t>Yes, when these health professionals are employed by hospitals</a:t>
            </a:r>
            <a:r>
              <a:rPr lang="en-US" sz="2800" dirty="0" smtClean="0">
                <a:solidFill>
                  <a:schemeClr val="bg1"/>
                </a:solidFill>
                <a:latin typeface="Calibri" pitchFamily="34" charset="0"/>
              </a:rPr>
              <a:t>.</a:t>
            </a:r>
          </a:p>
          <a:p>
            <a:pPr marL="457200" indent="-457200">
              <a:lnSpc>
                <a:spcPct val="105000"/>
              </a:lnSpc>
              <a:spcBef>
                <a:spcPct val="10000"/>
              </a:spcBef>
              <a:buFont typeface="Arial" pitchFamily="34" charset="0"/>
              <a:buChar char="•"/>
            </a:pPr>
            <a:endParaRPr lang="en-US" sz="2800" dirty="0">
              <a:solidFill>
                <a:schemeClr val="bg1"/>
              </a:solidFill>
              <a:latin typeface="Calibri" pitchFamily="34" charset="0"/>
            </a:endParaRPr>
          </a:p>
          <a:p>
            <a:pPr marL="457200" indent="-457200">
              <a:lnSpc>
                <a:spcPct val="105000"/>
              </a:lnSpc>
              <a:spcBef>
                <a:spcPct val="10000"/>
              </a:spcBef>
              <a:buFont typeface="Arial" pitchFamily="34" charset="0"/>
              <a:buChar char="•"/>
            </a:pPr>
            <a:r>
              <a:rPr lang="en-US" sz="2800" dirty="0">
                <a:solidFill>
                  <a:schemeClr val="bg1"/>
                </a:solidFill>
                <a:latin typeface="Calibri" pitchFamily="34" charset="0"/>
              </a:rPr>
              <a:t>Both enter their professions at Grade I, with equal salary and status. They can then progress in their careers from there. </a:t>
            </a:r>
            <a:endParaRPr lang="en-US" sz="2800" dirty="0" smtClean="0">
              <a:solidFill>
                <a:schemeClr val="bg1"/>
              </a:solidFill>
              <a:latin typeface="Calibri" pitchFamily="34" charset="0"/>
            </a:endParaRPr>
          </a:p>
          <a:p>
            <a:pPr marL="457200" indent="-457200">
              <a:lnSpc>
                <a:spcPct val="105000"/>
              </a:lnSpc>
              <a:spcBef>
                <a:spcPct val="10000"/>
              </a:spcBef>
              <a:buFont typeface="Arial" pitchFamily="34" charset="0"/>
              <a:buChar char="•"/>
            </a:pPr>
            <a:endParaRPr lang="en-US" sz="2800" dirty="0">
              <a:solidFill>
                <a:schemeClr val="bg1"/>
              </a:solidFill>
              <a:latin typeface="Calibri" pitchFamily="34" charset="0"/>
            </a:endParaRPr>
          </a:p>
          <a:p>
            <a:pPr marL="457200" indent="-457200">
              <a:lnSpc>
                <a:spcPct val="105000"/>
              </a:lnSpc>
              <a:spcBef>
                <a:spcPct val="10000"/>
              </a:spcBef>
              <a:buFont typeface="Arial" pitchFamily="34" charset="0"/>
              <a:buChar char="•"/>
            </a:pPr>
            <a:r>
              <a:rPr lang="en-US" sz="2800" dirty="0">
                <a:solidFill>
                  <a:schemeClr val="bg1"/>
                </a:solidFill>
                <a:latin typeface="Calibri" pitchFamily="34" charset="0"/>
              </a:rPr>
              <a:t>The billing charges under Medicare, </a:t>
            </a:r>
            <a:r>
              <a:rPr lang="en-US" sz="2800" dirty="0" err="1">
                <a:solidFill>
                  <a:schemeClr val="bg1"/>
                </a:solidFill>
                <a:latin typeface="Calibri" pitchFamily="34" charset="0"/>
              </a:rPr>
              <a:t>WorkSafe</a:t>
            </a:r>
            <a:r>
              <a:rPr lang="en-US" sz="2800" dirty="0">
                <a:solidFill>
                  <a:schemeClr val="bg1"/>
                </a:solidFill>
                <a:latin typeface="Calibri" pitchFamily="34" charset="0"/>
              </a:rPr>
              <a:t> and other compensable schemes are very comparable for physiotherapists and AEPs </a:t>
            </a:r>
            <a:endParaRPr lang="en-AU" sz="2800" dirty="0">
              <a:solidFill>
                <a:schemeClr val="bg1"/>
              </a:solidFill>
              <a:latin typeface="Calibri" pitchFamily="34" charset="0"/>
            </a:endParaRPr>
          </a:p>
        </p:txBody>
      </p:sp>
    </p:spTree>
    <p:extLst>
      <p:ext uri="{BB962C8B-B14F-4D97-AF65-F5344CB8AC3E}">
        <p14:creationId xmlns:p14="http://schemas.microsoft.com/office/powerpoint/2010/main" val="169467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19766" y="3629"/>
            <a:ext cx="9144000" cy="761075"/>
          </a:xfrm>
          <a:noFill/>
          <a:ln>
            <a:noFill/>
          </a:ln>
        </p:spPr>
        <p:txBody>
          <a:bodyPr/>
          <a:lstStyle/>
          <a:p>
            <a:pPr algn="ctr" defTabSz="457200" fontAlgn="base">
              <a:spcAft>
                <a:spcPct val="0"/>
              </a:spcAft>
            </a:pPr>
            <a:r>
              <a:rPr sz="3400" b="1" dirty="0">
                <a:solidFill>
                  <a:schemeClr val="tx1"/>
                </a:solidFill>
                <a:latin typeface="Myriad Pro" pitchFamily="34" charset="0"/>
                <a:ea typeface="ＭＳ Ｐゴシック" pitchFamily="34" charset="-128"/>
                <a:cs typeface="Arial" pitchFamily="34" charset="0"/>
              </a:rPr>
              <a:t>Careers as an AEP</a:t>
            </a:r>
            <a:endParaRPr lang="en-AU" sz="3400" b="1" dirty="0">
              <a:solidFill>
                <a:schemeClr val="tx1"/>
              </a:solidFill>
              <a:latin typeface="Myriad Pro" pitchFamily="34" charset="0"/>
              <a:ea typeface="ＭＳ Ｐゴシック" pitchFamily="34" charset="-128"/>
              <a:cs typeface="Arial" pitchFamily="34" charset="0"/>
            </a:endParaRPr>
          </a:p>
        </p:txBody>
      </p:sp>
      <p:sp>
        <p:nvSpPr>
          <p:cNvPr id="420868" name="Rectangle 4"/>
          <p:cNvSpPr>
            <a:spLocks noGrp="1" noChangeArrowheads="1"/>
          </p:cNvSpPr>
          <p:nvPr>
            <p:ph idx="1"/>
          </p:nvPr>
        </p:nvSpPr>
        <p:spPr>
          <a:xfrm>
            <a:off x="323528" y="620688"/>
            <a:ext cx="8568952" cy="5976664"/>
          </a:xfrm>
        </p:spPr>
        <p:txBody>
          <a:bodyPr>
            <a:normAutofit lnSpcReduction="10000"/>
          </a:bodyPr>
          <a:lstStyle/>
          <a:p>
            <a:pPr>
              <a:lnSpc>
                <a:spcPct val="85000"/>
              </a:lnSpc>
              <a:buFont typeface="Arial" pitchFamily="34" charset="0"/>
              <a:buChar char="•"/>
            </a:pPr>
            <a:r>
              <a:rPr lang="en-AU" sz="2400" dirty="0" smtClean="0">
                <a:solidFill>
                  <a:schemeClr val="tx1"/>
                </a:solidFill>
                <a:latin typeface="Calibri" pitchFamily="34" charset="0"/>
                <a:ea typeface="ＭＳ Ｐゴシック" pitchFamily="34" charset="-128"/>
                <a:cs typeface="Arial" pitchFamily="34" charset="0"/>
              </a:rPr>
              <a:t>Hospital rehabilitation</a:t>
            </a:r>
          </a:p>
          <a:p>
            <a:pPr lvl="1">
              <a:lnSpc>
                <a:spcPct val="85000"/>
              </a:lnSpc>
            </a:pPr>
            <a:r>
              <a:rPr lang="en-AU" sz="2400" dirty="0" smtClean="0">
                <a:latin typeface="Calibri" pitchFamily="34" charset="0"/>
                <a:ea typeface="ＭＳ Ｐゴシック" pitchFamily="34" charset="-128"/>
                <a:cs typeface="Calibri" pitchFamily="34" charset="0"/>
              </a:rPr>
              <a:t>Restoration of function and 2</a:t>
            </a:r>
            <a:r>
              <a:rPr lang="en-AU" sz="2400" baseline="30000" dirty="0" smtClean="0">
                <a:latin typeface="Calibri" pitchFamily="34" charset="0"/>
                <a:ea typeface="ＭＳ Ｐゴシック" pitchFamily="34" charset="-128"/>
                <a:cs typeface="Calibri" pitchFamily="34" charset="0"/>
              </a:rPr>
              <a:t>0 </a:t>
            </a:r>
            <a:r>
              <a:rPr lang="en-AU" sz="2400" dirty="0" smtClean="0">
                <a:latin typeface="Calibri" pitchFamily="34" charset="0"/>
                <a:ea typeface="ＭＳ Ｐゴシック" pitchFamily="34" charset="-128"/>
                <a:cs typeface="Calibri" pitchFamily="34" charset="0"/>
              </a:rPr>
              <a:t>prevention for in-patients and out-patients</a:t>
            </a:r>
          </a:p>
          <a:p>
            <a:pPr lvl="1">
              <a:lnSpc>
                <a:spcPct val="85000"/>
              </a:lnSpc>
            </a:pPr>
            <a:endParaRPr lang="en-AU" sz="2400" dirty="0" smtClean="0">
              <a:latin typeface="Calibri" pitchFamily="34" charset="0"/>
              <a:ea typeface="ＭＳ Ｐゴシック" pitchFamily="34" charset="-128"/>
              <a:cs typeface="Calibri" pitchFamily="34" charset="0"/>
            </a:endParaRPr>
          </a:p>
          <a:p>
            <a:pPr>
              <a:lnSpc>
                <a:spcPct val="85000"/>
              </a:lnSpc>
              <a:buFont typeface="Arial" pitchFamily="34" charset="0"/>
              <a:buChar char="•"/>
            </a:pPr>
            <a:r>
              <a:rPr lang="en-AU" sz="2400" dirty="0" smtClean="0">
                <a:solidFill>
                  <a:schemeClr val="tx1"/>
                </a:solidFill>
                <a:latin typeface="Calibri" pitchFamily="34" charset="0"/>
                <a:ea typeface="ＭＳ Ｐゴシック" pitchFamily="34" charset="-128"/>
                <a:cs typeface="Calibri" pitchFamily="34" charset="0"/>
              </a:rPr>
              <a:t>Medical rehabilitation</a:t>
            </a:r>
          </a:p>
          <a:p>
            <a:pPr lvl="1">
              <a:lnSpc>
                <a:spcPct val="85000"/>
              </a:lnSpc>
            </a:pPr>
            <a:r>
              <a:rPr lang="en-AU" sz="2400" dirty="0" smtClean="0">
                <a:latin typeface="Calibri" pitchFamily="34" charset="0"/>
                <a:ea typeface="ＭＳ Ｐゴシック" pitchFamily="34" charset="-128"/>
                <a:cs typeface="Calibri" pitchFamily="34" charset="0"/>
              </a:rPr>
              <a:t>1</a:t>
            </a:r>
            <a:r>
              <a:rPr lang="en-AU" sz="2400" baseline="30000" dirty="0" smtClean="0">
                <a:latin typeface="Calibri" pitchFamily="34" charset="0"/>
                <a:ea typeface="ＭＳ Ｐゴシック" pitchFamily="34" charset="-128"/>
                <a:cs typeface="Calibri" pitchFamily="34" charset="0"/>
              </a:rPr>
              <a:t>0</a:t>
            </a:r>
            <a:r>
              <a:rPr lang="en-AU" sz="2400" dirty="0" smtClean="0">
                <a:latin typeface="Calibri" pitchFamily="34" charset="0"/>
                <a:ea typeface="ＭＳ Ｐゴシック" pitchFamily="34" charset="-128"/>
                <a:cs typeface="Calibri" pitchFamily="34" charset="0"/>
              </a:rPr>
              <a:t> and 2</a:t>
            </a:r>
            <a:r>
              <a:rPr lang="en-AU" sz="2400" baseline="30000" dirty="0" smtClean="0">
                <a:latin typeface="Calibri" pitchFamily="34" charset="0"/>
                <a:ea typeface="ＭＳ Ｐゴシック" pitchFamily="34" charset="-128"/>
                <a:cs typeface="Calibri" pitchFamily="34" charset="0"/>
              </a:rPr>
              <a:t>0 </a:t>
            </a:r>
            <a:r>
              <a:rPr lang="en-AU" sz="2400" dirty="0" smtClean="0">
                <a:latin typeface="Calibri" pitchFamily="34" charset="0"/>
                <a:ea typeface="ＭＳ Ｐゴシック" pitchFamily="34" charset="-128"/>
                <a:cs typeface="Calibri" pitchFamily="34" charset="0"/>
              </a:rPr>
              <a:t>prevention, and restoration of function for patients referred by medical practitioners</a:t>
            </a:r>
          </a:p>
          <a:p>
            <a:pPr lvl="1">
              <a:lnSpc>
                <a:spcPct val="85000"/>
              </a:lnSpc>
            </a:pPr>
            <a:endParaRPr lang="en-AU" sz="2400" dirty="0" smtClean="0">
              <a:latin typeface="Calibri" pitchFamily="34" charset="0"/>
              <a:ea typeface="ＭＳ Ｐゴシック" pitchFamily="34" charset="-128"/>
              <a:cs typeface="Calibri" pitchFamily="34" charset="0"/>
            </a:endParaRPr>
          </a:p>
          <a:p>
            <a:pPr>
              <a:lnSpc>
                <a:spcPct val="85000"/>
              </a:lnSpc>
              <a:buFont typeface="Arial" pitchFamily="34" charset="0"/>
              <a:buChar char="•"/>
            </a:pPr>
            <a:r>
              <a:rPr lang="en-AU" sz="2400" dirty="0" smtClean="0">
                <a:solidFill>
                  <a:schemeClr val="tx1"/>
                </a:solidFill>
                <a:latin typeface="Calibri" pitchFamily="34" charset="0"/>
                <a:ea typeface="ＭＳ Ｐゴシック" pitchFamily="34" charset="-128"/>
                <a:cs typeface="Calibri" pitchFamily="34" charset="0"/>
              </a:rPr>
              <a:t>Occupational rehabilitation</a:t>
            </a:r>
          </a:p>
          <a:p>
            <a:pPr lvl="1">
              <a:lnSpc>
                <a:spcPct val="85000"/>
              </a:lnSpc>
            </a:pPr>
            <a:r>
              <a:rPr lang="en-AU" sz="2400" dirty="0" smtClean="0">
                <a:latin typeface="Calibri" pitchFamily="34" charset="0"/>
                <a:ea typeface="ＭＳ Ｐゴシック" pitchFamily="34" charset="-128"/>
                <a:cs typeface="Calibri" pitchFamily="34" charset="0"/>
              </a:rPr>
              <a:t>Return to work programs (RTW)</a:t>
            </a:r>
          </a:p>
          <a:p>
            <a:pPr lvl="1">
              <a:lnSpc>
                <a:spcPct val="85000"/>
              </a:lnSpc>
            </a:pPr>
            <a:r>
              <a:rPr lang="en-AU" sz="2400" dirty="0" smtClean="0">
                <a:latin typeface="Calibri" pitchFamily="34" charset="0"/>
                <a:ea typeface="ＭＳ Ｐゴシック" pitchFamily="34" charset="-128"/>
                <a:cs typeface="Calibri" pitchFamily="34" charset="0"/>
              </a:rPr>
              <a:t>Injury Prevention </a:t>
            </a:r>
            <a:r>
              <a:rPr lang="en-AU" sz="2400" dirty="0" smtClean="0">
                <a:latin typeface="Calibri" pitchFamily="34" charset="0"/>
                <a:ea typeface="ＭＳ Ｐゴシック" pitchFamily="34" charset="-128"/>
                <a:cs typeface="Calibri" pitchFamily="34" charset="0"/>
                <a:sym typeface="Symbol" pitchFamily="18" charset="2"/>
              </a:rPr>
              <a:t> Work Conditioning</a:t>
            </a:r>
          </a:p>
          <a:p>
            <a:pPr lvl="1">
              <a:lnSpc>
                <a:spcPct val="85000"/>
              </a:lnSpc>
            </a:pPr>
            <a:endParaRPr lang="en-AU" sz="2400" dirty="0" smtClean="0">
              <a:latin typeface="Calibri" pitchFamily="34" charset="0"/>
              <a:ea typeface="ＭＳ Ｐゴシック" pitchFamily="34" charset="-128"/>
              <a:cs typeface="Calibri" pitchFamily="34" charset="0"/>
              <a:sym typeface="Symbol" pitchFamily="18" charset="2"/>
            </a:endParaRPr>
          </a:p>
          <a:p>
            <a:pPr>
              <a:lnSpc>
                <a:spcPct val="85000"/>
              </a:lnSpc>
              <a:buFont typeface="Arial" pitchFamily="34" charset="0"/>
              <a:buChar char="•"/>
            </a:pPr>
            <a:r>
              <a:rPr lang="en-AU" sz="2400" dirty="0">
                <a:solidFill>
                  <a:schemeClr val="tx1"/>
                </a:solidFill>
                <a:ea typeface="ＭＳ Ｐゴシック" pitchFamily="34" charset="-128"/>
                <a:cs typeface="Calibri" pitchFamily="34" charset="0"/>
              </a:rPr>
              <a:t>Community rehabilitation</a:t>
            </a:r>
          </a:p>
          <a:p>
            <a:pPr lvl="1">
              <a:lnSpc>
                <a:spcPct val="85000"/>
              </a:lnSpc>
            </a:pPr>
            <a:r>
              <a:rPr lang="en-AU" sz="2400" dirty="0">
                <a:ea typeface="ＭＳ Ｐゴシック" pitchFamily="34" charset="-128"/>
                <a:cs typeface="Calibri" pitchFamily="34" charset="0"/>
              </a:rPr>
              <a:t>1</a:t>
            </a:r>
            <a:r>
              <a:rPr lang="en-AU" sz="2400" baseline="30000" dirty="0">
                <a:ea typeface="ＭＳ Ｐゴシック" pitchFamily="34" charset="-128"/>
                <a:cs typeface="Calibri" pitchFamily="34" charset="0"/>
              </a:rPr>
              <a:t>0</a:t>
            </a:r>
            <a:r>
              <a:rPr lang="en-AU" sz="2400" dirty="0">
                <a:ea typeface="ＭＳ Ｐゴシック" pitchFamily="34" charset="-128"/>
                <a:cs typeface="Calibri" pitchFamily="34" charset="0"/>
              </a:rPr>
              <a:t> and 2</a:t>
            </a:r>
            <a:r>
              <a:rPr lang="en-AU" sz="2400" baseline="30000" dirty="0">
                <a:ea typeface="ＭＳ Ｐゴシック" pitchFamily="34" charset="-128"/>
                <a:cs typeface="Calibri" pitchFamily="34" charset="0"/>
              </a:rPr>
              <a:t>0 </a:t>
            </a:r>
            <a:r>
              <a:rPr lang="en-AU" sz="2400" dirty="0">
                <a:ea typeface="ＭＳ Ｐゴシック" pitchFamily="34" charset="-128"/>
                <a:cs typeface="Calibri" pitchFamily="34" charset="0"/>
              </a:rPr>
              <a:t>prevention, and restoration of function for clients </a:t>
            </a:r>
            <a:r>
              <a:rPr lang="en-AU" sz="2400" dirty="0" smtClean="0">
                <a:ea typeface="ＭＳ Ｐゴシック" pitchFamily="34" charset="-128"/>
                <a:cs typeface="Calibri" pitchFamily="34" charset="0"/>
              </a:rPr>
              <a:t/>
            </a:r>
            <a:br>
              <a:rPr lang="en-AU" sz="2400" dirty="0" smtClean="0">
                <a:ea typeface="ＭＳ Ｐゴシック" pitchFamily="34" charset="-128"/>
                <a:cs typeface="Calibri" pitchFamily="34" charset="0"/>
              </a:rPr>
            </a:br>
            <a:r>
              <a:rPr lang="en-AU" sz="2400" dirty="0" smtClean="0">
                <a:ea typeface="ＭＳ Ｐゴシック" pitchFamily="34" charset="-128"/>
                <a:cs typeface="Calibri" pitchFamily="34" charset="0"/>
              </a:rPr>
              <a:t>referred </a:t>
            </a:r>
            <a:r>
              <a:rPr lang="en-AU" sz="2400" dirty="0">
                <a:ea typeface="ＭＳ Ｐゴシック" pitchFamily="34" charset="-128"/>
                <a:cs typeface="Calibri" pitchFamily="34" charset="0"/>
              </a:rPr>
              <a:t>by medical </a:t>
            </a:r>
            <a:r>
              <a:rPr lang="en-AU" sz="2400" dirty="0" smtClean="0">
                <a:ea typeface="ＭＳ Ｐゴシック" pitchFamily="34" charset="-128"/>
                <a:cs typeface="Calibri" pitchFamily="34" charset="0"/>
              </a:rPr>
              <a:t>practitioners/physiotherapists/</a:t>
            </a:r>
            <a:br>
              <a:rPr lang="en-AU" sz="2400" dirty="0" smtClean="0">
                <a:ea typeface="ＭＳ Ｐゴシック" pitchFamily="34" charset="-128"/>
                <a:cs typeface="Calibri" pitchFamily="34" charset="0"/>
              </a:rPr>
            </a:br>
            <a:r>
              <a:rPr lang="en-AU" sz="2400" dirty="0" smtClean="0">
                <a:ea typeface="ＭＳ Ｐゴシック" pitchFamily="34" charset="-128"/>
                <a:cs typeface="Calibri" pitchFamily="34" charset="0"/>
              </a:rPr>
              <a:t>self-referred</a:t>
            </a:r>
            <a:endParaRPr lang="en-AU" sz="2400" dirty="0">
              <a:ea typeface="ＭＳ Ｐゴシック" pitchFamily="34" charset="-128"/>
              <a:cs typeface="Calibri" pitchFamily="34" charset="0"/>
            </a:endParaRPr>
          </a:p>
          <a:p>
            <a:pPr lvl="1">
              <a:lnSpc>
                <a:spcPct val="85000"/>
              </a:lnSpc>
            </a:pPr>
            <a:r>
              <a:rPr lang="en-AU" sz="2400" dirty="0">
                <a:ea typeface="ＭＳ Ｐゴシック" pitchFamily="34" charset="-128"/>
                <a:cs typeface="Calibri" pitchFamily="34" charset="0"/>
              </a:rPr>
              <a:t>Aged Care and Fitness facility </a:t>
            </a:r>
            <a:r>
              <a:rPr lang="en-AU" sz="2400" dirty="0" smtClean="0">
                <a:ea typeface="ＭＳ Ｐゴシック" pitchFamily="34" charset="-128"/>
                <a:cs typeface="Calibri" pitchFamily="34" charset="0"/>
              </a:rPr>
              <a:t>clientele</a:t>
            </a:r>
            <a:endParaRPr lang="en-AU" sz="2400" dirty="0">
              <a:ea typeface="ＭＳ Ｐゴシック" pitchFamily="34" charset="-128"/>
              <a:cs typeface="Calibri" pitchFamily="34" charset="0"/>
            </a:endParaRPr>
          </a:p>
        </p:txBody>
      </p:sp>
    </p:spTree>
    <p:extLst>
      <p:ext uri="{BB962C8B-B14F-4D97-AF65-F5344CB8AC3E}">
        <p14:creationId xmlns:p14="http://schemas.microsoft.com/office/powerpoint/2010/main" val="224023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86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0" end="0"/>
                                            </p:txEl>
                                          </p:spTgt>
                                        </p:tgtEl>
                                        <p:attrNameLst>
                                          <p:attrName>ppt_c</p:attrName>
                                        </p:attrNameLst>
                                      </p:cBhvr>
                                      <p:to>
                                        <a:srgbClr val="0000FF"/>
                                      </p:to>
                                    </p:animClr>
                                  </p:subTnLst>
                                </p:cTn>
                              </p:par>
                              <p:par>
                                <p:cTn id="7" presetID="1" presetClass="entr" presetSubtype="0" fill="hold" grpId="0" nodeType="withEffect">
                                  <p:stCondLst>
                                    <p:cond delay="0"/>
                                  </p:stCondLst>
                                  <p:childTnLst>
                                    <p:set>
                                      <p:cBhvr>
                                        <p:cTn id="8" dur="1" fill="hold">
                                          <p:stCondLst>
                                            <p:cond delay="0"/>
                                          </p:stCondLst>
                                        </p:cTn>
                                        <p:tgtEl>
                                          <p:spTgt spid="42086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1" end="1"/>
                                            </p:txEl>
                                          </p:spTgt>
                                        </p:tgtEl>
                                        <p:attrNameLst>
                                          <p:attrName>ppt_c</p:attrName>
                                        </p:attrNameLst>
                                      </p:cBhvr>
                                      <p:to>
                                        <a:srgbClr val="0000FF"/>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086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3" end="3"/>
                                            </p:txEl>
                                          </p:spTgt>
                                        </p:tgtEl>
                                        <p:attrNameLst>
                                          <p:attrName>ppt_c</p:attrName>
                                        </p:attrNameLst>
                                      </p:cBhvr>
                                      <p:to>
                                        <a:srgbClr val="0000FF"/>
                                      </p:to>
                                    </p:animClr>
                                  </p:subTnLst>
                                </p:cTn>
                              </p:par>
                              <p:par>
                                <p:cTn id="13" presetID="1" presetClass="entr" presetSubtype="0" fill="hold" grpId="0" nodeType="withEffect">
                                  <p:stCondLst>
                                    <p:cond delay="0"/>
                                  </p:stCondLst>
                                  <p:childTnLst>
                                    <p:set>
                                      <p:cBhvr>
                                        <p:cTn id="14" dur="1" fill="hold">
                                          <p:stCondLst>
                                            <p:cond delay="0"/>
                                          </p:stCondLst>
                                        </p:cTn>
                                        <p:tgtEl>
                                          <p:spTgt spid="42086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4" end="4"/>
                                            </p:txEl>
                                          </p:spTgt>
                                        </p:tgtEl>
                                        <p:attrNameLst>
                                          <p:attrName>ppt_c</p:attrName>
                                        </p:attrNameLst>
                                      </p:cBhvr>
                                      <p:to>
                                        <a:srgbClr val="0000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86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6" end="6"/>
                                            </p:txEl>
                                          </p:spTgt>
                                        </p:tgtEl>
                                        <p:attrNameLst>
                                          <p:attrName>ppt_c</p:attrName>
                                        </p:attrNameLst>
                                      </p:cBhvr>
                                      <p:to>
                                        <a:srgbClr val="0000FF"/>
                                      </p:to>
                                    </p:animClr>
                                  </p:subTnLst>
                                </p:cTn>
                              </p:par>
                              <p:par>
                                <p:cTn id="19" presetID="1" presetClass="entr" presetSubtype="0" fill="hold" grpId="0" nodeType="withEffect">
                                  <p:stCondLst>
                                    <p:cond delay="0"/>
                                  </p:stCondLst>
                                  <p:childTnLst>
                                    <p:set>
                                      <p:cBhvr>
                                        <p:cTn id="20" dur="1" fill="hold">
                                          <p:stCondLst>
                                            <p:cond delay="0"/>
                                          </p:stCondLst>
                                        </p:cTn>
                                        <p:tgtEl>
                                          <p:spTgt spid="42086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7" end="7"/>
                                            </p:txEl>
                                          </p:spTgt>
                                        </p:tgtEl>
                                        <p:attrNameLst>
                                          <p:attrName>ppt_c</p:attrName>
                                        </p:attrNameLst>
                                      </p:cBhvr>
                                      <p:to>
                                        <a:srgbClr val="0000FF"/>
                                      </p:to>
                                    </p:animClr>
                                  </p:subTnLst>
                                </p:cTn>
                              </p:par>
                              <p:par>
                                <p:cTn id="21" presetID="1" presetClass="entr" presetSubtype="0" fill="hold" grpId="0" nodeType="withEffect">
                                  <p:stCondLst>
                                    <p:cond delay="0"/>
                                  </p:stCondLst>
                                  <p:childTnLst>
                                    <p:set>
                                      <p:cBhvr>
                                        <p:cTn id="22" dur="1" fill="hold">
                                          <p:stCondLst>
                                            <p:cond delay="0"/>
                                          </p:stCondLst>
                                        </p:cTn>
                                        <p:tgtEl>
                                          <p:spTgt spid="42086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8" end="8"/>
                                            </p:txEl>
                                          </p:spTgt>
                                        </p:tgtEl>
                                        <p:attrNameLst>
                                          <p:attrName>ppt_c</p:attrName>
                                        </p:attrNameLst>
                                      </p:cBhvr>
                                      <p:to>
                                        <a:srgbClr val="0000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086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10" end="10"/>
                                            </p:txEl>
                                          </p:spTgt>
                                        </p:tgtEl>
                                        <p:attrNameLst>
                                          <p:attrName>ppt_c</p:attrName>
                                        </p:attrNameLst>
                                      </p:cBhvr>
                                      <p:to>
                                        <a:srgbClr val="0000FF"/>
                                      </p:to>
                                    </p:animClr>
                                  </p:subTnLst>
                                </p:cTn>
                              </p:par>
                              <p:par>
                                <p:cTn id="27" presetID="1" presetClass="entr" presetSubtype="0" fill="hold" grpId="0" nodeType="withEffect">
                                  <p:stCondLst>
                                    <p:cond delay="0"/>
                                  </p:stCondLst>
                                  <p:childTnLst>
                                    <p:set>
                                      <p:cBhvr>
                                        <p:cTn id="28" dur="1" fill="hold">
                                          <p:stCondLst>
                                            <p:cond delay="0"/>
                                          </p:stCondLst>
                                        </p:cTn>
                                        <p:tgtEl>
                                          <p:spTgt spid="420868">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11" end="11"/>
                                            </p:txEl>
                                          </p:spTgt>
                                        </p:tgtEl>
                                        <p:attrNameLst>
                                          <p:attrName>ppt_c</p:attrName>
                                        </p:attrNameLst>
                                      </p:cBhvr>
                                      <p:to>
                                        <a:srgbClr val="0000FF"/>
                                      </p:to>
                                    </p:animClr>
                                  </p:subTnLst>
                                </p:cTn>
                              </p:par>
                              <p:par>
                                <p:cTn id="29" presetID="1" presetClass="entr" presetSubtype="0" fill="hold" grpId="0" nodeType="withEffect">
                                  <p:stCondLst>
                                    <p:cond delay="0"/>
                                  </p:stCondLst>
                                  <p:childTnLst>
                                    <p:set>
                                      <p:cBhvr>
                                        <p:cTn id="30" dur="1" fill="hold">
                                          <p:stCondLst>
                                            <p:cond delay="0"/>
                                          </p:stCondLst>
                                        </p:cTn>
                                        <p:tgtEl>
                                          <p:spTgt spid="420868">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420868">
                                            <p:txEl>
                                              <p:pRg st="12" end="12"/>
                                            </p:txEl>
                                          </p:spTgt>
                                        </p:tgtEl>
                                        <p:attrNameLst>
                                          <p:attrName>ppt_c</p:attrName>
                                        </p:attrNameLst>
                                      </p:cBhvr>
                                      <p:to>
                                        <a:srgbClr val="0000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42875" y="15875"/>
            <a:ext cx="8677597" cy="669925"/>
          </a:xfrm>
          <a:noFill/>
          <a:ln>
            <a:noFill/>
          </a:ln>
        </p:spPr>
        <p:txBody>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Careers as an AEP </a:t>
            </a:r>
            <a:r>
              <a:rPr lang="en-AU" sz="1800" b="1" dirty="0" smtClean="0">
                <a:solidFill>
                  <a:schemeClr val="tx1"/>
                </a:solidFill>
                <a:latin typeface="Myriad Pro" pitchFamily="34" charset="0"/>
                <a:ea typeface="ＭＳ Ｐゴシック" pitchFamily="34" charset="-128"/>
                <a:cs typeface="Arial" pitchFamily="34" charset="0"/>
              </a:rPr>
              <a:t>cont.</a:t>
            </a:r>
            <a:endParaRPr lang="en-AU" sz="1800" b="1" dirty="0">
              <a:solidFill>
                <a:schemeClr val="tx1"/>
              </a:solidFill>
              <a:latin typeface="Myriad Pro" pitchFamily="34" charset="0"/>
              <a:ea typeface="ＭＳ Ｐゴシック" pitchFamily="34" charset="-128"/>
              <a:cs typeface="Arial" pitchFamily="34" charset="0"/>
            </a:endParaRPr>
          </a:p>
        </p:txBody>
      </p:sp>
      <p:sp>
        <p:nvSpPr>
          <p:cNvPr id="35843" name="Content Placeholder 2"/>
          <p:cNvSpPr>
            <a:spLocks noGrp="1"/>
          </p:cNvSpPr>
          <p:nvPr>
            <p:ph idx="1"/>
          </p:nvPr>
        </p:nvSpPr>
        <p:spPr>
          <a:xfrm>
            <a:off x="323528" y="685801"/>
            <a:ext cx="8712968" cy="5681662"/>
          </a:xfrm>
        </p:spPr>
        <p:txBody>
          <a:bodyPr>
            <a:normAutofit/>
          </a:bodyPr>
          <a:lstStyle/>
          <a:p>
            <a:pPr>
              <a:lnSpc>
                <a:spcPct val="85000"/>
              </a:lnSpc>
              <a:buFont typeface="Arial" pitchFamily="34" charset="0"/>
              <a:buChar char="•"/>
            </a:pPr>
            <a:r>
              <a:rPr lang="en-AU" sz="2800" dirty="0" smtClean="0">
                <a:solidFill>
                  <a:schemeClr val="tx1"/>
                </a:solidFill>
                <a:latin typeface="Calibri" pitchFamily="34" charset="0"/>
                <a:ea typeface="ＭＳ Ｐゴシック" pitchFamily="34" charset="-128"/>
                <a:cs typeface="Calibri" pitchFamily="34" charset="0"/>
              </a:rPr>
              <a:t>Sports rehabilitation</a:t>
            </a:r>
          </a:p>
          <a:p>
            <a:pPr lvl="1">
              <a:lnSpc>
                <a:spcPct val="85000"/>
              </a:lnSpc>
            </a:pPr>
            <a:r>
              <a:rPr lang="en-AU" dirty="0" smtClean="0">
                <a:latin typeface="Calibri" pitchFamily="34" charset="0"/>
                <a:ea typeface="ＭＳ Ｐゴシック" pitchFamily="34" charset="-128"/>
                <a:cs typeface="Calibri" pitchFamily="34" charset="0"/>
              </a:rPr>
              <a:t>Return to training and competition for injured athletes</a:t>
            </a:r>
          </a:p>
          <a:p>
            <a:pPr lvl="1">
              <a:lnSpc>
                <a:spcPct val="85000"/>
              </a:lnSpc>
            </a:pPr>
            <a:r>
              <a:rPr lang="en-AU" dirty="0" smtClean="0">
                <a:latin typeface="Calibri" pitchFamily="34" charset="0"/>
                <a:ea typeface="ＭＳ Ｐゴシック" pitchFamily="34" charset="-128"/>
                <a:cs typeface="Calibri" pitchFamily="34" charset="0"/>
              </a:rPr>
              <a:t>Injury Prevention </a:t>
            </a:r>
            <a:r>
              <a:rPr lang="en-AU" dirty="0" smtClean="0">
                <a:latin typeface="Calibri" pitchFamily="34" charset="0"/>
                <a:ea typeface="ＭＳ Ｐゴシック" pitchFamily="34" charset="-128"/>
                <a:cs typeface="Calibri" pitchFamily="34" charset="0"/>
                <a:sym typeface="Symbol" pitchFamily="18" charset="2"/>
              </a:rPr>
              <a:t> Conditioning</a:t>
            </a:r>
          </a:p>
          <a:p>
            <a:pPr lvl="1">
              <a:lnSpc>
                <a:spcPct val="85000"/>
              </a:lnSpc>
            </a:pPr>
            <a:endParaRPr lang="en-AU" dirty="0" smtClean="0">
              <a:latin typeface="Calibri" pitchFamily="34" charset="0"/>
              <a:ea typeface="ＭＳ Ｐゴシック" pitchFamily="34" charset="-128"/>
              <a:cs typeface="Calibri" pitchFamily="34" charset="0"/>
              <a:sym typeface="Symbol" pitchFamily="18" charset="2"/>
            </a:endParaRPr>
          </a:p>
          <a:p>
            <a:pPr>
              <a:lnSpc>
                <a:spcPct val="85000"/>
              </a:lnSpc>
              <a:buFont typeface="Arial" pitchFamily="34" charset="0"/>
              <a:buChar char="•"/>
            </a:pPr>
            <a:r>
              <a:rPr lang="en-AU" sz="2800" dirty="0" smtClean="0">
                <a:solidFill>
                  <a:schemeClr val="tx1"/>
                </a:solidFill>
                <a:latin typeface="Calibri" pitchFamily="34" charset="0"/>
                <a:ea typeface="ＭＳ Ｐゴシック" pitchFamily="34" charset="-128"/>
                <a:cs typeface="Calibri" pitchFamily="34" charset="0"/>
              </a:rPr>
              <a:t>Case Management</a:t>
            </a:r>
          </a:p>
          <a:p>
            <a:pPr lvl="1">
              <a:lnSpc>
                <a:spcPct val="85000"/>
              </a:lnSpc>
            </a:pPr>
            <a:r>
              <a:rPr lang="en-AU" dirty="0" smtClean="0">
                <a:latin typeface="Calibri" pitchFamily="34" charset="0"/>
                <a:ea typeface="ＭＳ Ｐゴシック" pitchFamily="34" charset="-128"/>
                <a:cs typeface="Calibri" pitchFamily="34" charset="0"/>
              </a:rPr>
              <a:t>Human Resources Departments</a:t>
            </a:r>
          </a:p>
          <a:p>
            <a:pPr lvl="1">
              <a:lnSpc>
                <a:spcPct val="85000"/>
              </a:lnSpc>
            </a:pPr>
            <a:r>
              <a:rPr lang="en-AU" dirty="0" smtClean="0">
                <a:latin typeface="Calibri" pitchFamily="34" charset="0"/>
                <a:ea typeface="ＭＳ Ｐゴシック" pitchFamily="34" charset="-128"/>
                <a:cs typeface="Calibri" pitchFamily="34" charset="0"/>
              </a:rPr>
              <a:t>OH&amp;S Departments</a:t>
            </a:r>
          </a:p>
          <a:p>
            <a:pPr lvl="1">
              <a:lnSpc>
                <a:spcPct val="85000"/>
              </a:lnSpc>
            </a:pPr>
            <a:r>
              <a:rPr lang="en-AU" dirty="0" smtClean="0">
                <a:latin typeface="Calibri" pitchFamily="34" charset="0"/>
                <a:ea typeface="ＭＳ Ｐゴシック" pitchFamily="34" charset="-128"/>
                <a:cs typeface="Calibri" pitchFamily="34" charset="0"/>
              </a:rPr>
              <a:t>Insurers</a:t>
            </a:r>
          </a:p>
          <a:p>
            <a:pPr lvl="1">
              <a:lnSpc>
                <a:spcPct val="85000"/>
              </a:lnSpc>
            </a:pPr>
            <a:r>
              <a:rPr lang="en-AU" dirty="0" smtClean="0">
                <a:latin typeface="Calibri" pitchFamily="34" charset="0"/>
                <a:ea typeface="ＭＳ Ｐゴシック" pitchFamily="34" charset="-128"/>
                <a:cs typeface="Calibri" pitchFamily="34" charset="0"/>
              </a:rPr>
              <a:t>Decision and Policy Makers</a:t>
            </a:r>
          </a:p>
          <a:p>
            <a:pPr lvl="1">
              <a:lnSpc>
                <a:spcPct val="85000"/>
              </a:lnSpc>
            </a:pPr>
            <a:endParaRPr lang="en-AU" dirty="0" smtClean="0">
              <a:latin typeface="Calibri" pitchFamily="34" charset="0"/>
              <a:ea typeface="ＭＳ Ｐゴシック" pitchFamily="34" charset="-128"/>
              <a:cs typeface="Calibri" pitchFamily="34" charset="0"/>
            </a:endParaRPr>
          </a:p>
          <a:p>
            <a:pPr>
              <a:lnSpc>
                <a:spcPct val="85000"/>
              </a:lnSpc>
              <a:buFont typeface="Arial" pitchFamily="34" charset="0"/>
              <a:buChar char="•"/>
            </a:pPr>
            <a:r>
              <a:rPr lang="en-AU" sz="2800" dirty="0" smtClean="0">
                <a:solidFill>
                  <a:schemeClr val="tx1"/>
                </a:solidFill>
                <a:latin typeface="Calibri" pitchFamily="34" charset="0"/>
                <a:ea typeface="ＭＳ Ｐゴシック" pitchFamily="34" charset="-128"/>
                <a:cs typeface="Calibri" pitchFamily="34" charset="0"/>
              </a:rPr>
              <a:t>AEP academic (universities)</a:t>
            </a:r>
          </a:p>
          <a:p>
            <a:pPr lvl="1">
              <a:lnSpc>
                <a:spcPct val="85000"/>
              </a:lnSpc>
            </a:pPr>
            <a:r>
              <a:rPr lang="en-AU" dirty="0" smtClean="0">
                <a:latin typeface="Calibri" pitchFamily="34" charset="0"/>
                <a:ea typeface="ＭＳ Ｐゴシック" pitchFamily="34" charset="-128"/>
                <a:cs typeface="Calibri" pitchFamily="34" charset="0"/>
              </a:rPr>
              <a:t>AEPs who also complete a PhD in clinical exercise</a:t>
            </a:r>
          </a:p>
        </p:txBody>
      </p:sp>
    </p:spTree>
    <p:extLst>
      <p:ext uri="{BB962C8B-B14F-4D97-AF65-F5344CB8AC3E}">
        <p14:creationId xmlns:p14="http://schemas.microsoft.com/office/powerpoint/2010/main" val="293927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0"/>
          <p:cNvSpPr txBox="1">
            <a:spLocks noChangeArrowheads="1"/>
          </p:cNvSpPr>
          <p:nvPr/>
        </p:nvSpPr>
        <p:spPr bwMode="auto">
          <a:xfrm>
            <a:off x="107504" y="332656"/>
            <a:ext cx="9036496" cy="62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105000"/>
              </a:lnSpc>
            </a:pPr>
            <a:r>
              <a:rPr lang="en-AU" sz="5400" b="1" dirty="0">
                <a:solidFill>
                  <a:schemeClr val="bg1"/>
                </a:solidFill>
                <a:latin typeface="Calibri" pitchFamily="34" charset="0"/>
              </a:rPr>
              <a:t>Masters in Clinical Exercise Physiology (MCEP) Information </a:t>
            </a:r>
            <a:r>
              <a:rPr lang="en-AU" sz="5400" b="1" dirty="0" smtClean="0">
                <a:solidFill>
                  <a:schemeClr val="bg1"/>
                </a:solidFill>
                <a:latin typeface="Calibri" pitchFamily="34" charset="0"/>
              </a:rPr>
              <a:t>Session: </a:t>
            </a:r>
            <a:r>
              <a:rPr lang="en-AU" sz="5400" b="1" dirty="0" err="1" smtClean="0">
                <a:solidFill>
                  <a:schemeClr val="bg1"/>
                </a:solidFill>
                <a:latin typeface="Calibri" pitchFamily="34" charset="0"/>
              </a:rPr>
              <a:t>Waurn</a:t>
            </a:r>
            <a:r>
              <a:rPr lang="en-AU" sz="5400" b="1" dirty="0" smtClean="0">
                <a:solidFill>
                  <a:schemeClr val="bg1"/>
                </a:solidFill>
                <a:latin typeface="Calibri" pitchFamily="34" charset="0"/>
              </a:rPr>
              <a:t> Ponds campus</a:t>
            </a:r>
          </a:p>
          <a:p>
            <a:pPr>
              <a:lnSpc>
                <a:spcPct val="105000"/>
              </a:lnSpc>
            </a:pPr>
            <a:r>
              <a:rPr lang="en-AU" sz="3200" dirty="0" smtClean="0">
                <a:latin typeface="Calibri" pitchFamily="34" charset="0"/>
              </a:rPr>
              <a:t>A </a:t>
            </a:r>
            <a:r>
              <a:rPr lang="en-AU" sz="3200" dirty="0">
                <a:latin typeface="Calibri" pitchFamily="34" charset="0"/>
              </a:rPr>
              <a:t>presentation by </a:t>
            </a:r>
            <a:r>
              <a:rPr lang="en-AU" sz="4800" dirty="0">
                <a:latin typeface="Calibri" pitchFamily="34" charset="0"/>
              </a:rPr>
              <a:t>Prof Steve Selig</a:t>
            </a:r>
          </a:p>
          <a:p>
            <a:pPr>
              <a:lnSpc>
                <a:spcPct val="105000"/>
              </a:lnSpc>
            </a:pPr>
            <a:r>
              <a:rPr lang="en-AU" sz="2800" dirty="0">
                <a:latin typeface="Calibri" pitchFamily="34" charset="0"/>
              </a:rPr>
              <a:t>on behalf of </a:t>
            </a:r>
            <a:r>
              <a:rPr lang="en-AU" sz="2800" dirty="0" smtClean="0">
                <a:latin typeface="Calibri" pitchFamily="34" charset="0"/>
              </a:rPr>
              <a:t>the course team</a:t>
            </a:r>
          </a:p>
          <a:p>
            <a:pPr>
              <a:lnSpc>
                <a:spcPct val="105000"/>
              </a:lnSpc>
            </a:pPr>
            <a:endParaRPr lang="en-AU" sz="2800" dirty="0" smtClean="0">
              <a:latin typeface="Calibri" pitchFamily="34" charset="0"/>
            </a:endParaRPr>
          </a:p>
          <a:p>
            <a:pPr>
              <a:lnSpc>
                <a:spcPct val="105000"/>
              </a:lnSpc>
            </a:pPr>
            <a:r>
              <a:rPr lang="en-AU" sz="2800" dirty="0" smtClean="0">
                <a:latin typeface="Calibri" pitchFamily="34" charset="0"/>
              </a:rPr>
              <a:t>Thursday</a:t>
            </a:r>
            <a:r>
              <a:rPr lang="en-AU" sz="2800" dirty="0">
                <a:latin typeface="Calibri" pitchFamily="34" charset="0"/>
              </a:rPr>
              <a:t>, 6th June, </a:t>
            </a:r>
            <a:r>
              <a:rPr lang="en-AU" sz="2800" dirty="0" smtClean="0">
                <a:latin typeface="Calibri" pitchFamily="34" charset="0"/>
              </a:rPr>
              <a:t>1 – 2 PM</a:t>
            </a:r>
            <a:endParaRPr lang="en-AU" sz="2800" dirty="0">
              <a:latin typeface="Calibri" pitchFamily="34" charset="0"/>
            </a:endParaRPr>
          </a:p>
          <a:p>
            <a:pPr>
              <a:lnSpc>
                <a:spcPct val="105000"/>
              </a:lnSpc>
            </a:pPr>
            <a:r>
              <a:rPr lang="en-AU" sz="2800" dirty="0">
                <a:latin typeface="Calibri" pitchFamily="34" charset="0"/>
              </a:rPr>
              <a:t>Location: REACH Lecture Theatre (dd2.101)</a:t>
            </a:r>
            <a:endParaRPr lang="en-AU" sz="2800" dirty="0">
              <a:latin typeface="Calibri" pitchFamily="34" charset="0"/>
            </a:endParaRPr>
          </a:p>
          <a:p>
            <a:pPr>
              <a:lnSpc>
                <a:spcPct val="105000"/>
              </a:lnSpc>
            </a:pPr>
            <a:endParaRPr lang="en-AU" sz="2800" dirty="0">
              <a:latin typeface="Arial Narrow" pitchFamily="34" charset="0"/>
            </a:endParaRPr>
          </a:p>
          <a:p>
            <a:pPr>
              <a:lnSpc>
                <a:spcPct val="105000"/>
              </a:lnSpc>
            </a:pPr>
            <a:endParaRPr lang="en-AU" sz="2800" dirty="0">
              <a:latin typeface="Arial Narrow" pitchFamily="34" charset="0"/>
            </a:endParaRPr>
          </a:p>
        </p:txBody>
      </p:sp>
    </p:spTree>
    <p:extLst>
      <p:ext uri="{BB962C8B-B14F-4D97-AF65-F5344CB8AC3E}">
        <p14:creationId xmlns:p14="http://schemas.microsoft.com/office/powerpoint/2010/main" val="787510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4300"/>
            <a:ext cx="7620000" cy="722412"/>
          </a:xfrm>
          <a:noFill/>
          <a:ln>
            <a:noFill/>
          </a:ln>
        </p:spPr>
        <p:txBody>
          <a:bodyPr vert="horz" lIns="91440" tIns="45720" rIns="91440" bIns="45720" rtlCol="0" anchor="ctr">
            <a:normAutofit fontScale="90000"/>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Class of 2012: where are they now?</a:t>
            </a:r>
            <a:endParaRPr lang="en-AU" sz="3400" b="1" dirty="0">
              <a:solidFill>
                <a:schemeClr val="tx1"/>
              </a:solidFill>
              <a:latin typeface="Myriad Pro" pitchFamily="34" charset="0"/>
              <a:ea typeface="ＭＳ Ｐゴシック" pitchFamily="34" charset="-128"/>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cxnSp>
        <p:nvCxnSpPr>
          <p:cNvPr id="8" name="Straight Arrow Connector 7"/>
          <p:cNvCxnSpPr/>
          <p:nvPr/>
        </p:nvCxnSpPr>
        <p:spPr>
          <a:xfrm flipH="1">
            <a:off x="3370858" y="1571274"/>
            <a:ext cx="1273150" cy="1065638"/>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4191847506"/>
              </p:ext>
            </p:extLst>
          </p:nvPr>
        </p:nvGraphicFramePr>
        <p:xfrm>
          <a:off x="4572000" y="1380774"/>
          <a:ext cx="1486148" cy="190500"/>
        </p:xfrm>
        <a:graphic>
          <a:graphicData uri="http://schemas.openxmlformats.org/drawingml/2006/table">
            <a:tbl>
              <a:tblPr>
                <a:tableStyleId>{5C22544A-7EE6-4342-B048-85BDC9FD1C3A}</a:tableStyleId>
              </a:tblPr>
              <a:tblGrid>
                <a:gridCol w="1486148"/>
              </a:tblGrid>
              <a:tr h="190500">
                <a:tc>
                  <a:txBody>
                    <a:bodyPr/>
                    <a:lstStyle/>
                    <a:p>
                      <a:pPr algn="ctr" fontAlgn="b"/>
                      <a:r>
                        <a:rPr lang="en-AU" sz="1100" u="none" strike="noStrike" dirty="0">
                          <a:solidFill>
                            <a:srgbClr val="FF0000"/>
                          </a:solidFill>
                          <a:effectLst/>
                        </a:rPr>
                        <a:t>PACE Exercise Physiology</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14" name="Straight Arrow Connector 13"/>
          <p:cNvCxnSpPr/>
          <p:nvPr/>
        </p:nvCxnSpPr>
        <p:spPr>
          <a:xfrm>
            <a:off x="5315074" y="1581310"/>
            <a:ext cx="0" cy="1929734"/>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394669684"/>
              </p:ext>
            </p:extLst>
          </p:nvPr>
        </p:nvGraphicFramePr>
        <p:xfrm>
          <a:off x="2174026" y="1913593"/>
          <a:ext cx="1008112" cy="190500"/>
        </p:xfrm>
        <a:graphic>
          <a:graphicData uri="http://schemas.openxmlformats.org/drawingml/2006/table">
            <a:tbl>
              <a:tblPr>
                <a:tableStyleId>{5C22544A-7EE6-4342-B048-85BDC9FD1C3A}</a:tableStyleId>
              </a:tblPr>
              <a:tblGrid>
                <a:gridCol w="1008112"/>
              </a:tblGrid>
              <a:tr h="190500">
                <a:tc>
                  <a:txBody>
                    <a:bodyPr/>
                    <a:lstStyle/>
                    <a:p>
                      <a:pPr algn="ctr" fontAlgn="b"/>
                      <a:r>
                        <a:rPr lang="en-AU" sz="1100" b="0" i="0" u="none" strike="noStrike" dirty="0" smtClean="0">
                          <a:solidFill>
                            <a:srgbClr val="FF0000"/>
                          </a:solidFill>
                          <a:effectLst/>
                          <a:latin typeface="Calibri"/>
                        </a:rPr>
                        <a:t>Epworth Health</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17" name="Straight Arrow Connector 16"/>
          <p:cNvCxnSpPr>
            <a:stCxn id="16" idx="2"/>
          </p:cNvCxnSpPr>
          <p:nvPr/>
        </p:nvCxnSpPr>
        <p:spPr>
          <a:xfrm>
            <a:off x="2678082" y="2104093"/>
            <a:ext cx="0" cy="540409"/>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2309858672"/>
              </p:ext>
            </p:extLst>
          </p:nvPr>
        </p:nvGraphicFramePr>
        <p:xfrm>
          <a:off x="5601739" y="4584561"/>
          <a:ext cx="1486148" cy="190500"/>
        </p:xfrm>
        <a:graphic>
          <a:graphicData uri="http://schemas.openxmlformats.org/drawingml/2006/table">
            <a:tbl>
              <a:tblPr>
                <a:tableStyleId>{5C22544A-7EE6-4342-B048-85BDC9FD1C3A}</a:tableStyleId>
              </a:tblPr>
              <a:tblGrid>
                <a:gridCol w="1486148"/>
              </a:tblGrid>
              <a:tr h="190500">
                <a:tc>
                  <a:txBody>
                    <a:bodyPr/>
                    <a:lstStyle/>
                    <a:p>
                      <a:pPr algn="ctr" fontAlgn="b"/>
                      <a:r>
                        <a:rPr lang="en-AU" sz="1100" b="0" i="0" u="none" strike="noStrike" dirty="0">
                          <a:solidFill>
                            <a:srgbClr val="FF0000"/>
                          </a:solidFill>
                          <a:effectLst/>
                          <a:latin typeface="Calibri"/>
                        </a:rPr>
                        <a:t>Rowville Sports </a:t>
                      </a:r>
                      <a:r>
                        <a:rPr lang="en-AU" sz="1100" b="0" i="0" u="none" strike="noStrike" dirty="0" smtClean="0">
                          <a:solidFill>
                            <a:srgbClr val="FF0000"/>
                          </a:solidFill>
                          <a:effectLst/>
                          <a:latin typeface="Calibri"/>
                        </a:rPr>
                        <a:t>Medicine</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19" name="Straight Arrow Connector 18"/>
          <p:cNvCxnSpPr/>
          <p:nvPr/>
        </p:nvCxnSpPr>
        <p:spPr>
          <a:xfrm flipV="1">
            <a:off x="6216658" y="3810001"/>
            <a:ext cx="1" cy="77456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1131900709"/>
              </p:ext>
            </p:extLst>
          </p:nvPr>
        </p:nvGraphicFramePr>
        <p:xfrm>
          <a:off x="5427452" y="1723093"/>
          <a:ext cx="1645779" cy="190500"/>
        </p:xfrm>
        <a:graphic>
          <a:graphicData uri="http://schemas.openxmlformats.org/drawingml/2006/table">
            <a:tbl>
              <a:tblPr>
                <a:tableStyleId>{5C22544A-7EE6-4342-B048-85BDC9FD1C3A}</a:tableStyleId>
              </a:tblPr>
              <a:tblGrid>
                <a:gridCol w="1645779"/>
              </a:tblGrid>
              <a:tr h="190500">
                <a:tc>
                  <a:txBody>
                    <a:bodyPr/>
                    <a:lstStyle/>
                    <a:p>
                      <a:pPr algn="ctr" fontAlgn="b"/>
                      <a:r>
                        <a:rPr lang="en-AU" sz="1100" b="0" i="0" u="none" strike="noStrike" dirty="0">
                          <a:solidFill>
                            <a:srgbClr val="FF0000"/>
                          </a:solidFill>
                          <a:effectLst/>
                          <a:latin typeface="Calibri"/>
                        </a:rPr>
                        <a:t>MD </a:t>
                      </a:r>
                      <a:r>
                        <a:rPr lang="en-AU" sz="1100" b="0" i="0" u="none" strike="noStrike" dirty="0" smtClean="0">
                          <a:solidFill>
                            <a:srgbClr val="FF0000"/>
                          </a:solidFill>
                          <a:effectLst/>
                          <a:latin typeface="Calibri"/>
                        </a:rPr>
                        <a:t>Health Physiotherapy</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21" name="Straight Arrow Connector 20"/>
          <p:cNvCxnSpPr/>
          <p:nvPr/>
        </p:nvCxnSpPr>
        <p:spPr>
          <a:xfrm>
            <a:off x="6092933" y="1931434"/>
            <a:ext cx="0" cy="759203"/>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300192" y="1931434"/>
            <a:ext cx="1" cy="799329"/>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3088504398"/>
              </p:ext>
            </p:extLst>
          </p:nvPr>
        </p:nvGraphicFramePr>
        <p:xfrm>
          <a:off x="2195736" y="4394061"/>
          <a:ext cx="1714990" cy="190500"/>
        </p:xfrm>
        <a:graphic>
          <a:graphicData uri="http://schemas.openxmlformats.org/drawingml/2006/table">
            <a:tbl>
              <a:tblPr>
                <a:tableStyleId>{5C22544A-7EE6-4342-B048-85BDC9FD1C3A}</a:tableStyleId>
              </a:tblPr>
              <a:tblGrid>
                <a:gridCol w="1714990"/>
              </a:tblGrid>
              <a:tr h="190500">
                <a:tc>
                  <a:txBody>
                    <a:bodyPr/>
                    <a:lstStyle/>
                    <a:p>
                      <a:pPr algn="ctr" fontAlgn="b"/>
                      <a:r>
                        <a:rPr lang="en-AU" sz="1100" b="0" i="0" u="none" strike="noStrike" dirty="0">
                          <a:solidFill>
                            <a:srgbClr val="FF0000"/>
                          </a:solidFill>
                          <a:effectLst/>
                          <a:latin typeface="Calibri"/>
                        </a:rPr>
                        <a:t>Peninsula </a:t>
                      </a:r>
                      <a:r>
                        <a:rPr lang="en-AU" sz="1100" b="0" i="0" u="none" strike="noStrike" dirty="0" smtClean="0">
                          <a:solidFill>
                            <a:srgbClr val="FF0000"/>
                          </a:solidFill>
                          <a:effectLst/>
                          <a:latin typeface="Calibri"/>
                        </a:rPr>
                        <a:t>Health &amp; Nutrition</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26" name="Straight Arrow Connector 25"/>
          <p:cNvCxnSpPr>
            <a:stCxn id="25" idx="0"/>
          </p:cNvCxnSpPr>
          <p:nvPr/>
        </p:nvCxnSpPr>
        <p:spPr>
          <a:xfrm flipV="1">
            <a:off x="3053231" y="3140969"/>
            <a:ext cx="0" cy="1253092"/>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4012810345"/>
              </p:ext>
            </p:extLst>
          </p:nvPr>
        </p:nvGraphicFramePr>
        <p:xfrm>
          <a:off x="3635896" y="2063658"/>
          <a:ext cx="1486148" cy="190500"/>
        </p:xfrm>
        <a:graphic>
          <a:graphicData uri="http://schemas.openxmlformats.org/drawingml/2006/table">
            <a:tbl>
              <a:tblPr>
                <a:tableStyleId>{5C22544A-7EE6-4342-B048-85BDC9FD1C3A}</a:tableStyleId>
              </a:tblPr>
              <a:tblGrid>
                <a:gridCol w="1486148"/>
              </a:tblGrid>
              <a:tr h="190500">
                <a:tc>
                  <a:txBody>
                    <a:bodyPr/>
                    <a:lstStyle/>
                    <a:p>
                      <a:pPr algn="ctr" fontAlgn="b"/>
                      <a:r>
                        <a:rPr lang="en-AU" sz="1100" u="none" strike="noStrike" dirty="0" smtClean="0">
                          <a:solidFill>
                            <a:srgbClr val="FF0000"/>
                          </a:solidFill>
                          <a:effectLst/>
                        </a:rPr>
                        <a:t>Donvale Private Hospital</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33" name="Straight Arrow Connector 32"/>
          <p:cNvCxnSpPr/>
          <p:nvPr/>
        </p:nvCxnSpPr>
        <p:spPr>
          <a:xfrm>
            <a:off x="4355976" y="2254158"/>
            <a:ext cx="0" cy="325877"/>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0" name="Table 39"/>
          <p:cNvGraphicFramePr>
            <a:graphicFrameLocks noGrp="1"/>
          </p:cNvGraphicFramePr>
          <p:nvPr>
            <p:extLst>
              <p:ext uri="{D42A27DB-BD31-4B8C-83A1-F6EECF244321}">
                <p14:modId xmlns:p14="http://schemas.microsoft.com/office/powerpoint/2010/main" val="3705047679"/>
              </p:ext>
            </p:extLst>
          </p:nvPr>
        </p:nvGraphicFramePr>
        <p:xfrm>
          <a:off x="4897520" y="5013176"/>
          <a:ext cx="1319138" cy="190500"/>
        </p:xfrm>
        <a:graphic>
          <a:graphicData uri="http://schemas.openxmlformats.org/drawingml/2006/table">
            <a:tbl>
              <a:tblPr>
                <a:tableStyleId>{5C22544A-7EE6-4342-B048-85BDC9FD1C3A}</a:tableStyleId>
              </a:tblPr>
              <a:tblGrid>
                <a:gridCol w="1319138"/>
              </a:tblGrid>
              <a:tr h="190500">
                <a:tc>
                  <a:txBody>
                    <a:bodyPr/>
                    <a:lstStyle/>
                    <a:p>
                      <a:pPr algn="l" fontAlgn="b"/>
                      <a:r>
                        <a:rPr lang="en-AU" sz="1100" b="0" i="0" u="none" strike="noStrike" dirty="0">
                          <a:solidFill>
                            <a:srgbClr val="FF0000"/>
                          </a:solidFill>
                          <a:effectLst/>
                          <a:latin typeface="Calibri"/>
                        </a:rPr>
                        <a:t>Bounce Health Group</a:t>
                      </a:r>
                    </a:p>
                  </a:txBody>
                  <a:tcPr marL="9525" marR="9525" marT="9525" marB="0" anchor="b"/>
                </a:tc>
              </a:tr>
            </a:tbl>
          </a:graphicData>
        </a:graphic>
      </p:graphicFrame>
      <p:cxnSp>
        <p:nvCxnSpPr>
          <p:cNvPr id="41" name="Straight Arrow Connector 40"/>
          <p:cNvCxnSpPr/>
          <p:nvPr/>
        </p:nvCxnSpPr>
        <p:spPr>
          <a:xfrm flipV="1">
            <a:off x="5601739" y="3284984"/>
            <a:ext cx="0" cy="1728192"/>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2905775737"/>
              </p:ext>
            </p:extLst>
          </p:nvPr>
        </p:nvGraphicFramePr>
        <p:xfrm>
          <a:off x="3401095" y="4032579"/>
          <a:ext cx="720080" cy="190500"/>
        </p:xfrm>
        <a:graphic>
          <a:graphicData uri="http://schemas.openxmlformats.org/drawingml/2006/table">
            <a:tbl>
              <a:tblPr>
                <a:tableStyleId>{5C22544A-7EE6-4342-B048-85BDC9FD1C3A}</a:tableStyleId>
              </a:tblPr>
              <a:tblGrid>
                <a:gridCol w="720080"/>
              </a:tblGrid>
              <a:tr h="190500">
                <a:tc>
                  <a:txBody>
                    <a:bodyPr/>
                    <a:lstStyle/>
                    <a:p>
                      <a:pPr algn="ctr" fontAlgn="b"/>
                      <a:r>
                        <a:rPr lang="en-AU" sz="1100" b="0" i="0" u="none" strike="noStrike" dirty="0" smtClean="0">
                          <a:solidFill>
                            <a:srgbClr val="FF0000"/>
                          </a:solidFill>
                          <a:effectLst/>
                          <a:latin typeface="Calibri"/>
                        </a:rPr>
                        <a:t>Active One</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27" name="Straight Arrow Connector 26"/>
          <p:cNvCxnSpPr>
            <a:stCxn id="23" idx="0"/>
          </p:cNvCxnSpPr>
          <p:nvPr/>
        </p:nvCxnSpPr>
        <p:spPr>
          <a:xfrm flipV="1">
            <a:off x="3761135" y="3132584"/>
            <a:ext cx="0" cy="899995"/>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220072" y="1591176"/>
            <a:ext cx="0" cy="944965"/>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932040" y="1591176"/>
            <a:ext cx="0" cy="1099461"/>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2428385780"/>
              </p:ext>
            </p:extLst>
          </p:nvPr>
        </p:nvGraphicFramePr>
        <p:xfrm>
          <a:off x="6664800" y="1931434"/>
          <a:ext cx="1008112" cy="190500"/>
        </p:xfrm>
        <a:graphic>
          <a:graphicData uri="http://schemas.openxmlformats.org/drawingml/2006/table">
            <a:tbl>
              <a:tblPr>
                <a:tableStyleId>{5C22544A-7EE6-4342-B048-85BDC9FD1C3A}</a:tableStyleId>
              </a:tblPr>
              <a:tblGrid>
                <a:gridCol w="1008112"/>
              </a:tblGrid>
              <a:tr h="190500">
                <a:tc>
                  <a:txBody>
                    <a:bodyPr/>
                    <a:lstStyle/>
                    <a:p>
                      <a:pPr algn="ctr" fontAlgn="b"/>
                      <a:r>
                        <a:rPr lang="en-AU" sz="1100" b="0" i="0" u="none" strike="noStrike" dirty="0" smtClean="0">
                          <a:solidFill>
                            <a:srgbClr val="FF0000"/>
                          </a:solidFill>
                          <a:effectLst/>
                          <a:latin typeface="Calibri"/>
                        </a:rPr>
                        <a:t>CGU Insurance</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31" name="Straight Arrow Connector 30"/>
          <p:cNvCxnSpPr>
            <a:stCxn id="29" idx="2"/>
          </p:cNvCxnSpPr>
          <p:nvPr/>
        </p:nvCxnSpPr>
        <p:spPr>
          <a:xfrm>
            <a:off x="7168856" y="2121934"/>
            <a:ext cx="1" cy="540409"/>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34" name="Table 33"/>
          <p:cNvGraphicFramePr>
            <a:graphicFrameLocks noGrp="1"/>
          </p:cNvGraphicFramePr>
          <p:nvPr>
            <p:extLst>
              <p:ext uri="{D42A27DB-BD31-4B8C-83A1-F6EECF244321}">
                <p14:modId xmlns:p14="http://schemas.microsoft.com/office/powerpoint/2010/main" val="4165248058"/>
              </p:ext>
            </p:extLst>
          </p:nvPr>
        </p:nvGraphicFramePr>
        <p:xfrm>
          <a:off x="7020272" y="1627843"/>
          <a:ext cx="1008112" cy="190500"/>
        </p:xfrm>
        <a:graphic>
          <a:graphicData uri="http://schemas.openxmlformats.org/drawingml/2006/table">
            <a:tbl>
              <a:tblPr>
                <a:tableStyleId>{5C22544A-7EE6-4342-B048-85BDC9FD1C3A}</a:tableStyleId>
              </a:tblPr>
              <a:tblGrid>
                <a:gridCol w="1008112"/>
              </a:tblGrid>
              <a:tr h="190500">
                <a:tc>
                  <a:txBody>
                    <a:bodyPr/>
                    <a:lstStyle/>
                    <a:p>
                      <a:pPr algn="ctr" fontAlgn="b"/>
                      <a:r>
                        <a:rPr lang="en-AU" sz="1100" b="0" i="0" u="none" strike="noStrike" dirty="0" smtClean="0">
                          <a:solidFill>
                            <a:srgbClr val="FF0000"/>
                          </a:solidFill>
                          <a:effectLst/>
                          <a:latin typeface="Calibri"/>
                        </a:rPr>
                        <a:t>Epworth Health</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35" name="Straight Arrow Connector 34"/>
          <p:cNvCxnSpPr>
            <a:stCxn id="34" idx="2"/>
          </p:cNvCxnSpPr>
          <p:nvPr/>
        </p:nvCxnSpPr>
        <p:spPr>
          <a:xfrm>
            <a:off x="7524328" y="1818343"/>
            <a:ext cx="0" cy="598753"/>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3891860572"/>
              </p:ext>
            </p:extLst>
          </p:nvPr>
        </p:nvGraphicFramePr>
        <p:xfrm>
          <a:off x="6425783" y="5805264"/>
          <a:ext cx="1486148" cy="190500"/>
        </p:xfrm>
        <a:graphic>
          <a:graphicData uri="http://schemas.openxmlformats.org/drawingml/2006/table">
            <a:tbl>
              <a:tblPr>
                <a:tableStyleId>{5C22544A-7EE6-4342-B048-85BDC9FD1C3A}</a:tableStyleId>
              </a:tblPr>
              <a:tblGrid>
                <a:gridCol w="1486148"/>
              </a:tblGrid>
              <a:tr h="190500">
                <a:tc>
                  <a:txBody>
                    <a:bodyPr/>
                    <a:lstStyle/>
                    <a:p>
                      <a:pPr algn="ctr" fontAlgn="b"/>
                      <a:r>
                        <a:rPr lang="en-AU" sz="1100" b="0" i="0" u="none" strike="noStrike" dirty="0" smtClean="0">
                          <a:solidFill>
                            <a:srgbClr val="FF0000"/>
                          </a:solidFill>
                          <a:effectLst/>
                          <a:latin typeface="Calibri"/>
                        </a:rPr>
                        <a:t>Deakin University</a:t>
                      </a:r>
                      <a:endParaRPr lang="en-AU" sz="1100" b="0" i="0" u="none" strike="noStrike" dirty="0">
                        <a:solidFill>
                          <a:srgbClr val="FF0000"/>
                        </a:solidFill>
                        <a:effectLst/>
                        <a:latin typeface="Calibri"/>
                      </a:endParaRPr>
                    </a:p>
                  </a:txBody>
                  <a:tcPr marL="9525" marR="9525" marT="9525" marB="0" anchor="b"/>
                </a:tc>
              </a:tr>
            </a:tbl>
          </a:graphicData>
        </a:graphic>
      </p:graphicFrame>
      <p:cxnSp>
        <p:nvCxnSpPr>
          <p:cNvPr id="37" name="Straight Arrow Connector 36"/>
          <p:cNvCxnSpPr/>
          <p:nvPr/>
        </p:nvCxnSpPr>
        <p:spPr>
          <a:xfrm flipV="1">
            <a:off x="6732240" y="3132584"/>
            <a:ext cx="0" cy="267268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6588224" y="2924944"/>
            <a:ext cx="0" cy="288032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518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04" y="980728"/>
            <a:ext cx="9036496" cy="5492080"/>
          </a:xfrm>
        </p:spPr>
        <p:txBody>
          <a:bodyPr/>
          <a:lstStyle/>
          <a:p>
            <a:r>
              <a:rPr lang="en-AU" sz="2300" dirty="0" smtClean="0"/>
              <a:t>“The </a:t>
            </a:r>
            <a:r>
              <a:rPr lang="en-AU" sz="2300" dirty="0"/>
              <a:t>Masters of Clinical Exercise Physiology at Deakin University </a:t>
            </a:r>
            <a:r>
              <a:rPr lang="en-AU" sz="2300" dirty="0" smtClean="0"/>
              <a:t>is a </a:t>
            </a:r>
            <a:r>
              <a:rPr lang="en-AU" sz="2300" dirty="0"/>
              <a:t>great course and provided me with countless opportunities which have been invaluable for getting me into the position I am </a:t>
            </a:r>
            <a:r>
              <a:rPr lang="en-AU" sz="2300" dirty="0" smtClean="0"/>
              <a:t>today.”</a:t>
            </a:r>
          </a:p>
          <a:p>
            <a:r>
              <a:rPr lang="en-AU" sz="2300" dirty="0" smtClean="0"/>
              <a:t>“I managed </a:t>
            </a:r>
            <a:r>
              <a:rPr lang="en-AU" sz="2300" dirty="0"/>
              <a:t>to land a job with </a:t>
            </a:r>
            <a:r>
              <a:rPr lang="en-AU" sz="2300" dirty="0" smtClean="0"/>
              <a:t>???? </a:t>
            </a:r>
            <a:r>
              <a:rPr lang="en-AU" sz="2300" dirty="0"/>
              <a:t>where I did </a:t>
            </a:r>
            <a:r>
              <a:rPr lang="en-AU" sz="2300" dirty="0" smtClean="0"/>
              <a:t>my placement.”</a:t>
            </a:r>
          </a:p>
          <a:p>
            <a:r>
              <a:rPr lang="en-AU" sz="2300" dirty="0"/>
              <a:t>“I chose to do the Masters of Clinical Exercise Physiology </a:t>
            </a:r>
            <a:r>
              <a:rPr lang="en-AU" sz="2300" dirty="0" smtClean="0"/>
              <a:t>at </a:t>
            </a:r>
            <a:r>
              <a:rPr lang="en-AU" sz="2300" dirty="0"/>
              <a:t>Deakin </a:t>
            </a:r>
            <a:r>
              <a:rPr lang="en-AU" sz="2300" dirty="0" smtClean="0"/>
              <a:t>because it </a:t>
            </a:r>
            <a:r>
              <a:rPr lang="en-AU" sz="2300" dirty="0"/>
              <a:t>was designed by some of the most respected AEPs in the </a:t>
            </a:r>
            <a:r>
              <a:rPr lang="en-AU" sz="2300" dirty="0" smtClean="0"/>
              <a:t>country. </a:t>
            </a:r>
            <a:r>
              <a:rPr lang="en-AU" sz="2300" dirty="0"/>
              <a:t>The small size of the </a:t>
            </a:r>
            <a:r>
              <a:rPr lang="en-AU" sz="2300" dirty="0" smtClean="0"/>
              <a:t>classes gives </a:t>
            </a:r>
            <a:r>
              <a:rPr lang="en-AU" sz="2300" dirty="0"/>
              <a:t>you access to </a:t>
            </a:r>
            <a:r>
              <a:rPr lang="en-AU" sz="2300" dirty="0" smtClean="0"/>
              <a:t>the lecturers </a:t>
            </a:r>
            <a:r>
              <a:rPr lang="en-AU" sz="2300" dirty="0"/>
              <a:t>who are </a:t>
            </a:r>
            <a:r>
              <a:rPr lang="en-AU" sz="2300" dirty="0" smtClean="0"/>
              <a:t>all AEPs and are leaders in their fields. </a:t>
            </a:r>
            <a:r>
              <a:rPr lang="en-AU" sz="2300" dirty="0"/>
              <a:t>I believe completing the MCEP course at Deakin helped me get my to where I am </a:t>
            </a:r>
            <a:r>
              <a:rPr lang="en-AU" sz="2300" dirty="0" smtClean="0"/>
              <a:t>today.”</a:t>
            </a:r>
          </a:p>
          <a:p>
            <a:r>
              <a:rPr lang="en-AU" sz="2300" dirty="0" smtClean="0"/>
              <a:t>“I </a:t>
            </a:r>
            <a:r>
              <a:rPr lang="en-AU" sz="2300" dirty="0"/>
              <a:t>am amazed at how </a:t>
            </a:r>
            <a:r>
              <a:rPr lang="en-AU" sz="2300" dirty="0" smtClean="0"/>
              <a:t>much </a:t>
            </a:r>
            <a:r>
              <a:rPr lang="en-AU" sz="2300" dirty="0"/>
              <a:t>information we have absorbed </a:t>
            </a:r>
            <a:r>
              <a:rPr lang="en-AU" sz="2300" dirty="0" smtClean="0"/>
              <a:t>during the </a:t>
            </a:r>
            <a:r>
              <a:rPr lang="en-AU" sz="2300" dirty="0"/>
              <a:t>course </a:t>
            </a:r>
            <a:r>
              <a:rPr lang="en-AU" sz="2300" dirty="0" smtClean="0"/>
              <a:t>and </a:t>
            </a:r>
            <a:r>
              <a:rPr lang="en-AU" sz="2300" dirty="0"/>
              <a:t>am feeling very confident in now dealing with clients who </a:t>
            </a:r>
            <a:r>
              <a:rPr lang="en-AU" sz="2300" dirty="0" smtClean="0"/>
              <a:t>present </a:t>
            </a:r>
            <a:r>
              <a:rPr lang="en-AU" sz="2300" dirty="0"/>
              <a:t>with such pathologies</a:t>
            </a:r>
            <a:r>
              <a:rPr lang="en-AU" sz="2300" dirty="0" smtClean="0"/>
              <a:t>.”</a:t>
            </a:r>
          </a:p>
          <a:p>
            <a:r>
              <a:rPr lang="en-AU" sz="2300" dirty="0" smtClean="0"/>
              <a:t>“It </a:t>
            </a:r>
            <a:r>
              <a:rPr lang="en-AU" sz="2300" dirty="0"/>
              <a:t>is fantastic </a:t>
            </a:r>
            <a:r>
              <a:rPr lang="en-AU" sz="2300" dirty="0" smtClean="0"/>
              <a:t>that we </a:t>
            </a:r>
            <a:r>
              <a:rPr lang="en-AU" sz="2300" dirty="0"/>
              <a:t>get to </a:t>
            </a:r>
            <a:r>
              <a:rPr lang="en-AU" sz="2300" dirty="0" smtClean="0"/>
              <a:t>work with real clients in classes;  this </a:t>
            </a:r>
            <a:r>
              <a:rPr lang="en-AU" sz="2300" dirty="0"/>
              <a:t>really strengthens the learning of conditions and practical </a:t>
            </a:r>
            <a:r>
              <a:rPr lang="en-AU" sz="2300" dirty="0" smtClean="0"/>
              <a:t>skills.”</a:t>
            </a:r>
          </a:p>
          <a:p>
            <a:endParaRPr lang="en-AU" sz="2300" dirty="0"/>
          </a:p>
        </p:txBody>
      </p:sp>
      <p:sp>
        <p:nvSpPr>
          <p:cNvPr id="4" name="Title 1"/>
          <p:cNvSpPr>
            <a:spLocks noGrp="1"/>
          </p:cNvSpPr>
          <p:nvPr>
            <p:ph type="title"/>
          </p:nvPr>
        </p:nvSpPr>
        <p:spPr>
          <a:xfrm>
            <a:off x="898607" y="266084"/>
            <a:ext cx="7620000" cy="722412"/>
          </a:xfrm>
          <a:noFill/>
          <a:ln>
            <a:noFill/>
          </a:ln>
        </p:spPr>
        <p:txBody>
          <a:bodyPr>
            <a:normAutofit fontScale="90000"/>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What students say about the course</a:t>
            </a:r>
            <a:endParaRPr lang="en-AU" sz="3400" b="1" dirty="0">
              <a:solidFill>
                <a:schemeClr val="tx1"/>
              </a:solidFill>
              <a:latin typeface="Myriad Pro"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52188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764704"/>
          </a:xfrm>
          <a:noFill/>
          <a:ln>
            <a:noFill/>
          </a:ln>
        </p:spPr>
        <p:txBody>
          <a:bodyPr vert="horz" lIns="91440" tIns="45720" rIns="91440" bIns="45720" rtlCol="0" anchor="ctr">
            <a:normAutofit/>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Entry Criteria </a:t>
            </a:r>
            <a:endParaRPr lang="en-AU" sz="3400" b="1" dirty="0">
              <a:solidFill>
                <a:schemeClr val="tx1"/>
              </a:solidFill>
              <a:latin typeface="Myriad Pro" pitchFamily="34" charset="0"/>
              <a:ea typeface="ＭＳ Ｐゴシック" pitchFamily="34" charset="-128"/>
              <a:cs typeface="Arial" pitchFamily="34" charset="0"/>
            </a:endParaRPr>
          </a:p>
        </p:txBody>
      </p:sp>
      <p:sp>
        <p:nvSpPr>
          <p:cNvPr id="22531" name="Content Placeholder 2"/>
          <p:cNvSpPr>
            <a:spLocks noGrp="1"/>
          </p:cNvSpPr>
          <p:nvPr>
            <p:ph idx="1"/>
          </p:nvPr>
        </p:nvSpPr>
        <p:spPr>
          <a:xfrm>
            <a:off x="-1" y="980728"/>
            <a:ext cx="9144001" cy="5688632"/>
          </a:xfrm>
        </p:spPr>
        <p:txBody>
          <a:bodyPr>
            <a:normAutofit lnSpcReduction="10000"/>
          </a:bodyPr>
          <a:lstStyle/>
          <a:p>
            <a:pPr>
              <a:buFont typeface="Arial" pitchFamily="34" charset="0"/>
              <a:buNone/>
            </a:pPr>
            <a:r>
              <a:rPr lang="en-AU" sz="2000" dirty="0" smtClean="0">
                <a:latin typeface="Myriad Pro" pitchFamily="34" charset="0"/>
                <a:ea typeface="ＭＳ Ｐゴシック" pitchFamily="34" charset="-128"/>
                <a:cs typeface="Myriad Pro" pitchFamily="34" charset="0"/>
              </a:rPr>
              <a:t>Applicants </a:t>
            </a:r>
            <a:r>
              <a:rPr lang="en-AU" sz="2000" dirty="0">
                <a:latin typeface="Myriad Pro" pitchFamily="34" charset="0"/>
                <a:ea typeface="ＭＳ Ｐゴシック" pitchFamily="34" charset="-128"/>
                <a:cs typeface="Myriad Pro" pitchFamily="34" charset="0"/>
              </a:rPr>
              <a:t>must be eligible for FULL membership of </a:t>
            </a:r>
            <a:r>
              <a:rPr lang="en-AU" sz="2000" dirty="0" smtClean="0">
                <a:latin typeface="Myriad Pro" pitchFamily="34" charset="0"/>
                <a:ea typeface="ＭＳ Ｐゴシック" pitchFamily="34" charset="-128"/>
                <a:cs typeface="Myriad Pro" pitchFamily="34" charset="0"/>
                <a:hlinkClick r:id="rId3"/>
              </a:rPr>
              <a:t>Exercise &amp; Sports Science Australia</a:t>
            </a:r>
            <a:r>
              <a:rPr lang="en-AU" sz="2000" dirty="0" smtClean="0">
                <a:latin typeface="Myriad Pro" pitchFamily="34" charset="0"/>
                <a:ea typeface="ＭＳ Ｐゴシック" pitchFamily="34" charset="-128"/>
                <a:cs typeface="Myriad Pro" pitchFamily="34" charset="0"/>
              </a:rPr>
              <a:t> (a </a:t>
            </a:r>
            <a:r>
              <a:rPr lang="en-AU" sz="2000" dirty="0">
                <a:latin typeface="Myriad Pro" pitchFamily="34" charset="0"/>
                <a:ea typeface="ＭＳ Ｐゴシック" pitchFamily="34" charset="-128"/>
                <a:cs typeface="Myriad Pro" pitchFamily="34" charset="0"/>
              </a:rPr>
              <a:t>necessary pre-requisite for AEP accreditation) and have completed 140 hours of exercise service delivery for apparently healthy clientele. </a:t>
            </a:r>
            <a:r>
              <a:rPr lang="en-AU" sz="2000" u="sng" dirty="0" smtClean="0">
                <a:latin typeface="Myriad Pro" pitchFamily="34" charset="0"/>
                <a:ea typeface="ＭＳ Ｐゴシック" pitchFamily="34" charset="-128"/>
                <a:cs typeface="Myriad Pro" pitchFamily="34" charset="0"/>
              </a:rPr>
              <a:t>Entry criteria are ANY of these</a:t>
            </a:r>
            <a:r>
              <a:rPr lang="en-AU" sz="2000" dirty="0" smtClean="0">
                <a:latin typeface="Myriad Pro" pitchFamily="34" charset="0"/>
                <a:ea typeface="ＭＳ Ｐゴシック" pitchFamily="34" charset="-128"/>
                <a:cs typeface="Myriad Pro" pitchFamily="34" charset="0"/>
              </a:rPr>
              <a:t>: </a:t>
            </a:r>
            <a:endParaRPr lang="en-AU" sz="2000" dirty="0">
              <a:latin typeface="Myriad Pro" pitchFamily="34" charset="0"/>
              <a:ea typeface="ＭＳ Ｐゴシック" pitchFamily="34" charset="-128"/>
              <a:cs typeface="Myriad Pro" pitchFamily="34" charset="0"/>
            </a:endParaRPr>
          </a:p>
          <a:p>
            <a:pPr>
              <a:buFont typeface="Arial" pitchFamily="34" charset="0"/>
              <a:buNone/>
            </a:pPr>
            <a:r>
              <a:rPr lang="en-AU" sz="2000" dirty="0">
                <a:latin typeface="Myriad Pro" pitchFamily="34" charset="0"/>
                <a:ea typeface="ＭＳ Ｐゴシック" pitchFamily="34" charset="-128"/>
                <a:cs typeface="Myriad Pro" pitchFamily="34" charset="0"/>
              </a:rPr>
              <a:t>1.	Graduates of the </a:t>
            </a:r>
            <a:r>
              <a:rPr lang="en-AU" sz="2000" dirty="0" smtClean="0">
                <a:latin typeface="Myriad Pro" pitchFamily="34" charset="0"/>
                <a:ea typeface="ＭＳ Ｐゴシック" pitchFamily="34" charset="-128"/>
                <a:cs typeface="Myriad Pro" pitchFamily="34" charset="0"/>
              </a:rPr>
              <a:t>ESSA Stream  in the Bachelor </a:t>
            </a:r>
            <a:r>
              <a:rPr lang="en-AU" sz="2000" dirty="0">
                <a:latin typeface="Myriad Pro" pitchFamily="34" charset="0"/>
                <a:ea typeface="ＭＳ Ｐゴシック" pitchFamily="34" charset="-128"/>
                <a:cs typeface="Myriad Pro" pitchFamily="34" charset="0"/>
              </a:rPr>
              <a:t>of Exercise &amp; Sports Science (H343) at Deakin University after 2010: this course is accredited at the Exercise Science level by </a:t>
            </a:r>
            <a:r>
              <a:rPr lang="en-AU" sz="2000" dirty="0">
                <a:latin typeface="Myriad Pro" pitchFamily="34" charset="0"/>
                <a:ea typeface="ＭＳ Ｐゴシック" pitchFamily="34" charset="-128"/>
                <a:cs typeface="Myriad Pro" pitchFamily="34" charset="0"/>
                <a:hlinkClick r:id="rId3"/>
              </a:rPr>
              <a:t>ESSA</a:t>
            </a:r>
            <a:r>
              <a:rPr lang="en-AU" sz="2000" dirty="0">
                <a:latin typeface="Myriad Pro" pitchFamily="34" charset="0"/>
                <a:ea typeface="ＭＳ Ｐゴシック" pitchFamily="34" charset="-128"/>
                <a:cs typeface="Myriad Pro" pitchFamily="34" charset="0"/>
              </a:rPr>
              <a:t> </a:t>
            </a:r>
            <a:r>
              <a:rPr lang="en-AU" sz="2000" dirty="0" smtClean="0">
                <a:latin typeface="Myriad Pro" pitchFamily="34" charset="0"/>
                <a:ea typeface="ＭＳ Ｐゴシック" pitchFamily="34" charset="-128"/>
                <a:cs typeface="Myriad Pro" pitchFamily="34" charset="0"/>
              </a:rPr>
              <a:t>and </a:t>
            </a:r>
            <a:r>
              <a:rPr lang="en-AU" sz="2000" dirty="0">
                <a:latin typeface="Myriad Pro" pitchFamily="34" charset="0"/>
                <a:ea typeface="ＭＳ Ｐゴシック" pitchFamily="34" charset="-128"/>
                <a:cs typeface="Myriad Pro" pitchFamily="34" charset="0"/>
              </a:rPr>
              <a:t>is designed to provide direct entry into the </a:t>
            </a:r>
            <a:r>
              <a:rPr lang="en-AU" sz="2000" dirty="0" smtClean="0">
                <a:latin typeface="Myriad Pro" pitchFamily="34" charset="0"/>
                <a:ea typeface="ＭＳ Ｐゴシック" pitchFamily="34" charset="-128"/>
                <a:cs typeface="Myriad Pro" pitchFamily="34" charset="0"/>
              </a:rPr>
              <a:t>Masters (</a:t>
            </a:r>
            <a:r>
              <a:rPr lang="en-AU" sz="2000" dirty="0">
                <a:latin typeface="Myriad Pro" pitchFamily="34" charset="0"/>
                <a:ea typeface="ＭＳ Ｐゴシック" pitchFamily="34" charset="-128"/>
                <a:cs typeface="Myriad Pro" pitchFamily="34" charset="0"/>
              </a:rPr>
              <a:t>H743); </a:t>
            </a:r>
          </a:p>
          <a:p>
            <a:pPr>
              <a:buFont typeface="Arial" pitchFamily="34" charset="0"/>
              <a:buNone/>
            </a:pPr>
            <a:r>
              <a:rPr lang="en-AU" sz="2000" dirty="0">
                <a:latin typeface="Myriad Pro" pitchFamily="34" charset="0"/>
                <a:ea typeface="ＭＳ Ｐゴシック" pitchFamily="34" charset="-128"/>
                <a:cs typeface="Myriad Pro" pitchFamily="34" charset="0"/>
              </a:rPr>
              <a:t>2.	Applicants who have previously completed an </a:t>
            </a:r>
            <a:r>
              <a:rPr lang="en-AU" sz="2000" dirty="0">
                <a:latin typeface="Myriad Pro" pitchFamily="34" charset="0"/>
                <a:ea typeface="ＭＳ Ｐゴシック" pitchFamily="34" charset="-128"/>
                <a:cs typeface="Myriad Pro" pitchFamily="34" charset="0"/>
                <a:hlinkClick r:id="rId3"/>
              </a:rPr>
              <a:t>ESSA</a:t>
            </a:r>
            <a:r>
              <a:rPr lang="en-AU" sz="2000" dirty="0">
                <a:latin typeface="Myriad Pro" pitchFamily="34" charset="0"/>
                <a:ea typeface="ＭＳ Ｐゴシック" pitchFamily="34" charset="-128"/>
                <a:cs typeface="Myriad Pro" pitchFamily="34" charset="0"/>
              </a:rPr>
              <a:t> </a:t>
            </a:r>
            <a:r>
              <a:rPr lang="en-AU" sz="2000" dirty="0" smtClean="0">
                <a:latin typeface="Myriad Pro" pitchFamily="34" charset="0"/>
                <a:ea typeface="ＭＳ Ｐゴシック" pitchFamily="34" charset="-128"/>
                <a:cs typeface="Myriad Pro" pitchFamily="34" charset="0"/>
              </a:rPr>
              <a:t>accredited </a:t>
            </a:r>
            <a:r>
              <a:rPr lang="en-AU" sz="2000" dirty="0">
                <a:latin typeface="Myriad Pro" pitchFamily="34" charset="0"/>
                <a:ea typeface="ＭＳ Ｐゴシック" pitchFamily="34" charset="-128"/>
                <a:cs typeface="Myriad Pro" pitchFamily="34" charset="0"/>
              </a:rPr>
              <a:t>undergraduate degree in Exercise Science at another university: go to </a:t>
            </a:r>
            <a:r>
              <a:rPr lang="en-AU" sz="2000" dirty="0">
                <a:latin typeface="Myriad Pro" pitchFamily="34" charset="0"/>
                <a:ea typeface="ＭＳ Ｐゴシック" pitchFamily="34" charset="-128"/>
                <a:cs typeface="Myriad Pro" pitchFamily="34" charset="0"/>
                <a:hlinkClick r:id="rId3"/>
              </a:rPr>
              <a:t>ESSA</a:t>
            </a:r>
            <a:r>
              <a:rPr lang="en-AU" sz="2000" dirty="0" smtClean="0">
                <a:latin typeface="Myriad Pro" pitchFamily="34" charset="0"/>
                <a:ea typeface="ＭＳ Ｐゴシック" pitchFamily="34" charset="-128"/>
                <a:cs typeface="Myriad Pro" pitchFamily="34" charset="0"/>
              </a:rPr>
              <a:t> </a:t>
            </a:r>
            <a:r>
              <a:rPr lang="en-AU" sz="2000" dirty="0">
                <a:latin typeface="Myriad Pro" pitchFamily="34" charset="0"/>
                <a:ea typeface="ＭＳ Ｐゴシック" pitchFamily="34" charset="-128"/>
                <a:cs typeface="Myriad Pro" pitchFamily="34" charset="0"/>
              </a:rPr>
              <a:t>to see the list of accredited universities; </a:t>
            </a:r>
          </a:p>
          <a:p>
            <a:pPr>
              <a:buFont typeface="Arial" pitchFamily="34" charset="0"/>
              <a:buNone/>
            </a:pPr>
            <a:r>
              <a:rPr lang="en-AU" sz="2000" dirty="0">
                <a:latin typeface="Myriad Pro" pitchFamily="34" charset="0"/>
                <a:ea typeface="ＭＳ Ｐゴシック" pitchFamily="34" charset="-128"/>
                <a:cs typeface="Myriad Pro" pitchFamily="34" charset="0"/>
              </a:rPr>
              <a:t>3.	Graduates of undergraduate degrees other than those above who can demonstrate that they covered all or most of the elements required for full membership of </a:t>
            </a:r>
            <a:r>
              <a:rPr lang="en-AU" sz="2000" dirty="0">
                <a:latin typeface="Myriad Pro" pitchFamily="34" charset="0"/>
                <a:ea typeface="ＭＳ Ｐゴシック" pitchFamily="34" charset="-128"/>
                <a:cs typeface="Myriad Pro" pitchFamily="34" charset="0"/>
                <a:hlinkClick r:id="rId3"/>
              </a:rPr>
              <a:t>ESSA</a:t>
            </a:r>
            <a:r>
              <a:rPr lang="en-AU" sz="2000" dirty="0" smtClean="0">
                <a:latin typeface="Myriad Pro" pitchFamily="34" charset="0"/>
                <a:ea typeface="ＭＳ Ｐゴシック" pitchFamily="34" charset="-128"/>
                <a:cs typeface="Myriad Pro" pitchFamily="34" charset="0"/>
              </a:rPr>
              <a:t>; </a:t>
            </a:r>
            <a:endParaRPr lang="en-AU" sz="2000" dirty="0">
              <a:latin typeface="Myriad Pro" pitchFamily="34" charset="0"/>
              <a:ea typeface="ＭＳ Ｐゴシック" pitchFamily="34" charset="-128"/>
              <a:cs typeface="Myriad Pro" pitchFamily="34" charset="0"/>
            </a:endParaRPr>
          </a:p>
          <a:p>
            <a:pPr>
              <a:buFont typeface="Arial" pitchFamily="34" charset="0"/>
              <a:buNone/>
            </a:pPr>
            <a:r>
              <a:rPr lang="en-AU" sz="2000" dirty="0">
                <a:latin typeface="Myriad Pro" pitchFamily="34" charset="0"/>
                <a:ea typeface="ＭＳ Ｐゴシック" pitchFamily="34" charset="-128"/>
                <a:cs typeface="Myriad Pro" pitchFamily="34" charset="0"/>
              </a:rPr>
              <a:t>4.	</a:t>
            </a:r>
            <a:r>
              <a:rPr lang="en-AU" sz="2000" dirty="0" smtClean="0">
                <a:latin typeface="Myriad Pro" pitchFamily="34" charset="0"/>
                <a:ea typeface="ＭＳ Ｐゴシック" pitchFamily="34" charset="-128"/>
                <a:cs typeface="Myriad Pro" pitchFamily="34" charset="0"/>
                <a:hlinkClick r:id="rId3"/>
              </a:rPr>
              <a:t>ESSA</a:t>
            </a:r>
            <a:r>
              <a:rPr lang="en-AU" sz="2000" dirty="0" smtClean="0">
                <a:latin typeface="Myriad Pro" pitchFamily="34" charset="0"/>
                <a:ea typeface="ＭＳ Ｐゴシック" pitchFamily="34" charset="-128"/>
                <a:cs typeface="Myriad Pro" pitchFamily="34" charset="0"/>
              </a:rPr>
              <a:t> </a:t>
            </a:r>
            <a:r>
              <a:rPr lang="en-AU" sz="2000" dirty="0">
                <a:latin typeface="Myriad Pro" pitchFamily="34" charset="0"/>
                <a:ea typeface="ＭＳ Ｐゴシック" pitchFamily="34" charset="-128"/>
                <a:cs typeface="Myriad Pro" pitchFamily="34" charset="0"/>
              </a:rPr>
              <a:t>Graduate Student Members are eligible for full membership of </a:t>
            </a:r>
            <a:r>
              <a:rPr lang="en-AU" sz="2000" dirty="0">
                <a:latin typeface="Myriad Pro" pitchFamily="34" charset="0"/>
                <a:ea typeface="ＭＳ Ｐゴシック" pitchFamily="34" charset="-128"/>
                <a:cs typeface="Myriad Pro" pitchFamily="34" charset="0"/>
                <a:hlinkClick r:id="rId3"/>
              </a:rPr>
              <a:t>ESSA</a:t>
            </a:r>
            <a:r>
              <a:rPr lang="en-AU" sz="2000" dirty="0" smtClean="0">
                <a:latin typeface="Myriad Pro" pitchFamily="34" charset="0"/>
                <a:ea typeface="ＭＳ Ｐゴシック" pitchFamily="34" charset="-128"/>
                <a:cs typeface="Myriad Pro" pitchFamily="34" charset="0"/>
              </a:rPr>
              <a:t>; </a:t>
            </a:r>
            <a:r>
              <a:rPr lang="en-AU" sz="2000" dirty="0">
                <a:latin typeface="Myriad Pro" pitchFamily="34" charset="0"/>
                <a:ea typeface="ＭＳ Ｐゴシック" pitchFamily="34" charset="-128"/>
                <a:cs typeface="Myriad Pro" pitchFamily="34" charset="0"/>
              </a:rPr>
              <a:t>go to </a:t>
            </a:r>
            <a:r>
              <a:rPr lang="en-AU" sz="2000" dirty="0">
                <a:latin typeface="Myriad Pro" pitchFamily="34" charset="0"/>
                <a:ea typeface="ＭＳ Ｐゴシック" pitchFamily="34" charset="-128"/>
                <a:cs typeface="Myriad Pro" pitchFamily="34" charset="0"/>
                <a:hlinkClick r:id="rId3"/>
              </a:rPr>
              <a:t>ESSA </a:t>
            </a:r>
            <a:r>
              <a:rPr lang="en-AU" sz="2000" dirty="0" smtClean="0">
                <a:latin typeface="Myriad Pro" pitchFamily="34" charset="0"/>
                <a:ea typeface="ＭＳ Ｐゴシック" pitchFamily="34" charset="-128"/>
                <a:cs typeface="Myriad Pro" pitchFamily="34" charset="0"/>
              </a:rPr>
              <a:t>to </a:t>
            </a:r>
            <a:r>
              <a:rPr lang="en-AU" sz="2000" dirty="0">
                <a:latin typeface="Myriad Pro" pitchFamily="34" charset="0"/>
                <a:ea typeface="ＭＳ Ｐゴシック" pitchFamily="34" charset="-128"/>
                <a:cs typeface="Myriad Pro" pitchFamily="34" charset="0"/>
              </a:rPr>
              <a:t>download the application form for </a:t>
            </a:r>
            <a:r>
              <a:rPr lang="en-AU" sz="2000" dirty="0">
                <a:latin typeface="Myriad Pro" pitchFamily="34" charset="0"/>
                <a:ea typeface="ＭＳ Ｐゴシック" pitchFamily="34" charset="-128"/>
                <a:cs typeface="Myriad Pro" pitchFamily="34" charset="0"/>
                <a:hlinkClick r:id="rId3"/>
              </a:rPr>
              <a:t>ESSA</a:t>
            </a:r>
            <a:r>
              <a:rPr lang="en-AU" sz="2000" dirty="0">
                <a:latin typeface="Myriad Pro" pitchFamily="34" charset="0"/>
                <a:ea typeface="ＭＳ Ｐゴシック" pitchFamily="34" charset="-128"/>
                <a:cs typeface="Myriad Pro" pitchFamily="34" charset="0"/>
              </a:rPr>
              <a:t> </a:t>
            </a:r>
            <a:r>
              <a:rPr lang="en-AU" sz="2000" dirty="0" smtClean="0">
                <a:latin typeface="Myriad Pro" pitchFamily="34" charset="0"/>
                <a:ea typeface="ＭＳ Ｐゴシック" pitchFamily="34" charset="-128"/>
                <a:cs typeface="Myriad Pro" pitchFamily="34" charset="0"/>
              </a:rPr>
              <a:t>Graduate </a:t>
            </a:r>
            <a:r>
              <a:rPr lang="en-AU" sz="2000" dirty="0">
                <a:latin typeface="Myriad Pro" pitchFamily="34" charset="0"/>
                <a:ea typeface="ＭＳ Ｐゴシック" pitchFamily="34" charset="-128"/>
                <a:cs typeface="Myriad Pro" pitchFamily="34" charset="0"/>
              </a:rPr>
              <a:t>Student Membership; </a:t>
            </a:r>
          </a:p>
          <a:p>
            <a:pPr>
              <a:buFont typeface="Arial" pitchFamily="34" charset="0"/>
              <a:buNone/>
            </a:pPr>
            <a:r>
              <a:rPr lang="en-AU" sz="2000" dirty="0">
                <a:latin typeface="Myriad Pro" pitchFamily="34" charset="0"/>
                <a:ea typeface="ＭＳ Ｐゴシック" pitchFamily="34" charset="-128"/>
                <a:cs typeface="Myriad Pro" pitchFamily="34" charset="0"/>
              </a:rPr>
              <a:t>5.	Current or past full member of </a:t>
            </a:r>
            <a:r>
              <a:rPr lang="en-AU" sz="2000" dirty="0">
                <a:latin typeface="Myriad Pro" pitchFamily="34" charset="0"/>
                <a:ea typeface="ＭＳ Ｐゴシック" pitchFamily="34" charset="-128"/>
                <a:cs typeface="Myriad Pro" pitchFamily="34" charset="0"/>
                <a:hlinkClick r:id="rId3"/>
              </a:rPr>
              <a:t>ESSA</a:t>
            </a:r>
            <a:r>
              <a:rPr lang="en-AU" sz="2000" dirty="0" smtClean="0">
                <a:latin typeface="Myriad Pro" pitchFamily="34" charset="0"/>
                <a:ea typeface="ＭＳ Ｐゴシック" pitchFamily="34" charset="-128"/>
                <a:cs typeface="Myriad Pro" pitchFamily="34" charset="0"/>
              </a:rPr>
              <a:t>. </a:t>
            </a:r>
            <a:endParaRPr lang="en-AU" sz="2000" dirty="0">
              <a:latin typeface="Myriad Pro" pitchFamily="34" charset="0"/>
              <a:ea typeface="ＭＳ Ｐゴシック" pitchFamily="34" charset="-128"/>
              <a:cs typeface="Myriad Pro" pitchFamily="34" charset="0"/>
            </a:endParaRPr>
          </a:p>
        </p:txBody>
      </p:sp>
    </p:spTree>
    <p:extLst>
      <p:ext uri="{BB962C8B-B14F-4D97-AF65-F5344CB8AC3E}">
        <p14:creationId xmlns:p14="http://schemas.microsoft.com/office/powerpoint/2010/main" val="3014845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92869"/>
            <a:ext cx="9144000" cy="814387"/>
          </a:xfrm>
          <a:noFill/>
          <a:ln>
            <a:noFill/>
          </a:ln>
        </p:spPr>
        <p:txBody>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Selection Criteria</a:t>
            </a:r>
          </a:p>
        </p:txBody>
      </p:sp>
      <p:sp>
        <p:nvSpPr>
          <p:cNvPr id="3" name="Content Placeholder 2"/>
          <p:cNvSpPr>
            <a:spLocks noGrp="1"/>
          </p:cNvSpPr>
          <p:nvPr>
            <p:ph idx="1"/>
          </p:nvPr>
        </p:nvSpPr>
        <p:spPr>
          <a:xfrm>
            <a:off x="323528" y="764704"/>
            <a:ext cx="8648501" cy="5717282"/>
          </a:xfrm>
        </p:spPr>
        <p:txBody>
          <a:bodyPr>
            <a:normAutofit fontScale="92500" lnSpcReduction="10000"/>
          </a:bodyPr>
          <a:lstStyle/>
          <a:p>
            <a:pPr marL="514350" indent="-514350">
              <a:buFont typeface="Arial"/>
              <a:buAutoNum type="arabicPeriod"/>
              <a:defRPr/>
            </a:pPr>
            <a:r>
              <a:rPr lang="en-AU" dirty="0" smtClean="0"/>
              <a:t>Satisfying the entry criteria </a:t>
            </a:r>
            <a:r>
              <a:rPr lang="en-AU" b="1" u="sng" dirty="0" smtClean="0"/>
              <a:t>PLUS</a:t>
            </a:r>
            <a:endParaRPr lang="en-AU" b="1" u="sng" dirty="0" smtClean="0"/>
          </a:p>
          <a:p>
            <a:pPr marL="514350" indent="-514350">
              <a:buFont typeface="Arial"/>
              <a:buNone/>
              <a:defRPr/>
            </a:pPr>
            <a:endParaRPr lang="en-AU" sz="2000" dirty="0" smtClean="0"/>
          </a:p>
          <a:p>
            <a:pPr marL="514350" indent="-514350">
              <a:buFont typeface="Arial"/>
              <a:buAutoNum type="arabicPeriod" startAt="2"/>
              <a:defRPr/>
            </a:pPr>
            <a:r>
              <a:rPr lang="en-AU" dirty="0" smtClean="0"/>
              <a:t>GPA, WAM (or equivalent) of *Distinction average (</a:t>
            </a:r>
            <a:r>
              <a:rPr lang="en-AU" dirty="0" smtClean="0">
                <a:sym typeface="Symbol"/>
              </a:rPr>
              <a:t>70%) </a:t>
            </a:r>
            <a:r>
              <a:rPr lang="en-AU" dirty="0" smtClean="0"/>
              <a:t>for a suitable undergraduate qualification</a:t>
            </a:r>
          </a:p>
          <a:p>
            <a:pPr marL="514350" indent="-514350">
              <a:buFont typeface="Arial"/>
              <a:buAutoNum type="arabicPeriod" startAt="2"/>
              <a:defRPr/>
            </a:pPr>
            <a:endParaRPr lang="en-AU" sz="2000" dirty="0" smtClean="0"/>
          </a:p>
          <a:p>
            <a:pPr marL="514350" indent="-514350">
              <a:buFont typeface="Arial"/>
              <a:buAutoNum type="arabicPeriod" startAt="3"/>
              <a:defRPr/>
            </a:pPr>
            <a:r>
              <a:rPr lang="en-AU" dirty="0" smtClean="0"/>
              <a:t>Work experience and/or other attributes that demonstrate suitability for the course and the profession of an AEP</a:t>
            </a:r>
          </a:p>
          <a:p>
            <a:pPr marL="514350" indent="-514350">
              <a:buFont typeface="Arial"/>
              <a:buNone/>
              <a:defRPr/>
            </a:pPr>
            <a:endParaRPr lang="en-AU" sz="2000" dirty="0" smtClean="0"/>
          </a:p>
          <a:p>
            <a:pPr marL="514350" indent="-514350">
              <a:buFont typeface="Arial"/>
              <a:buAutoNum type="arabicPeriod" startAt="4"/>
              <a:defRPr/>
            </a:pPr>
            <a:r>
              <a:rPr lang="en-AU" dirty="0" smtClean="0"/>
              <a:t>Some applicants may be invited to interview prior to offers for entry into the course</a:t>
            </a:r>
          </a:p>
          <a:p>
            <a:pPr marL="0" indent="0">
              <a:buNone/>
              <a:defRPr/>
            </a:pPr>
            <a:r>
              <a:rPr lang="en-AU" sz="2000" dirty="0" smtClean="0"/>
              <a:t>*students with lower GPAs are also encouraged to apply if they can demonstrate other strong attributes (</a:t>
            </a:r>
            <a:r>
              <a:rPr lang="en-AU" sz="2000" dirty="0" err="1" smtClean="0"/>
              <a:t>eg</a:t>
            </a:r>
            <a:r>
              <a:rPr lang="en-AU" sz="2000" dirty="0" smtClean="0"/>
              <a:t> passion for work as an AEP); however they will be assessed alongside students with higher GPAs</a:t>
            </a:r>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528" y="116632"/>
            <a:ext cx="8568952" cy="1071562"/>
          </a:xfrm>
          <a:noFill/>
          <a:ln>
            <a:noFill/>
          </a:ln>
        </p:spPr>
        <p:txBody>
          <a:bodyPr>
            <a:normAutofit fontScale="90000"/>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Exercise</a:t>
            </a:r>
            <a:r>
              <a:rPr lang="en-AU" sz="3400" b="1" dirty="0">
                <a:solidFill>
                  <a:schemeClr val="tx1"/>
                </a:solidFill>
                <a:latin typeface="Myriad Pro" pitchFamily="34" charset="0"/>
                <a:ea typeface="ＭＳ Ｐゴシック" pitchFamily="34" charset="-128"/>
                <a:cs typeface="Arial" pitchFamily="34" charset="0"/>
              </a:rPr>
              <a:t> service delivery for apparently healthy clientele: approved activities</a:t>
            </a:r>
          </a:p>
        </p:txBody>
      </p:sp>
      <p:sp>
        <p:nvSpPr>
          <p:cNvPr id="23555" name="Content Placeholder 2"/>
          <p:cNvSpPr>
            <a:spLocks noGrp="1"/>
          </p:cNvSpPr>
          <p:nvPr>
            <p:ph idx="1"/>
          </p:nvPr>
        </p:nvSpPr>
        <p:spPr>
          <a:xfrm>
            <a:off x="251520" y="1052736"/>
            <a:ext cx="8749605" cy="5490939"/>
          </a:xfrm>
        </p:spPr>
        <p:txBody>
          <a:bodyPr>
            <a:noAutofit/>
          </a:bodyPr>
          <a:lstStyle/>
          <a:p>
            <a:pPr marL="457200" indent="-457200">
              <a:spcBef>
                <a:spcPts val="0"/>
              </a:spcBef>
              <a:buFont typeface="Calibri" pitchFamily="34" charset="0"/>
              <a:buAutoNum type="arabicPeriod"/>
            </a:pPr>
            <a:r>
              <a:rPr lang="en-AU" sz="2400" dirty="0" smtClean="0">
                <a:latin typeface="Calibri" pitchFamily="34" charset="0"/>
                <a:ea typeface="ＭＳ Ｐゴシック" pitchFamily="34" charset="-128"/>
                <a:cs typeface="Calibri" pitchFamily="34" charset="0"/>
              </a:rPr>
              <a:t>Screening and risk management</a:t>
            </a:r>
          </a:p>
          <a:p>
            <a:pPr marL="457200" indent="-457200">
              <a:spcBef>
                <a:spcPts val="0"/>
              </a:spcBef>
              <a:buFont typeface="Calibri" pitchFamily="34" charset="0"/>
              <a:buAutoNum type="arabicPeriod"/>
            </a:pPr>
            <a:r>
              <a:rPr lang="en-AU" sz="2400" dirty="0" smtClean="0">
                <a:latin typeface="Calibri" pitchFamily="34" charset="0"/>
                <a:ea typeface="ＭＳ Ｐゴシック" pitchFamily="34" charset="-128"/>
                <a:cs typeface="Calibri" pitchFamily="34" charset="0"/>
              </a:rPr>
              <a:t>Assessment of client</a:t>
            </a:r>
            <a:endParaRPr lang="en-AU" sz="2400" dirty="0" smtClean="0">
              <a:solidFill>
                <a:srgbClr val="FF0000"/>
              </a:solidFill>
              <a:latin typeface="Calibri" pitchFamily="34" charset="0"/>
              <a:ea typeface="ＭＳ Ｐゴシック" pitchFamily="34" charset="-128"/>
              <a:cs typeface="Calibri" pitchFamily="34" charset="0"/>
            </a:endParaRPr>
          </a:p>
          <a:p>
            <a:pPr marL="857250" lvl="1" indent="-457200">
              <a:lnSpc>
                <a:spcPct val="100000"/>
              </a:lnSpc>
              <a:spcBef>
                <a:spcPts val="0"/>
              </a:spcBef>
              <a:buFont typeface="Calibri" pitchFamily="34" charset="0"/>
              <a:buAutoNum type="alphaLcPeriod"/>
            </a:pPr>
            <a:r>
              <a:rPr lang="en-AU" sz="2400" dirty="0" smtClean="0">
                <a:latin typeface="Calibri" pitchFamily="34" charset="0"/>
                <a:ea typeface="ＭＳ Ｐゴシック" pitchFamily="34" charset="-128"/>
                <a:cs typeface="Calibri" pitchFamily="34" charset="0"/>
              </a:rPr>
              <a:t>Exercise capacities</a:t>
            </a:r>
          </a:p>
          <a:p>
            <a:pPr marL="857250" lvl="1" indent="-457200">
              <a:lnSpc>
                <a:spcPct val="100000"/>
              </a:lnSpc>
              <a:spcBef>
                <a:spcPts val="0"/>
              </a:spcBef>
              <a:buFont typeface="Calibri" pitchFamily="34" charset="0"/>
              <a:buAutoNum type="alphaLcPeriod"/>
            </a:pPr>
            <a:r>
              <a:rPr lang="en-AU" sz="2400" dirty="0" smtClean="0">
                <a:latin typeface="Calibri" pitchFamily="34" charset="0"/>
                <a:ea typeface="ＭＳ Ｐゴシック" pitchFamily="34" charset="-128"/>
                <a:cs typeface="Calibri" pitchFamily="34" charset="0"/>
              </a:rPr>
              <a:t>Functional capacities (</a:t>
            </a:r>
            <a:r>
              <a:rPr lang="en-AU" sz="2400" dirty="0" err="1" smtClean="0">
                <a:latin typeface="Calibri" pitchFamily="34" charset="0"/>
                <a:ea typeface="ＭＳ Ｐゴシック" pitchFamily="34" charset="-128"/>
                <a:cs typeface="Calibri" pitchFamily="34" charset="0"/>
              </a:rPr>
              <a:t>eg</a:t>
            </a:r>
            <a:r>
              <a:rPr lang="en-AU" sz="2400" dirty="0" smtClean="0">
                <a:latin typeface="Calibri" pitchFamily="34" charset="0"/>
                <a:ea typeface="ＭＳ Ｐゴシック" pitchFamily="34" charset="-128"/>
                <a:cs typeface="Calibri" pitchFamily="34" charset="0"/>
              </a:rPr>
              <a:t> vocational / occupational, recreational, activities of </a:t>
            </a:r>
            <a:br>
              <a:rPr lang="en-AU" sz="2400" dirty="0" smtClean="0">
                <a:latin typeface="Calibri" pitchFamily="34" charset="0"/>
                <a:ea typeface="ＭＳ Ｐゴシック" pitchFamily="34" charset="-128"/>
                <a:cs typeface="Calibri" pitchFamily="34" charset="0"/>
              </a:rPr>
            </a:br>
            <a:r>
              <a:rPr lang="en-AU" sz="2400" dirty="0" smtClean="0">
                <a:latin typeface="Calibri" pitchFamily="34" charset="0"/>
                <a:ea typeface="ＭＳ Ｐゴシック" pitchFamily="34" charset="-128"/>
                <a:cs typeface="Calibri" pitchFamily="34" charset="0"/>
              </a:rPr>
              <a:t>daily living)</a:t>
            </a:r>
          </a:p>
          <a:p>
            <a:pPr marL="857250" lvl="1" indent="-457200">
              <a:lnSpc>
                <a:spcPct val="100000"/>
              </a:lnSpc>
              <a:spcBef>
                <a:spcPts val="0"/>
              </a:spcBef>
              <a:buFont typeface="Calibri" pitchFamily="34" charset="0"/>
              <a:buAutoNum type="alphaLcPeriod"/>
            </a:pPr>
            <a:r>
              <a:rPr lang="en-AU" sz="2400" dirty="0" smtClean="0">
                <a:latin typeface="Calibri" pitchFamily="34" charset="0"/>
                <a:ea typeface="ＭＳ Ｐゴシック" pitchFamily="34" charset="-128"/>
                <a:cs typeface="Calibri" pitchFamily="34" charset="0"/>
              </a:rPr>
              <a:t>Psychosocial assessments in relation to exercise and physical activity, including maintenance</a:t>
            </a:r>
          </a:p>
          <a:p>
            <a:pPr marL="457200" indent="-457200">
              <a:spcBef>
                <a:spcPts val="0"/>
              </a:spcBef>
              <a:buFont typeface="Calibri" pitchFamily="34" charset="0"/>
              <a:buAutoNum type="arabicPeriod"/>
            </a:pPr>
            <a:r>
              <a:rPr lang="en-AU" sz="2400" dirty="0" smtClean="0">
                <a:latin typeface="Calibri" pitchFamily="34" charset="0"/>
                <a:ea typeface="ＭＳ Ｐゴシック" pitchFamily="34" charset="-128"/>
                <a:cs typeface="Calibri" pitchFamily="34" charset="0"/>
              </a:rPr>
              <a:t>Planning of exercise interventions:</a:t>
            </a:r>
          </a:p>
          <a:p>
            <a:pPr marL="857250" lvl="1" indent="-457200">
              <a:lnSpc>
                <a:spcPct val="100000"/>
              </a:lnSpc>
              <a:spcBef>
                <a:spcPts val="0"/>
              </a:spcBef>
              <a:buFont typeface="Calibri" pitchFamily="34" charset="0"/>
              <a:buAutoNum type="alphaLcPeriod"/>
            </a:pPr>
            <a:r>
              <a:rPr lang="en-AU" sz="2400" dirty="0" smtClean="0">
                <a:latin typeface="Calibri" pitchFamily="34" charset="0"/>
                <a:ea typeface="ＭＳ Ｐゴシック" pitchFamily="34" charset="-128"/>
                <a:cs typeface="Calibri" pitchFamily="34" charset="0"/>
              </a:rPr>
              <a:t>Goal setting: client and practitioner; others (</a:t>
            </a:r>
            <a:r>
              <a:rPr lang="en-AU" sz="2400" dirty="0" err="1" smtClean="0">
                <a:latin typeface="Calibri" pitchFamily="34" charset="0"/>
                <a:ea typeface="ＭＳ Ｐゴシック" pitchFamily="34" charset="-128"/>
                <a:cs typeface="Calibri" pitchFamily="34" charset="0"/>
              </a:rPr>
              <a:t>eg</a:t>
            </a:r>
            <a:r>
              <a:rPr lang="en-AU" sz="2400" dirty="0" smtClean="0">
                <a:latin typeface="Calibri" pitchFamily="34" charset="0"/>
                <a:ea typeface="ＭＳ Ｐゴシック" pitchFamily="34" charset="-128"/>
                <a:cs typeface="Calibri" pitchFamily="34" charset="0"/>
              </a:rPr>
              <a:t> health professionals)</a:t>
            </a:r>
          </a:p>
          <a:p>
            <a:pPr marL="857250" lvl="1" indent="-457200">
              <a:lnSpc>
                <a:spcPct val="100000"/>
              </a:lnSpc>
              <a:spcBef>
                <a:spcPts val="0"/>
              </a:spcBef>
              <a:buFont typeface="Calibri" pitchFamily="34" charset="0"/>
              <a:buAutoNum type="alphaLcPeriod"/>
            </a:pPr>
            <a:r>
              <a:rPr lang="en-AU" sz="2400" dirty="0" smtClean="0">
                <a:latin typeface="Calibri" pitchFamily="34" charset="0"/>
                <a:ea typeface="ＭＳ Ｐゴシック" pitchFamily="34" charset="-128"/>
                <a:cs typeface="Calibri" pitchFamily="34" charset="0"/>
              </a:rPr>
              <a:t>Identifying barriers and facilitators for exercise and physical activity</a:t>
            </a:r>
          </a:p>
          <a:p>
            <a:pPr marL="857250" lvl="1" indent="-457200">
              <a:lnSpc>
                <a:spcPct val="100000"/>
              </a:lnSpc>
              <a:spcBef>
                <a:spcPts val="0"/>
              </a:spcBef>
              <a:buFont typeface="Calibri" pitchFamily="34" charset="0"/>
              <a:buAutoNum type="alphaLcPeriod"/>
            </a:pPr>
            <a:r>
              <a:rPr lang="en-AU" sz="2400" dirty="0" smtClean="0">
                <a:latin typeface="Calibri" pitchFamily="34" charset="0"/>
                <a:ea typeface="ＭＳ Ｐゴシック" pitchFamily="34" charset="-128"/>
                <a:cs typeface="Calibri" pitchFamily="34" charset="0"/>
              </a:rPr>
              <a:t>Providing solutions for barriers</a:t>
            </a:r>
          </a:p>
          <a:p>
            <a:pPr marL="857250" lvl="1" indent="-457200">
              <a:lnSpc>
                <a:spcPct val="100000"/>
              </a:lnSpc>
              <a:spcBef>
                <a:spcPts val="0"/>
              </a:spcBef>
              <a:buFont typeface="Calibri" pitchFamily="34" charset="0"/>
              <a:buAutoNum type="alphaLcPeriod"/>
            </a:pPr>
            <a:r>
              <a:rPr lang="en-AU" sz="2400" dirty="0" smtClean="0">
                <a:latin typeface="Calibri" pitchFamily="34" charset="0"/>
                <a:ea typeface="ＭＳ Ｐゴシック" pitchFamily="34" charset="-128"/>
                <a:cs typeface="Calibri" pitchFamily="34" charset="0"/>
              </a:rPr>
              <a:t>Designing exercise interventions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16632"/>
            <a:ext cx="9144000" cy="792088"/>
          </a:xfrm>
          <a:noFill/>
          <a:ln>
            <a:noFill/>
          </a:ln>
        </p:spPr>
        <p:txBody>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Approved activities continued</a:t>
            </a:r>
          </a:p>
        </p:txBody>
      </p:sp>
      <p:sp>
        <p:nvSpPr>
          <p:cNvPr id="3" name="Content Placeholder 2"/>
          <p:cNvSpPr>
            <a:spLocks noGrp="1"/>
          </p:cNvSpPr>
          <p:nvPr>
            <p:ph idx="1"/>
          </p:nvPr>
        </p:nvSpPr>
        <p:spPr>
          <a:xfrm>
            <a:off x="251520" y="836712"/>
            <a:ext cx="8229600" cy="4741987"/>
          </a:xfrm>
        </p:spPr>
        <p:txBody>
          <a:bodyPr>
            <a:normAutofit/>
          </a:bodyPr>
          <a:lstStyle/>
          <a:p>
            <a:pPr marL="457200" indent="-457200">
              <a:lnSpc>
                <a:spcPct val="120000"/>
              </a:lnSpc>
              <a:spcBef>
                <a:spcPts val="0"/>
              </a:spcBef>
              <a:buFont typeface="Arial"/>
              <a:buNone/>
              <a:defRPr/>
            </a:pPr>
            <a:r>
              <a:rPr lang="en-AU" sz="2400" dirty="0" smtClean="0">
                <a:latin typeface="Calibri" pitchFamily="34" charset="0"/>
                <a:ea typeface="ＭＳ Ｐゴシック" pitchFamily="34" charset="-128"/>
                <a:cs typeface="Calibri" pitchFamily="34" charset="0"/>
              </a:rPr>
              <a:t>4.	Delivery of exercise interventions:</a:t>
            </a:r>
          </a:p>
          <a:p>
            <a:pPr marL="857250" lvl="1" indent="-457200">
              <a:lnSpc>
                <a:spcPct val="120000"/>
              </a:lnSpc>
              <a:spcBef>
                <a:spcPts val="0"/>
              </a:spcBef>
              <a:buFont typeface="Calibri" pitchFamily="34" charset="0"/>
              <a:buAutoNum type="alphaLcPeriod"/>
              <a:defRPr/>
            </a:pPr>
            <a:r>
              <a:rPr lang="en-AU" sz="2400" dirty="0" smtClean="0">
                <a:latin typeface="Calibri" pitchFamily="34" charset="0"/>
                <a:ea typeface="ＭＳ Ｐゴシック" pitchFamily="34" charset="-128"/>
                <a:cs typeface="Calibri" pitchFamily="34" charset="0"/>
              </a:rPr>
              <a:t> Teaching correct technique and coaching</a:t>
            </a:r>
          </a:p>
          <a:p>
            <a:pPr marL="857250" lvl="1" indent="-457200">
              <a:lnSpc>
                <a:spcPct val="120000"/>
              </a:lnSpc>
              <a:spcBef>
                <a:spcPts val="0"/>
              </a:spcBef>
              <a:buFont typeface="Calibri" pitchFamily="34" charset="0"/>
              <a:buAutoNum type="alphaLcPeriod"/>
              <a:defRPr/>
            </a:pPr>
            <a:r>
              <a:rPr lang="en-AU" sz="2400" dirty="0" smtClean="0">
                <a:latin typeface="Calibri" pitchFamily="34" charset="0"/>
                <a:ea typeface="ＭＳ Ｐゴシック" pitchFamily="34" charset="-128"/>
                <a:cs typeface="Calibri" pitchFamily="34" charset="0"/>
              </a:rPr>
              <a:t>	Motivation </a:t>
            </a:r>
          </a:p>
          <a:p>
            <a:pPr marL="857250" lvl="1" indent="-457200">
              <a:lnSpc>
                <a:spcPct val="120000"/>
              </a:lnSpc>
              <a:spcBef>
                <a:spcPts val="0"/>
              </a:spcBef>
              <a:buFont typeface="Calibri" pitchFamily="34" charset="0"/>
              <a:buAutoNum type="alphaLcPeriod"/>
              <a:defRPr/>
            </a:pPr>
            <a:r>
              <a:rPr lang="en-AU" sz="2400" dirty="0" smtClean="0">
                <a:latin typeface="Calibri" pitchFamily="34" charset="0"/>
                <a:ea typeface="ＭＳ Ｐゴシック" pitchFamily="34" charset="-128"/>
                <a:cs typeface="Calibri" pitchFamily="34" charset="0"/>
              </a:rPr>
              <a:t>	Self-management</a:t>
            </a:r>
          </a:p>
          <a:p>
            <a:pPr marL="857250" lvl="1" indent="-457200">
              <a:lnSpc>
                <a:spcPct val="120000"/>
              </a:lnSpc>
              <a:spcBef>
                <a:spcPts val="0"/>
              </a:spcBef>
              <a:buFont typeface="Calibri" pitchFamily="34" charset="0"/>
              <a:buAutoNum type="alphaLcPeriod"/>
              <a:defRPr/>
            </a:pPr>
            <a:r>
              <a:rPr lang="en-AU" sz="2400" dirty="0" smtClean="0">
                <a:latin typeface="Calibri" pitchFamily="34" charset="0"/>
                <a:ea typeface="ＭＳ Ｐゴシック" pitchFamily="34" charset="-128"/>
                <a:cs typeface="Calibri" pitchFamily="34" charset="0"/>
              </a:rPr>
              <a:t>	Program management: eg daily / weekly planner</a:t>
            </a:r>
          </a:p>
          <a:p>
            <a:pPr marL="400050" lvl="1" indent="0">
              <a:lnSpc>
                <a:spcPct val="120000"/>
              </a:lnSpc>
              <a:spcBef>
                <a:spcPts val="0"/>
              </a:spcBef>
              <a:buNone/>
              <a:defRPr/>
            </a:pPr>
            <a:endParaRPr lang="en-AU" sz="2400" dirty="0" smtClean="0">
              <a:latin typeface="Calibri" pitchFamily="34" charset="0"/>
              <a:ea typeface="ＭＳ Ｐゴシック" pitchFamily="34" charset="-128"/>
              <a:cs typeface="Calibri" pitchFamily="34" charset="0"/>
            </a:endParaRPr>
          </a:p>
          <a:p>
            <a:pPr marL="457200" indent="-457200">
              <a:lnSpc>
                <a:spcPct val="120000"/>
              </a:lnSpc>
              <a:spcBef>
                <a:spcPts val="0"/>
              </a:spcBef>
              <a:buFont typeface="Arial"/>
              <a:buNone/>
              <a:defRPr/>
            </a:pPr>
            <a:r>
              <a:rPr lang="en-AU" sz="2400" dirty="0" smtClean="0">
                <a:latin typeface="Calibri" pitchFamily="34" charset="0"/>
                <a:ea typeface="ＭＳ Ｐゴシック" pitchFamily="34" charset="-128"/>
                <a:cs typeface="Calibri" pitchFamily="34" charset="0"/>
              </a:rPr>
              <a:t>5.	Evaluation of exercise interventions:</a:t>
            </a:r>
          </a:p>
          <a:p>
            <a:pPr marL="857250" lvl="1" indent="-457200">
              <a:lnSpc>
                <a:spcPct val="120000"/>
              </a:lnSpc>
              <a:spcBef>
                <a:spcPts val="0"/>
              </a:spcBef>
              <a:buFont typeface="Calibri" pitchFamily="34" charset="0"/>
              <a:buAutoNum type="alphaLcPeriod"/>
              <a:defRPr/>
            </a:pPr>
            <a:r>
              <a:rPr lang="en-AU" sz="2400" dirty="0" smtClean="0">
                <a:latin typeface="Calibri" pitchFamily="34" charset="0"/>
                <a:ea typeface="ＭＳ Ｐゴシック" pitchFamily="34" charset="-128"/>
                <a:cs typeface="Calibri" pitchFamily="34" charset="0"/>
              </a:rPr>
              <a:t>	pre vs. post intervention assessments </a:t>
            </a:r>
          </a:p>
          <a:p>
            <a:pPr marL="857250" lvl="1" indent="-457200">
              <a:lnSpc>
                <a:spcPct val="120000"/>
              </a:lnSpc>
              <a:spcBef>
                <a:spcPts val="0"/>
              </a:spcBef>
              <a:buFont typeface="Calibri" pitchFamily="34" charset="0"/>
              <a:buAutoNum type="alphaLcPeriod"/>
              <a:defRPr/>
            </a:pPr>
            <a:r>
              <a:rPr lang="en-AU" sz="2400" dirty="0" smtClean="0">
                <a:latin typeface="Calibri" pitchFamily="34" charset="0"/>
                <a:ea typeface="ＭＳ Ｐゴシック" pitchFamily="34" charset="-128"/>
                <a:cs typeface="Calibri" pitchFamily="34" charset="0"/>
              </a:rPr>
              <a:t>	Practice efficacy data</a:t>
            </a:r>
          </a:p>
          <a:p>
            <a:pPr>
              <a:buFont typeface="Arial"/>
              <a:buNone/>
              <a:defRPr/>
            </a:pPr>
            <a:endParaRPr lang="en-AU"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785938"/>
            <a:ext cx="9144000" cy="1143000"/>
          </a:xfrm>
        </p:spPr>
        <p:txBody>
          <a:bodyPr/>
          <a:lstStyle/>
          <a:p>
            <a:pPr algn="ctr"/>
            <a:r>
              <a:rPr lang="en-AU" sz="4400" b="1" dirty="0" smtClean="0">
                <a:latin typeface="Calibri" pitchFamily="34" charset="0"/>
                <a:ea typeface="ＭＳ Ｐゴシック" pitchFamily="34" charset="-128"/>
                <a:cs typeface="Calibri" pitchFamily="34" charset="0"/>
              </a:rPr>
              <a:t>School Careers’ Website</a:t>
            </a:r>
          </a:p>
        </p:txBody>
      </p:sp>
      <p:sp>
        <p:nvSpPr>
          <p:cNvPr id="38915" name="Content Placeholder 2"/>
          <p:cNvSpPr>
            <a:spLocks noGrp="1"/>
          </p:cNvSpPr>
          <p:nvPr>
            <p:ph idx="1"/>
          </p:nvPr>
        </p:nvSpPr>
        <p:spPr>
          <a:xfrm>
            <a:off x="0" y="3571875"/>
            <a:ext cx="9144000" cy="1000125"/>
          </a:xfrm>
        </p:spPr>
        <p:txBody>
          <a:bodyPr/>
          <a:lstStyle/>
          <a:p>
            <a:pPr marL="0" indent="0" algn="ctr">
              <a:buFont typeface="Arial" pitchFamily="34" charset="0"/>
              <a:buNone/>
            </a:pPr>
            <a:r>
              <a:rPr lang="en-AU" sz="3600" dirty="0" smtClean="0">
                <a:solidFill>
                  <a:schemeClr val="tx1"/>
                </a:solidFill>
                <a:latin typeface="Calibri" pitchFamily="34" charset="0"/>
                <a:ea typeface="ＭＳ Ｐゴシック" pitchFamily="34" charset="-128"/>
                <a:cs typeface="Calibri" pitchFamily="34" charset="0"/>
              </a:rPr>
              <a:t>www.deakin.edu.au/ens/careers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0" y="1000125"/>
            <a:ext cx="9144000" cy="1143000"/>
          </a:xfrm>
          <a:noFill/>
          <a:ln>
            <a:noFill/>
          </a:ln>
        </p:spPr>
        <p:txBody>
          <a:bodyPr/>
          <a:lstStyle/>
          <a:p>
            <a:pPr algn="ctr" defTabSz="457200" fontAlgn="base">
              <a:spcAft>
                <a:spcPct val="0"/>
              </a:spcAft>
            </a:pPr>
            <a:r>
              <a:rPr sz="3400" b="1" dirty="0">
                <a:solidFill>
                  <a:schemeClr val="tx1"/>
                </a:solidFill>
                <a:latin typeface="Myriad Pro" pitchFamily="34" charset="0"/>
                <a:ea typeface="ＭＳ Ｐゴシック" pitchFamily="34" charset="-128"/>
                <a:cs typeface="Arial" pitchFamily="34" charset="0"/>
              </a:rPr>
              <a:t>More information for Master of </a:t>
            </a:r>
            <a:br>
              <a:rPr sz="3400" b="1" dirty="0">
                <a:solidFill>
                  <a:schemeClr val="tx1"/>
                </a:solidFill>
                <a:latin typeface="Myriad Pro" pitchFamily="34" charset="0"/>
                <a:ea typeface="ＭＳ Ｐゴシック" pitchFamily="34" charset="-128"/>
                <a:cs typeface="Arial" pitchFamily="34" charset="0"/>
              </a:rPr>
            </a:br>
            <a:r>
              <a:rPr sz="3400" b="1" dirty="0">
                <a:solidFill>
                  <a:schemeClr val="tx1"/>
                </a:solidFill>
                <a:latin typeface="Myriad Pro" pitchFamily="34" charset="0"/>
                <a:ea typeface="ＭＳ Ｐゴシック" pitchFamily="34" charset="-128"/>
                <a:cs typeface="Arial" pitchFamily="34" charset="0"/>
              </a:rPr>
              <a:t>Clinical Exercise Physiology (</a:t>
            </a:r>
            <a:r>
              <a:rPr lang="en-AU" sz="3400" b="1" dirty="0">
                <a:solidFill>
                  <a:schemeClr val="tx1"/>
                </a:solidFill>
                <a:latin typeface="Myriad Pro" pitchFamily="34" charset="0"/>
                <a:ea typeface="ＭＳ Ｐゴシック" pitchFamily="34" charset="-128"/>
                <a:cs typeface="Arial" pitchFamily="34" charset="0"/>
              </a:rPr>
              <a:t>H743) </a:t>
            </a:r>
          </a:p>
        </p:txBody>
      </p:sp>
      <p:sp>
        <p:nvSpPr>
          <p:cNvPr id="39939" name="Rectangle 3"/>
          <p:cNvSpPr>
            <a:spLocks noGrp="1" noChangeArrowheads="1"/>
          </p:cNvSpPr>
          <p:nvPr>
            <p:ph idx="1"/>
          </p:nvPr>
        </p:nvSpPr>
        <p:spPr>
          <a:xfrm>
            <a:off x="928688" y="2714625"/>
            <a:ext cx="6739656" cy="3725863"/>
          </a:xfrm>
        </p:spPr>
        <p:txBody>
          <a:bodyPr/>
          <a:lstStyle/>
          <a:p>
            <a:pPr eaLnBrk="1" hangingPunct="1">
              <a:buFont typeface="Lucida Grande"/>
              <a:buNone/>
            </a:pPr>
            <a:r>
              <a:rPr lang="en-US" sz="2400" dirty="0" smtClean="0">
                <a:solidFill>
                  <a:schemeClr val="tx1"/>
                </a:solidFill>
                <a:latin typeface="Calibri" pitchFamily="34" charset="0"/>
                <a:ea typeface="ＭＳ Ｐゴシック" pitchFamily="34" charset="-128"/>
                <a:cs typeface="Calibri" pitchFamily="34" charset="0"/>
              </a:rPr>
              <a:t>Professor Steve Selig </a:t>
            </a:r>
            <a:r>
              <a:rPr lang="en-US" sz="2400" dirty="0" smtClean="0">
                <a:latin typeface="Calibri" pitchFamily="34" charset="0"/>
                <a:ea typeface="ＭＳ Ｐゴシック" pitchFamily="34" charset="-128"/>
                <a:cs typeface="Calibri" pitchFamily="34" charset="0"/>
              </a:rPr>
              <a:t>(Course Director)</a:t>
            </a:r>
          </a:p>
          <a:p>
            <a:pPr eaLnBrk="1" hangingPunct="1">
              <a:buFont typeface="Lucida Grande"/>
              <a:buNone/>
            </a:pPr>
            <a:r>
              <a:rPr lang="en-AU" sz="2400" dirty="0" smtClean="0">
                <a:solidFill>
                  <a:schemeClr val="tx1">
                    <a:lumMod val="60000"/>
                    <a:lumOff val="40000"/>
                  </a:schemeClr>
                </a:solidFill>
                <a:latin typeface="Calibri" pitchFamily="34" charset="0"/>
                <a:ea typeface="ＭＳ Ｐゴシック" pitchFamily="34" charset="-128"/>
                <a:cs typeface="Calibri" pitchFamily="34" charset="0"/>
              </a:rPr>
              <a:t>steve.selig@deakin.edu.au</a:t>
            </a:r>
            <a:r>
              <a:rPr lang="en-AU" sz="2400" dirty="0" smtClean="0">
                <a:latin typeface="Calibri" pitchFamily="34" charset="0"/>
                <a:ea typeface="ＭＳ Ｐゴシック" pitchFamily="34" charset="-128"/>
                <a:cs typeface="Calibri" pitchFamily="34" charset="0"/>
              </a:rPr>
              <a:t>  0418 570 772</a:t>
            </a:r>
          </a:p>
          <a:p>
            <a:pPr eaLnBrk="1" hangingPunct="1">
              <a:buFont typeface="Lucida Grande"/>
              <a:buNone/>
            </a:pPr>
            <a:endParaRPr lang="en-AU" sz="2000" b="1" i="1" dirty="0" smtClean="0">
              <a:latin typeface="Calibri" pitchFamily="34" charset="0"/>
              <a:ea typeface="ＭＳ Ｐゴシック" pitchFamily="34" charset="-128"/>
              <a:cs typeface="Calibri" pitchFamily="34" charset="0"/>
            </a:endParaRPr>
          </a:p>
          <a:p>
            <a:pPr eaLnBrk="1" hangingPunct="1">
              <a:buFont typeface="Lucida Grande"/>
              <a:buNone/>
            </a:pPr>
            <a:r>
              <a:rPr lang="en-US" sz="2400" dirty="0" err="1" smtClean="0">
                <a:solidFill>
                  <a:schemeClr val="tx1"/>
                </a:solidFill>
                <a:latin typeface="Calibri" pitchFamily="34" charset="0"/>
                <a:ea typeface="ＭＳ Ｐゴシック" pitchFamily="34" charset="-128"/>
                <a:cs typeface="Calibri" pitchFamily="34" charset="0"/>
              </a:rPr>
              <a:t>Dr</a:t>
            </a:r>
            <a:r>
              <a:rPr lang="en-US" sz="2400" dirty="0" smtClean="0">
                <a:solidFill>
                  <a:schemeClr val="tx1"/>
                </a:solidFill>
                <a:latin typeface="Calibri" pitchFamily="34" charset="0"/>
                <a:ea typeface="ＭＳ Ｐゴシック" pitchFamily="34" charset="-128"/>
                <a:cs typeface="Calibri" pitchFamily="34" charset="0"/>
              </a:rPr>
              <a:t> Steve Fraser </a:t>
            </a:r>
            <a:r>
              <a:rPr lang="en-US" sz="2400" dirty="0" smtClean="0">
                <a:latin typeface="Calibri" pitchFamily="34" charset="0"/>
                <a:ea typeface="ＭＳ Ｐゴシック" pitchFamily="34" charset="-128"/>
                <a:cs typeface="Calibri" pitchFamily="34" charset="0"/>
              </a:rPr>
              <a:t>(Deputy Course Director)</a:t>
            </a:r>
          </a:p>
          <a:p>
            <a:pPr eaLnBrk="1" hangingPunct="1">
              <a:buFont typeface="Lucida Grande"/>
              <a:buNone/>
            </a:pPr>
            <a:r>
              <a:rPr lang="en-AU" sz="2400" dirty="0" smtClean="0">
                <a:solidFill>
                  <a:schemeClr val="tx1">
                    <a:lumMod val="60000"/>
                    <a:lumOff val="40000"/>
                  </a:schemeClr>
                </a:solidFill>
                <a:latin typeface="Calibri" pitchFamily="34" charset="0"/>
                <a:ea typeface="ＭＳ Ｐゴシック" pitchFamily="34" charset="-128"/>
                <a:cs typeface="Calibri" pitchFamily="34" charset="0"/>
              </a:rPr>
              <a:t>steve.fraser@deakin.edu.au  </a:t>
            </a:r>
            <a:r>
              <a:rPr lang="en-AU" sz="2400" dirty="0" smtClean="0">
                <a:latin typeface="Calibri" pitchFamily="34" charset="0"/>
                <a:ea typeface="ＭＳ Ｐゴシック" pitchFamily="34" charset="-128"/>
                <a:cs typeface="Calibri" pitchFamily="34" charset="0"/>
              </a:rPr>
              <a:t>9244 6012</a:t>
            </a:r>
          </a:p>
          <a:p>
            <a:pPr algn="ctr" eaLnBrk="1" hangingPunct="1">
              <a:buFont typeface="Lucida Grande"/>
              <a:buNone/>
            </a:pPr>
            <a:endParaRPr lang="en-AU" sz="2400" dirty="0" smtClean="0">
              <a:latin typeface="Calibri" pitchFamily="34" charset="0"/>
              <a:ea typeface="ＭＳ Ｐゴシック" pitchFamily="34" charset="-128"/>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0"/>
          <p:cNvSpPr txBox="1">
            <a:spLocks noChangeArrowheads="1"/>
          </p:cNvSpPr>
          <p:nvPr/>
        </p:nvSpPr>
        <p:spPr bwMode="auto">
          <a:xfrm>
            <a:off x="683569" y="285750"/>
            <a:ext cx="846043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105000"/>
              </a:lnSpc>
            </a:pPr>
            <a:r>
              <a:rPr lang="en-AU" sz="5400" b="1" dirty="0" smtClean="0">
                <a:latin typeface="Myriad Pro" pitchFamily="34" charset="0"/>
              </a:rPr>
              <a:t>The MCEP Course Team</a:t>
            </a:r>
            <a:endParaRPr lang="en-AU" sz="5400" b="1" dirty="0">
              <a:latin typeface="Myriad Pro" pitchFamily="34" charset="0"/>
            </a:endParaRPr>
          </a:p>
          <a:p>
            <a:pPr>
              <a:lnSpc>
                <a:spcPct val="105000"/>
              </a:lnSpc>
            </a:pPr>
            <a:endParaRPr lang="en-AU" u="sng" dirty="0">
              <a:latin typeface="Myriad Pro" pitchFamily="34" charset="0"/>
            </a:endParaRPr>
          </a:p>
          <a:p>
            <a:pPr>
              <a:lnSpc>
                <a:spcPct val="105000"/>
              </a:lnSpc>
            </a:pPr>
            <a:r>
              <a:rPr lang="en-AU" sz="3600" dirty="0" smtClean="0">
                <a:solidFill>
                  <a:schemeClr val="bg1"/>
                </a:solidFill>
                <a:latin typeface="Myriad Pro" pitchFamily="34" charset="0"/>
              </a:rPr>
              <a:t>Prof </a:t>
            </a:r>
            <a:r>
              <a:rPr lang="en-AU" sz="3600" dirty="0">
                <a:solidFill>
                  <a:schemeClr val="bg1"/>
                </a:solidFill>
                <a:latin typeface="Myriad Pro" pitchFamily="34" charset="0"/>
              </a:rPr>
              <a:t>Steve Selig, AEP, PhD</a:t>
            </a:r>
          </a:p>
          <a:p>
            <a:pPr>
              <a:lnSpc>
                <a:spcPct val="105000"/>
              </a:lnSpc>
            </a:pPr>
            <a:r>
              <a:rPr lang="en-AU" sz="3600" dirty="0">
                <a:solidFill>
                  <a:schemeClr val="bg1"/>
                </a:solidFill>
                <a:latin typeface="Myriad Pro" pitchFamily="34" charset="0"/>
              </a:rPr>
              <a:t>Dr Steve Fraser, AEP, PhD</a:t>
            </a:r>
          </a:p>
          <a:p>
            <a:pPr>
              <a:lnSpc>
                <a:spcPct val="105000"/>
              </a:lnSpc>
            </a:pPr>
            <a:r>
              <a:rPr lang="en-AU" sz="3600" dirty="0">
                <a:solidFill>
                  <a:schemeClr val="bg1"/>
                </a:solidFill>
                <a:latin typeface="Myriad Pro" pitchFamily="34" charset="0"/>
              </a:rPr>
              <a:t>Dr Natalie Saunders, AEP, PhD</a:t>
            </a:r>
          </a:p>
          <a:p>
            <a:pPr>
              <a:lnSpc>
                <a:spcPct val="105000"/>
              </a:lnSpc>
            </a:pPr>
            <a:r>
              <a:rPr lang="en-AU" sz="3600" dirty="0" smtClean="0">
                <a:solidFill>
                  <a:schemeClr val="bg1"/>
                </a:solidFill>
                <a:latin typeface="Myriad Pro" pitchFamily="34" charset="0"/>
              </a:rPr>
              <a:t>Dr Dawson Kidgell, PhD</a:t>
            </a:r>
            <a:endParaRPr lang="en-AU" sz="3600" dirty="0">
              <a:solidFill>
                <a:schemeClr val="bg1"/>
              </a:solidFill>
              <a:latin typeface="Myriad Pro" pitchFamily="34" charset="0"/>
            </a:endParaRPr>
          </a:p>
          <a:p>
            <a:pPr>
              <a:lnSpc>
                <a:spcPct val="105000"/>
              </a:lnSpc>
            </a:pPr>
            <a:r>
              <a:rPr lang="en-AU" sz="3600" dirty="0">
                <a:solidFill>
                  <a:schemeClr val="bg1"/>
                </a:solidFill>
                <a:latin typeface="Myriad Pro" pitchFamily="34" charset="0"/>
              </a:rPr>
              <a:t>Dr Andrew Dawson, PhD</a:t>
            </a:r>
          </a:p>
          <a:p>
            <a:pPr>
              <a:lnSpc>
                <a:spcPct val="105000"/>
              </a:lnSpc>
            </a:pPr>
            <a:r>
              <a:rPr lang="en-AU" sz="3600" dirty="0">
                <a:solidFill>
                  <a:schemeClr val="bg1"/>
                </a:solidFill>
                <a:latin typeface="Myriad Pro" pitchFamily="34" charset="0"/>
              </a:rPr>
              <a:t>Ms Niamh Mundell, AEP, </a:t>
            </a:r>
            <a:r>
              <a:rPr lang="en-AU" sz="2800" dirty="0" err="1">
                <a:solidFill>
                  <a:schemeClr val="bg1"/>
                </a:solidFill>
                <a:latin typeface="Myriad Pro" pitchFamily="34" charset="0"/>
              </a:rPr>
              <a:t>M.Appl.Sci</a:t>
            </a:r>
            <a:r>
              <a:rPr lang="en-AU" sz="2800" dirty="0">
                <a:solidFill>
                  <a:schemeClr val="bg1"/>
                </a:solidFill>
                <a:latin typeface="Myriad Pro" pitchFamily="34" charset="0"/>
              </a:rPr>
              <a:t>- Ex Rehab</a:t>
            </a:r>
          </a:p>
          <a:p>
            <a:pPr>
              <a:lnSpc>
                <a:spcPct val="105000"/>
              </a:lnSpc>
            </a:pPr>
            <a:r>
              <a:rPr lang="en-AU" sz="3600" dirty="0" smtClean="0">
                <a:solidFill>
                  <a:schemeClr val="bg1"/>
                </a:solidFill>
                <a:latin typeface="Myriad Pro" pitchFamily="34" charset="0"/>
              </a:rPr>
              <a:t>Ms Louise Conway, AEP</a:t>
            </a:r>
            <a:endParaRPr lang="en-AU" sz="3600" dirty="0">
              <a:solidFill>
                <a:schemeClr val="bg1"/>
              </a:solidFill>
              <a:latin typeface="Myriad Pro" pitchFamily="34" charset="0"/>
            </a:endParaRPr>
          </a:p>
          <a:p>
            <a:pPr>
              <a:lnSpc>
                <a:spcPct val="105000"/>
              </a:lnSpc>
            </a:pPr>
            <a:r>
              <a:rPr lang="en-AU" sz="3600" dirty="0" smtClean="0">
                <a:solidFill>
                  <a:schemeClr val="bg1"/>
                </a:solidFill>
                <a:latin typeface="Myriad Pro" pitchFamily="34" charset="0"/>
              </a:rPr>
              <a:t>Ms Alan Wallis, AEP</a:t>
            </a:r>
            <a:endParaRPr lang="en-AU" sz="3600"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lvl="0" defTabSz="457200" fontAlgn="base">
              <a:lnSpc>
                <a:spcPct val="105000"/>
              </a:lnSpc>
              <a:spcAft>
                <a:spcPct val="0"/>
              </a:spcAft>
            </a:pPr>
            <a:r>
              <a:rPr lang="en-AU" sz="5400" b="1" cap="none" dirty="0" smtClean="0">
                <a:solidFill>
                  <a:srgbClr val="F79625"/>
                </a:solidFill>
                <a:latin typeface="Myriad Pro" pitchFamily="34" charset="0"/>
                <a:ea typeface="ＭＳ Ｐゴシック" pitchFamily="34" charset="-128"/>
                <a:cs typeface="Arial" pitchFamily="34" charset="0"/>
              </a:rPr>
              <a:t>This session is about ….</a:t>
            </a:r>
            <a:endParaRPr lang="en-AU" dirty="0"/>
          </a:p>
        </p:txBody>
      </p:sp>
      <p:sp>
        <p:nvSpPr>
          <p:cNvPr id="3" name="Content Placeholder 2"/>
          <p:cNvSpPr>
            <a:spLocks noGrp="1"/>
          </p:cNvSpPr>
          <p:nvPr>
            <p:ph idx="1"/>
          </p:nvPr>
        </p:nvSpPr>
        <p:spPr>
          <a:xfrm>
            <a:off x="251520" y="1196752"/>
            <a:ext cx="8435280" cy="4929411"/>
          </a:xfrm>
        </p:spPr>
        <p:txBody>
          <a:bodyPr>
            <a:normAutofit lnSpcReduction="10000"/>
          </a:bodyPr>
          <a:lstStyle/>
          <a:p>
            <a:r>
              <a:rPr lang="en-AU" dirty="0" smtClean="0"/>
              <a:t>This lecture/workshop will be presented by </a:t>
            </a:r>
            <a:r>
              <a:rPr lang="en-AU" dirty="0" err="1" smtClean="0"/>
              <a:t>Prof.</a:t>
            </a:r>
            <a:r>
              <a:rPr lang="en-AU" dirty="0" smtClean="0"/>
              <a:t> Steve Selig, course director for the Masters in Clinical Exercise Physiology (MCEP). As such this will be particularly interesting and relevant to students taking the ESSA major sequence of the Bachelor of Exercise and Sport Science H343.</a:t>
            </a:r>
          </a:p>
          <a:p>
            <a:r>
              <a:rPr lang="en-AU" dirty="0" smtClean="0"/>
              <a:t>During this lecture, Steve will give a presentation about the MCEP degree and provide some examples of case studies as they are taught within the MCEP programme.</a:t>
            </a:r>
          </a:p>
          <a:p>
            <a:endParaRPr lang="en-AU" dirty="0"/>
          </a:p>
        </p:txBody>
      </p:sp>
    </p:spTree>
    <p:extLst>
      <p:ext uri="{BB962C8B-B14F-4D97-AF65-F5344CB8AC3E}">
        <p14:creationId xmlns:p14="http://schemas.microsoft.com/office/powerpoint/2010/main" val="133330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931224" cy="1143000"/>
          </a:xfrm>
          <a:noFill/>
          <a:ln>
            <a:noFill/>
          </a:ln>
        </p:spPr>
        <p:txBody>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Master of Clinical Exercise Physiology (H743): OVERVIEW</a:t>
            </a:r>
          </a:p>
        </p:txBody>
      </p:sp>
      <p:sp>
        <p:nvSpPr>
          <p:cNvPr id="3" name="Content Placeholder 2"/>
          <p:cNvSpPr>
            <a:spLocks noGrp="1"/>
          </p:cNvSpPr>
          <p:nvPr>
            <p:ph idx="1"/>
          </p:nvPr>
        </p:nvSpPr>
        <p:spPr>
          <a:xfrm>
            <a:off x="139068" y="980728"/>
            <a:ext cx="8928992" cy="5256584"/>
          </a:xfrm>
        </p:spPr>
        <p:txBody>
          <a:bodyPr>
            <a:noAutofit/>
          </a:bodyPr>
          <a:lstStyle/>
          <a:p>
            <a:r>
              <a:rPr lang="en-AU" sz="2800" dirty="0"/>
              <a:t>FIRST and ONLY clinical exercise course in Victoria to achieve accreditation with Exercise &amp; Sports Science Australia (</a:t>
            </a:r>
            <a:r>
              <a:rPr lang="en-AU" sz="2800" dirty="0" smtClean="0"/>
              <a:t>ESSA); articulated with the ESSA-accredited Bachelor of Exercise &amp; Sports Science (H343) at Deakin</a:t>
            </a:r>
            <a:endParaRPr lang="en-AU" sz="2800" dirty="0" smtClean="0"/>
          </a:p>
          <a:p>
            <a:r>
              <a:rPr lang="en-AU" sz="2800" dirty="0" smtClean="0"/>
              <a:t>Simple </a:t>
            </a:r>
            <a:r>
              <a:rPr lang="en-AU" sz="2800" dirty="0"/>
              <a:t>pathway to accreditation as Accredited Exercise Physiologists (AEP) </a:t>
            </a:r>
            <a:endParaRPr lang="en-AU" sz="2800" dirty="0" smtClean="0"/>
          </a:p>
          <a:p>
            <a:r>
              <a:rPr lang="en-AU" sz="2800" dirty="0" smtClean="0"/>
              <a:t>AEPs are the only exercise professionals in Australia to have </a:t>
            </a:r>
            <a:r>
              <a:rPr lang="en-AU" sz="2800" dirty="0" smtClean="0"/>
              <a:t>access </a:t>
            </a:r>
            <a:r>
              <a:rPr lang="en-AU" sz="2800" dirty="0"/>
              <a:t>to Provider Numbers with Medicare Australia, </a:t>
            </a:r>
            <a:r>
              <a:rPr lang="en-AU" sz="2800" dirty="0" err="1"/>
              <a:t>WorkSafe</a:t>
            </a:r>
            <a:r>
              <a:rPr lang="en-AU" sz="2800" dirty="0"/>
              <a:t> Victoria, DVA, TAC, and </a:t>
            </a:r>
            <a:r>
              <a:rPr lang="en-AU" sz="2800" dirty="0" smtClean="0"/>
              <a:t>many other </a:t>
            </a:r>
            <a:r>
              <a:rPr lang="en-AU" sz="2800" dirty="0"/>
              <a:t>compensable funds and </a:t>
            </a:r>
            <a:r>
              <a:rPr lang="en-AU" sz="2800" dirty="0" smtClean="0"/>
              <a:t>schemes</a:t>
            </a:r>
          </a:p>
          <a:p>
            <a:r>
              <a:rPr lang="en-AU" sz="2800" dirty="0"/>
              <a:t>All students enrol as Commonwealth-Supported Places (CSP), making the course fees amongst the lowest in Australia. Course is 18 months full-time. </a:t>
            </a:r>
          </a:p>
          <a:p>
            <a:endParaRPr lang="en-AU" sz="2800" dirty="0" smtClean="0"/>
          </a:p>
        </p:txBody>
      </p:sp>
    </p:spTree>
    <p:extLst>
      <p:ext uri="{BB962C8B-B14F-4D97-AF65-F5344CB8AC3E}">
        <p14:creationId xmlns:p14="http://schemas.microsoft.com/office/powerpoint/2010/main" val="520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1143000"/>
          </a:xfrm>
          <a:noFill/>
          <a:ln>
            <a:noFill/>
          </a:ln>
        </p:spPr>
        <p:txBody>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Master of Clinical Exercise Physiology (H743): OVERVIEW</a:t>
            </a:r>
          </a:p>
        </p:txBody>
      </p:sp>
      <p:sp>
        <p:nvSpPr>
          <p:cNvPr id="3" name="Content Placeholder 2"/>
          <p:cNvSpPr>
            <a:spLocks noGrp="1"/>
          </p:cNvSpPr>
          <p:nvPr>
            <p:ph idx="1"/>
          </p:nvPr>
        </p:nvSpPr>
        <p:spPr>
          <a:xfrm>
            <a:off x="139068" y="980728"/>
            <a:ext cx="8928992" cy="5256584"/>
          </a:xfrm>
        </p:spPr>
        <p:txBody>
          <a:bodyPr>
            <a:noAutofit/>
          </a:bodyPr>
          <a:lstStyle/>
          <a:p>
            <a:r>
              <a:rPr lang="en-AU" sz="2800" dirty="0" smtClean="0"/>
              <a:t>The course team </a:t>
            </a:r>
            <a:r>
              <a:rPr lang="en-AU" sz="2800" dirty="0"/>
              <a:t>has expertise across all of the pathology areas needed for </a:t>
            </a:r>
            <a:r>
              <a:rPr lang="en-AU" sz="2800" dirty="0" smtClean="0"/>
              <a:t>AEP </a:t>
            </a:r>
            <a:r>
              <a:rPr lang="en-AU" sz="2800" dirty="0" smtClean="0"/>
              <a:t>accreditation.  </a:t>
            </a:r>
            <a:endParaRPr lang="en-AU" sz="2800" dirty="0"/>
          </a:p>
          <a:p>
            <a:r>
              <a:rPr lang="en-AU" sz="2800" dirty="0"/>
              <a:t>The clinical practicum program covers all of the requirements for AEP accreditation and features the award winning Clinical Exercise Learning Centre at the Burwood campus, where students develop their practice skills under close supervision and mentoring. </a:t>
            </a:r>
            <a:r>
              <a:rPr lang="en-AU" sz="2800" dirty="0" smtClean="0"/>
              <a:t>External placements too. All placements are arranged by Deakin University. </a:t>
            </a:r>
          </a:p>
          <a:p>
            <a:r>
              <a:rPr lang="en-AU" sz="2800" dirty="0" smtClean="0"/>
              <a:t>Outstanding </a:t>
            </a:r>
            <a:r>
              <a:rPr lang="en-AU" sz="2800" dirty="0"/>
              <a:t>levels of teaching excellence, </a:t>
            </a:r>
            <a:r>
              <a:rPr lang="en-AU" sz="2800" dirty="0" smtClean="0"/>
              <a:t>clinical supervision, learning </a:t>
            </a:r>
            <a:r>
              <a:rPr lang="en-AU" sz="2800" dirty="0"/>
              <a:t>outcomes and employment in the </a:t>
            </a:r>
            <a:r>
              <a:rPr lang="en-AU" sz="2800" dirty="0" smtClean="0"/>
              <a:t>sector. </a:t>
            </a:r>
          </a:p>
        </p:txBody>
      </p:sp>
    </p:spTree>
    <p:extLst>
      <p:ext uri="{BB962C8B-B14F-4D97-AF65-F5344CB8AC3E}">
        <p14:creationId xmlns:p14="http://schemas.microsoft.com/office/powerpoint/2010/main" val="183931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85727"/>
            <a:ext cx="8928992" cy="1143000"/>
          </a:xfrm>
          <a:noFill/>
          <a:ln>
            <a:noFill/>
          </a:ln>
        </p:spPr>
        <p:txBody>
          <a:bodyPr/>
          <a:lstStyle/>
          <a:p>
            <a:pPr algn="ctr" defTabSz="457200" fontAlgn="base">
              <a:spcAft>
                <a:spcPct val="0"/>
              </a:spcAft>
            </a:pPr>
            <a:r>
              <a:rPr lang="en-AU" sz="3400" b="1" dirty="0">
                <a:solidFill>
                  <a:schemeClr val="tx1"/>
                </a:solidFill>
                <a:latin typeface="Myriad Pro" pitchFamily="34" charset="0"/>
                <a:ea typeface="ＭＳ Ｐゴシック" pitchFamily="34" charset="-128"/>
                <a:cs typeface="Arial" pitchFamily="34" charset="0"/>
              </a:rPr>
              <a:t>ESSA stream in the Bachelor of Exercise &amp; Sports Science (H343)</a:t>
            </a:r>
            <a:endParaRPr lang="en-AU" sz="3400" b="1" dirty="0">
              <a:solidFill>
                <a:schemeClr val="tx1"/>
              </a:solidFill>
              <a:latin typeface="Myriad Pro" pitchFamily="34" charset="0"/>
              <a:ea typeface="ＭＳ Ｐゴシック" pitchFamily="34" charset="-128"/>
              <a:cs typeface="Arial" pitchFamily="34" charset="0"/>
            </a:endParaRPr>
          </a:p>
        </p:txBody>
      </p:sp>
      <p:pic>
        <p:nvPicPr>
          <p:cNvPr id="4" name="Picture 1" descr="ESSA_sequenc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SSA_sequence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16325"/>
            <a:ext cx="59436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67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4"/>
          <p:cNvSpPr>
            <a:spLocks noGrp="1"/>
          </p:cNvSpPr>
          <p:nvPr>
            <p:ph type="title"/>
          </p:nvPr>
        </p:nvSpPr>
        <p:spPr>
          <a:xfrm>
            <a:off x="30335" y="385762"/>
            <a:ext cx="9006160" cy="600075"/>
          </a:xfrm>
        </p:spPr>
        <p:txBody>
          <a:bodyPr>
            <a:noAutofit/>
          </a:bodyPr>
          <a:lstStyle/>
          <a:p>
            <a:pPr algn="ctr"/>
            <a:r>
              <a:rPr lang="en-AU" sz="3200" b="1" dirty="0" smtClean="0">
                <a:solidFill>
                  <a:schemeClr val="tx2"/>
                </a:solidFill>
                <a:latin typeface="Calibri" pitchFamily="34" charset="0"/>
                <a:ea typeface="ＭＳ Ｐゴシック" pitchFamily="34" charset="-128"/>
                <a:cs typeface="Calibri" pitchFamily="34" charset="0"/>
              </a:rPr>
              <a:t>Strong transition from Clinical Exercise </a:t>
            </a:r>
            <a:r>
              <a:rPr lang="en-AU" sz="3200" b="1" i="1" dirty="0" smtClean="0">
                <a:solidFill>
                  <a:schemeClr val="tx1"/>
                </a:solidFill>
                <a:latin typeface="Calibri" pitchFamily="34" charset="0"/>
                <a:ea typeface="ＭＳ Ｐゴシック" pitchFamily="34" charset="-128"/>
                <a:cs typeface="Calibri" pitchFamily="34" charset="0"/>
              </a:rPr>
              <a:t>Science</a:t>
            </a:r>
            <a:r>
              <a:rPr lang="en-AU" sz="3200" b="1" dirty="0" smtClean="0">
                <a:solidFill>
                  <a:schemeClr val="tx1"/>
                </a:solidFill>
                <a:latin typeface="Calibri" pitchFamily="34" charset="0"/>
                <a:ea typeface="ＭＳ Ｐゴシック" pitchFamily="34" charset="-128"/>
                <a:cs typeface="Calibri" pitchFamily="34" charset="0"/>
              </a:rPr>
              <a:t> </a:t>
            </a:r>
            <a:r>
              <a:rPr lang="en-AU" sz="3200" b="1" dirty="0" smtClean="0">
                <a:solidFill>
                  <a:schemeClr val="tx2"/>
                </a:solidFill>
                <a:latin typeface="Calibri" pitchFamily="34" charset="0"/>
                <a:ea typeface="ＭＳ Ｐゴシック" pitchFamily="34" charset="-128"/>
                <a:cs typeface="Calibri" pitchFamily="34" charset="0"/>
              </a:rPr>
              <a:t>to Clinical Exercise </a:t>
            </a:r>
            <a:r>
              <a:rPr lang="en-AU" sz="3200" b="1" i="1" dirty="0" smtClean="0">
                <a:solidFill>
                  <a:schemeClr val="tx1"/>
                </a:solidFill>
                <a:latin typeface="Calibri" pitchFamily="34" charset="0"/>
                <a:ea typeface="ＭＳ Ｐゴシック" pitchFamily="34" charset="-128"/>
                <a:cs typeface="Calibri" pitchFamily="34" charset="0"/>
              </a:rPr>
              <a:t>Practice</a:t>
            </a:r>
            <a:r>
              <a:rPr lang="en-AU" sz="3200" b="1" dirty="0" smtClean="0">
                <a:solidFill>
                  <a:schemeClr val="tx1"/>
                </a:solidFill>
                <a:latin typeface="Calibri" pitchFamily="34" charset="0"/>
                <a:ea typeface="ＭＳ Ｐゴシック" pitchFamily="34" charset="-128"/>
                <a:cs typeface="Calibri" pitchFamily="34" charset="0"/>
              </a:rPr>
              <a:t> </a:t>
            </a:r>
            <a:r>
              <a:rPr lang="en-AU" sz="3200" b="1" dirty="0" smtClean="0">
                <a:solidFill>
                  <a:schemeClr val="tx2"/>
                </a:solidFill>
                <a:latin typeface="Calibri" pitchFamily="34" charset="0"/>
                <a:ea typeface="ＭＳ Ｐゴシック" pitchFamily="34" charset="-128"/>
                <a:cs typeface="Calibri" pitchFamily="34" charset="0"/>
              </a:rPr>
              <a:t>to work</a:t>
            </a:r>
          </a:p>
        </p:txBody>
      </p:sp>
      <p:pic>
        <p:nvPicPr>
          <p:cNvPr id="16387" name="Picture 4" descr="Master_Clinical_Exercise_Deakin_23_June_2011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5" y="1285875"/>
            <a:ext cx="9114719" cy="531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44"/>
            <a:ext cx="9144000" cy="6077712"/>
          </a:xfrm>
          <a:prstGeom prst="rect">
            <a:avLst/>
          </a:prstGeom>
        </p:spPr>
      </p:pic>
    </p:spTree>
  </p:cSld>
  <p:clrMapOvr>
    <a:masterClrMapping/>
  </p:clrMapOvr>
</p:sld>
</file>

<file path=ppt/theme/theme1.xml><?xml version="1.0" encoding="utf-8"?>
<a:theme xmlns:a="http://schemas.openxmlformats.org/drawingml/2006/main" name="Worldly Blu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Worldly Blu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Worldly Blu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Worldly Blue</Template>
  <TotalTime>962</TotalTime>
  <Words>1376</Words>
  <Application>Microsoft Office PowerPoint</Application>
  <PresentationFormat>On-screen Show (4:3)</PresentationFormat>
  <Paragraphs>164</Paragraphs>
  <Slides>27</Slides>
  <Notes>2</Notes>
  <HiddenSlides>0</HiddenSlides>
  <MMClips>0</MMClips>
  <ScaleCrop>false</ScaleCrop>
  <HeadingPairs>
    <vt:vector size="4" baseType="variant">
      <vt:variant>
        <vt:lpstr>Theme</vt:lpstr>
      </vt:variant>
      <vt:variant>
        <vt:i4>12</vt:i4>
      </vt:variant>
      <vt:variant>
        <vt:lpstr>Slide Titles</vt:lpstr>
      </vt:variant>
      <vt:variant>
        <vt:i4>27</vt:i4>
      </vt:variant>
    </vt:vector>
  </HeadingPairs>
  <TitlesOfParts>
    <vt:vector size="39" baseType="lpstr">
      <vt:lpstr>Worldly Blue</vt:lpstr>
      <vt:lpstr>4_Office Theme</vt:lpstr>
      <vt:lpstr>1_Office Theme</vt:lpstr>
      <vt:lpstr>5_Office Theme</vt:lpstr>
      <vt:lpstr>1_Worldly Blue</vt:lpstr>
      <vt:lpstr>6_Office Theme</vt:lpstr>
      <vt:lpstr>2_Office Theme</vt:lpstr>
      <vt:lpstr>7_Office Theme</vt:lpstr>
      <vt:lpstr>2_Worldly Blue</vt:lpstr>
      <vt:lpstr>8_Office Theme</vt:lpstr>
      <vt:lpstr>3_Office Theme</vt:lpstr>
      <vt:lpstr>9_Office Theme</vt:lpstr>
      <vt:lpstr>PowerPoint Presentation</vt:lpstr>
      <vt:lpstr>PowerPoint Presentation</vt:lpstr>
      <vt:lpstr>PowerPoint Presentation</vt:lpstr>
      <vt:lpstr>This session is about ….</vt:lpstr>
      <vt:lpstr>Master of Clinical Exercise Physiology (H743): OVERVIEW</vt:lpstr>
      <vt:lpstr>Master of Clinical Exercise Physiology (H743): OVERVIEW</vt:lpstr>
      <vt:lpstr>ESSA stream in the Bachelor of Exercise &amp; Sports Science (H343)</vt:lpstr>
      <vt:lpstr>Strong transition from Clinical Exercise Science to Clinical Exercise Practice to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Careers as an AEP</vt:lpstr>
      <vt:lpstr>Careers as an AEP cont.</vt:lpstr>
      <vt:lpstr>Class of 2012: where are they now?</vt:lpstr>
      <vt:lpstr>What students say about the course</vt:lpstr>
      <vt:lpstr>Entry Criteria </vt:lpstr>
      <vt:lpstr>Selection Criteria</vt:lpstr>
      <vt:lpstr>Exercise service delivery for apparently healthy clientele: approved activities</vt:lpstr>
      <vt:lpstr>Approved activities continued</vt:lpstr>
      <vt:lpstr>School Careers’ Website</vt:lpstr>
      <vt:lpstr>More information for Master of  Clinical Exercise Physiology (H743)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Deakin University</dc:creator>
  <cp:lastModifiedBy>Steve Selig</cp:lastModifiedBy>
  <cp:revision>128</cp:revision>
  <dcterms:created xsi:type="dcterms:W3CDTF">2008-11-28T01:50:49Z</dcterms:created>
  <dcterms:modified xsi:type="dcterms:W3CDTF">2013-05-25T05:01:17Z</dcterms:modified>
</cp:coreProperties>
</file>