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9" r:id="rId1"/>
    <p:sldMasterId id="2147484121" r:id="rId2"/>
    <p:sldMasterId id="2147484129" r:id="rId3"/>
    <p:sldMasterId id="2147484137" r:id="rId4"/>
    <p:sldMasterId id="2147484145" r:id="rId5"/>
    <p:sldMasterId id="2147484157" r:id="rId6"/>
    <p:sldMasterId id="2147484165" r:id="rId7"/>
    <p:sldMasterId id="2147484173" r:id="rId8"/>
    <p:sldMasterId id="2147484194" r:id="rId9"/>
    <p:sldMasterId id="2147484206" r:id="rId10"/>
    <p:sldMasterId id="2147484214" r:id="rId11"/>
    <p:sldMasterId id="2147484222" r:id="rId12"/>
  </p:sldMasterIdLst>
  <p:notesMasterIdLst>
    <p:notesMasterId r:id="rId43"/>
  </p:notesMasterIdLst>
  <p:handoutMasterIdLst>
    <p:handoutMasterId r:id="rId44"/>
  </p:handoutMasterIdLst>
  <p:sldIdLst>
    <p:sldId id="258" r:id="rId13"/>
    <p:sldId id="259" r:id="rId14"/>
    <p:sldId id="283" r:id="rId15"/>
    <p:sldId id="263" r:id="rId16"/>
    <p:sldId id="286" r:id="rId17"/>
    <p:sldId id="260" r:id="rId18"/>
    <p:sldId id="297" r:id="rId19"/>
    <p:sldId id="301" r:id="rId20"/>
    <p:sldId id="299" r:id="rId21"/>
    <p:sldId id="300" r:id="rId22"/>
    <p:sldId id="264" r:id="rId23"/>
    <p:sldId id="265" r:id="rId24"/>
    <p:sldId id="284" r:id="rId25"/>
    <p:sldId id="287" r:id="rId26"/>
    <p:sldId id="267" r:id="rId27"/>
    <p:sldId id="266" r:id="rId28"/>
    <p:sldId id="289" r:id="rId29"/>
    <p:sldId id="269" r:id="rId30"/>
    <p:sldId id="270" r:id="rId31"/>
    <p:sldId id="271" r:id="rId32"/>
    <p:sldId id="285" r:id="rId33"/>
    <p:sldId id="291" r:id="rId34"/>
    <p:sldId id="292" r:id="rId35"/>
    <p:sldId id="277" r:id="rId36"/>
    <p:sldId id="288" r:id="rId37"/>
    <p:sldId id="278" r:id="rId38"/>
    <p:sldId id="279" r:id="rId39"/>
    <p:sldId id="261" r:id="rId40"/>
    <p:sldId id="262" r:id="rId41"/>
    <p:sldId id="290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E58BCC4-5AB3-47B7-8036-37BCCA72EAE6}" type="datetime1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9E2EB02-7426-44A2-9208-F14230514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3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126C6E-5578-4BBB-B0D2-AE360CE30E84}" type="datetimeFigureOut">
              <a:rPr lang="en-US"/>
              <a:pPr>
                <a:defRPr/>
              </a:pPr>
              <a:t>11/14/2012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A16338B-EFB4-4D9E-A88E-A61E6BEEEE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957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52FE74-15A9-4BB5-8823-CF55516DB81E}" type="slidenum">
              <a:rPr lang="en-AU" smtClean="0"/>
              <a:pPr eaLnBrk="1" hangingPunct="1"/>
              <a:t>24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590800"/>
            <a:ext cx="5486400" cy="1470025"/>
          </a:xfrm>
        </p:spPr>
        <p:txBody>
          <a:bodyPr>
            <a:normAutofit/>
          </a:bodyPr>
          <a:lstStyle>
            <a:lvl1pPr algn="l">
              <a:defRPr sz="3000"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78262"/>
            <a:ext cx="5486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00" b="0" i="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3457575" cy="2735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11638" y="333375"/>
            <a:ext cx="4557712" cy="5821363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32744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2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960440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84376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0BA6572-B18D-484E-8E76-6E0207C783C6}" type="datetime1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96637F2-DE5A-4C5F-B467-002915A0A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74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20000" cy="1143000"/>
          </a:xfrm>
        </p:spPr>
        <p:txBody>
          <a:bodyPr/>
          <a:lstStyle>
            <a:lvl1pPr algn="l">
              <a:defRPr sz="3400" b="0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4495800"/>
          </a:xfrm>
        </p:spPr>
        <p:txBody>
          <a:bodyPr/>
          <a:lstStyle>
            <a:lvl1pPr>
              <a:buFont typeface="Arial"/>
              <a:buChar char="•"/>
              <a:defRPr sz="2800" b="0" i="0">
                <a:latin typeface="Calibri" pitchFamily="34" charset="0"/>
                <a:cs typeface="Calibri" pitchFamily="34" charset="0"/>
              </a:defRPr>
            </a:lvl1pPr>
            <a:lvl2pPr>
              <a:defRPr sz="2600" b="0" i="0">
                <a:latin typeface="Calibri" pitchFamily="34" charset="0"/>
                <a:cs typeface="Calibri" pitchFamily="34" charset="0"/>
              </a:defRPr>
            </a:lvl2pPr>
            <a:lvl3pPr>
              <a:defRPr b="0" i="0">
                <a:latin typeface="Calibri" pitchFamily="34" charset="0"/>
                <a:cs typeface="Calibri" pitchFamily="34" charset="0"/>
              </a:defRPr>
            </a:lvl3pPr>
            <a:lvl4pPr>
              <a:defRPr b="0" i="0">
                <a:latin typeface="Calibri" pitchFamily="34" charset="0"/>
                <a:cs typeface="Calibri" pitchFamily="34" charset="0"/>
              </a:defRPr>
            </a:lvl4pPr>
            <a:lvl5pPr>
              <a:defRPr b="0" i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09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590800"/>
            <a:ext cx="5486400" cy="1470025"/>
          </a:xfrm>
        </p:spPr>
        <p:txBody>
          <a:bodyPr>
            <a:normAutofit/>
          </a:bodyPr>
          <a:lstStyle>
            <a:lvl1pPr algn="l">
              <a:defRPr sz="3000"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78262"/>
            <a:ext cx="5486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00" b="0" i="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4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3457575" cy="2735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11638" y="333375"/>
            <a:ext cx="4557712" cy="5821363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327445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2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960440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84376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/>
          <a:lstStyle>
            <a:lvl1pPr>
              <a:defRPr b="0" i="0">
                <a:latin typeface="Myriad Pro Semibold"/>
                <a:cs typeface="Myriad Pro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2971800"/>
            <a:ext cx="63246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Myriad Pro Semibold It"/>
                <a:cs typeface="Myriad Pro Semibol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3457575" cy="2735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11638" y="333375"/>
            <a:ext cx="4557712" cy="5821363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327445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2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0BA6572-B18D-484E-8E76-6E0207C783C6}" type="datetime1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96637F2-DE5A-4C5F-B467-002915A0A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74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960440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84376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20000" cy="1143000"/>
          </a:xfrm>
        </p:spPr>
        <p:txBody>
          <a:bodyPr/>
          <a:lstStyle>
            <a:lvl1pPr algn="l">
              <a:defRPr sz="3400" b="0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4495800"/>
          </a:xfrm>
        </p:spPr>
        <p:txBody>
          <a:bodyPr/>
          <a:lstStyle>
            <a:lvl1pPr>
              <a:buFont typeface="Arial"/>
              <a:buChar char="•"/>
              <a:defRPr sz="2800" b="0" i="0">
                <a:latin typeface="Calibri" pitchFamily="34" charset="0"/>
                <a:cs typeface="Calibri" pitchFamily="34" charset="0"/>
              </a:defRPr>
            </a:lvl1pPr>
            <a:lvl2pPr>
              <a:defRPr sz="2600" b="0" i="0">
                <a:latin typeface="Calibri" pitchFamily="34" charset="0"/>
                <a:cs typeface="Calibri" pitchFamily="34" charset="0"/>
              </a:defRPr>
            </a:lvl2pPr>
            <a:lvl3pPr>
              <a:defRPr b="0" i="0">
                <a:latin typeface="Calibri" pitchFamily="34" charset="0"/>
                <a:cs typeface="Calibri" pitchFamily="34" charset="0"/>
              </a:defRPr>
            </a:lvl3pPr>
            <a:lvl4pPr>
              <a:defRPr b="0" i="0">
                <a:latin typeface="Calibri" pitchFamily="34" charset="0"/>
                <a:cs typeface="Calibri" pitchFamily="34" charset="0"/>
              </a:defRPr>
            </a:lvl4pPr>
            <a:lvl5pPr>
              <a:defRPr b="0" i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096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Worldly Black" pitchFamily="2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Worldly Black" pitchFamily="2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Pag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InFormal-PPT-template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9" name="Picture 8" descr="Deakin_Worldly_Logo_Keyline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589240"/>
            <a:ext cx="1035558" cy="1035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CRICOS Provider Code: 01013B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accent2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507553.jpg"/>
          <p:cNvPicPr>
            <a:picLocks noChangeAspect="1"/>
          </p:cNvPicPr>
          <p:nvPr/>
        </p:nvPicPr>
        <p:blipFill>
          <a:blip r:embed="rId9" cstate="print"/>
          <a:srcRect t="25522" r="22853" b="18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2229635.jpg"/>
          <p:cNvPicPr>
            <a:picLocks noChangeAspect="1"/>
          </p:cNvPicPr>
          <p:nvPr/>
        </p:nvPicPr>
        <p:blipFill>
          <a:blip r:embed="rId9" cstate="print"/>
          <a:srcRect l="29019" t="26480" r="18500"/>
          <a:stretch>
            <a:fillRect/>
          </a:stretch>
        </p:blipFill>
        <p:spPr>
          <a:xfrm>
            <a:off x="-49034" y="1"/>
            <a:ext cx="919303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9" name="Picture 8" descr="Deakin_Worldly_Logo_Keyline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589240"/>
            <a:ext cx="1035558" cy="1035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CRICOS Provider Code: 01013B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accent2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507553.jpg"/>
          <p:cNvPicPr>
            <a:picLocks noChangeAspect="1"/>
          </p:cNvPicPr>
          <p:nvPr/>
        </p:nvPicPr>
        <p:blipFill>
          <a:blip r:embed="rId9" cstate="print"/>
          <a:srcRect t="25522" r="22853" b="18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2229635.jpg"/>
          <p:cNvPicPr>
            <a:picLocks noChangeAspect="1"/>
          </p:cNvPicPr>
          <p:nvPr/>
        </p:nvPicPr>
        <p:blipFill>
          <a:blip r:embed="rId9" cstate="print"/>
          <a:srcRect l="29019" t="26480" r="18500"/>
          <a:stretch>
            <a:fillRect/>
          </a:stretch>
        </p:blipFill>
        <p:spPr>
          <a:xfrm>
            <a:off x="-49034" y="1"/>
            <a:ext cx="919303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Pag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InFormal-PPT-template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9" name="Picture 8" descr="Deakin_Worldly_Logo_Keyline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589240"/>
            <a:ext cx="1035558" cy="1035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CRICOS Provider Code: 01013B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accent2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507553.jpg"/>
          <p:cNvPicPr>
            <a:picLocks noChangeAspect="1"/>
          </p:cNvPicPr>
          <p:nvPr/>
        </p:nvPicPr>
        <p:blipFill>
          <a:blip r:embed="rId9" cstate="print"/>
          <a:srcRect t="25522" r="22853" b="18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2229635.jpg"/>
          <p:cNvPicPr>
            <a:picLocks noChangeAspect="1"/>
          </p:cNvPicPr>
          <p:nvPr/>
        </p:nvPicPr>
        <p:blipFill>
          <a:blip r:embed="rId9" cstate="print"/>
          <a:srcRect l="29019" t="26480" r="18500"/>
          <a:stretch>
            <a:fillRect/>
          </a:stretch>
        </p:blipFill>
        <p:spPr>
          <a:xfrm>
            <a:off x="-49034" y="1"/>
            <a:ext cx="919303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Pag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Worldly Black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0"/>
          <p:cNvSpPr txBox="1">
            <a:spLocks noChangeArrowheads="1"/>
          </p:cNvSpPr>
          <p:nvPr/>
        </p:nvSpPr>
        <p:spPr bwMode="auto">
          <a:xfrm>
            <a:off x="251520" y="980728"/>
            <a:ext cx="864393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Master of Clinical Exercise Physiology at Deakin</a:t>
            </a:r>
          </a:p>
          <a:p>
            <a:pPr>
              <a:lnSpc>
                <a:spcPct val="105000"/>
              </a:lnSpc>
            </a:pPr>
            <a:endParaRPr lang="en-AU" sz="4800" dirty="0">
              <a:latin typeface="Calibri" pitchFamily="34" charset="0"/>
            </a:endParaRPr>
          </a:p>
          <a:p>
            <a:pPr>
              <a:lnSpc>
                <a:spcPct val="105000"/>
              </a:lnSpc>
            </a:pPr>
            <a:r>
              <a:rPr lang="en-AU" sz="3200" dirty="0">
                <a:latin typeface="Calibri" pitchFamily="34" charset="0"/>
              </a:rPr>
              <a:t>A presentation by </a:t>
            </a:r>
            <a:r>
              <a:rPr lang="en-AU" sz="4800" dirty="0">
                <a:latin typeface="Calibri" pitchFamily="34" charset="0"/>
              </a:rPr>
              <a:t>Prof Steve Selig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latin typeface="Calibri" pitchFamily="34" charset="0"/>
              </a:rPr>
              <a:t>on behalf of Deakin University Clinical Exercise (DEUCE)</a:t>
            </a:r>
          </a:p>
          <a:p>
            <a:pPr>
              <a:lnSpc>
                <a:spcPct val="105000"/>
              </a:lnSpc>
            </a:pPr>
            <a:endParaRPr lang="en-AU" sz="2800" dirty="0">
              <a:latin typeface="Arial Narrow" pitchFamily="34" charset="0"/>
            </a:endParaRPr>
          </a:p>
          <a:p>
            <a:pPr>
              <a:lnSpc>
                <a:spcPct val="105000"/>
              </a:lnSpc>
            </a:pPr>
            <a:endParaRPr lang="en-A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44"/>
            <a:ext cx="9144000" cy="6077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2875" y="548680"/>
            <a:ext cx="8858250" cy="1143000"/>
          </a:xfrm>
        </p:spPr>
        <p:txBody>
          <a:bodyPr>
            <a:normAutofit fontScale="90000"/>
          </a:bodyPr>
          <a:lstStyle/>
          <a:p>
            <a:pPr algn="ctr"/>
            <a: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Aims of the Master of </a:t>
            </a:r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Clinical Ex</a:t>
            </a:r>
            <a:r>
              <a:rPr lang="en-AU" b="1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ercise</a:t>
            </a:r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b="1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Phys</a:t>
            </a:r>
            <a:r>
              <a:rPr lang="en-AU" b="1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iology</a:t>
            </a:r>
            <a:endParaRPr lang="en-AU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677597" cy="407193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en-AU" sz="2400" u="sng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All graduates of the Masters will: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possess the necessary knowledge, competencies and clinical experience to become an AEP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be able to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deliver safe and effective exercise services for clientele with chronic conditions and injuries;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understand the effects of acute and chronic exercise for people with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chronic medical conditions and complex care needs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engage with the profession through ESSA and other professional activities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have developed skills and habits for lifelong </a:t>
            </a:r>
            <a:b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independent learning to enable them to continue to </a:t>
            </a:r>
            <a:b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develop as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practitioners</a:t>
            </a:r>
            <a:endParaRPr lang="en-US" sz="2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How to Apply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7544" y="930276"/>
            <a:ext cx="8424936" cy="47863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AU" sz="2200" u="sng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Entry Criteria:</a:t>
            </a:r>
          </a:p>
          <a:p>
            <a:pPr>
              <a:buFont typeface="Arial" pitchFamily="34" charset="0"/>
              <a:buNone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a. Graduate Student Member of ESSA* PLUS evidence of 140 hours of exercise service delivery for apparently healthy clientele</a:t>
            </a:r>
          </a:p>
          <a:p>
            <a:pPr>
              <a:buFont typeface="Arial" pitchFamily="34" charset="0"/>
              <a:buNone/>
            </a:pPr>
            <a:r>
              <a:rPr lang="en-AU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OR</a:t>
            </a:r>
          </a:p>
          <a:p>
            <a:pPr>
              <a:buFont typeface="Arial" pitchFamily="34" charset="0"/>
              <a:buNone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b. Applicants who have graduated from an ESSA NUCAP accredited program in Exercise Science** (strict eligibility rules apply) PLUS evidence of 140 hours of exercise service delivery for apparently healthy clientele</a:t>
            </a:r>
          </a:p>
          <a:p>
            <a:pPr>
              <a:buFont typeface="Arial" pitchFamily="34" charset="0"/>
              <a:buNone/>
            </a:pPr>
            <a:r>
              <a:rPr lang="en-AU" sz="20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OR</a:t>
            </a:r>
          </a:p>
          <a:p>
            <a:pPr>
              <a:buFont typeface="Arial" pitchFamily="34" charset="0"/>
              <a:buNone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c. Current Exercise Scientist/Full Member of Exercise and Sports Science Australia (ESSA) PLUS evidence of 140 hours of exercise service delivery for apparently healthy clientele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14312" y="5013176"/>
            <a:ext cx="731001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1400" dirty="0">
                <a:latin typeface="Calibri" pitchFamily="34" charset="0"/>
              </a:rPr>
              <a:t>* ESSA has a </a:t>
            </a:r>
            <a:r>
              <a:rPr lang="en-AU" sz="1400" u="sng" dirty="0">
                <a:latin typeface="Calibri" pitchFamily="34" charset="0"/>
              </a:rPr>
              <a:t>graduate</a:t>
            </a:r>
            <a:r>
              <a:rPr lang="en-AU" sz="1400" dirty="0">
                <a:latin typeface="Calibri" pitchFamily="34" charset="0"/>
              </a:rPr>
              <a:t> student membership category (this is not the same as the student membership category available to undergraduate students); graduate student membership will guarantee you FULL membership of ESSA after graduation from the </a:t>
            </a:r>
            <a:r>
              <a:rPr lang="en-US" sz="1400" dirty="0">
                <a:latin typeface="Calibri" pitchFamily="34" charset="0"/>
              </a:rPr>
              <a:t>Master of Clinical Exercise Physiology (H743) and then automatic AEP accreditation.  Membership application form can be downloaded from </a:t>
            </a:r>
            <a:r>
              <a:rPr lang="en-AU" sz="1400" dirty="0">
                <a:solidFill>
                  <a:schemeClr val="bg1"/>
                </a:solidFill>
                <a:latin typeface="Calibri" pitchFamily="34" charset="0"/>
              </a:rPr>
              <a:t>http://www.essa.org.au/  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AU" sz="1400" dirty="0" smtClean="0">
                <a:latin typeface="Calibri" pitchFamily="34" charset="0"/>
              </a:rPr>
              <a:t>**  </a:t>
            </a:r>
            <a:r>
              <a:rPr lang="en-AU" sz="1400" dirty="0">
                <a:latin typeface="Calibri" pitchFamily="34" charset="0"/>
              </a:rPr>
              <a:t>Deakin University graduates of Bachelor Exercise and Sport Science (ESSA Stream) are eligible under this </a:t>
            </a:r>
            <a:r>
              <a:rPr lang="en-AU" sz="1400" dirty="0" smtClean="0">
                <a:latin typeface="Calibri" pitchFamily="34" charset="0"/>
              </a:rPr>
              <a:t>option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479426"/>
            <a:ext cx="8568952" cy="1071562"/>
          </a:xfrm>
        </p:spPr>
        <p:txBody>
          <a:bodyPr>
            <a:noAutofit/>
          </a:bodyPr>
          <a:lstStyle/>
          <a:p>
            <a:pPr algn="ctr"/>
            <a:r>
              <a:rPr lang="en-AU" sz="38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Exercise service delivery for apparently healthy clientele: approved activities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49605" cy="462684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rabicPeriod"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Screening and risk management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rabicPeriod"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Assessment of client</a:t>
            </a:r>
            <a:endParaRPr lang="en-AU" sz="20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Exercise capacities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Functional capacities (</a:t>
            </a:r>
            <a:r>
              <a:rPr lang="en-AU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eg</a:t>
            </a: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vocational / occupational, recreational, activities of </a:t>
            </a:r>
            <a:b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daily living)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Psychosocial assessments in relation to exercise and physical activity, including maintenance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rabicPeriod"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Planning of exercise interventions: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Goal setting: client and practitioner; others (</a:t>
            </a:r>
            <a:r>
              <a:rPr lang="en-AU" sz="1800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eg</a:t>
            </a: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health professionals)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Identifying barriers and facilitators for exercise and physical activity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Providing solutions for barriers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</a:pPr>
            <a:r>
              <a:rPr lang="en-AU" sz="1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Designing exercise interventions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algn="ctr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Approved activities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4.	Delivery of exercise interventions: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Teaching correct technique and coaching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Motivation 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Self-management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Program management: eg daily / weekly planner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AU" sz="20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5.	Evaluation of exercise interventions: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pre vs. post intervention assessments 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Calibri" pitchFamily="34" charset="0"/>
              <a:buAutoNum type="alphaLcPeriod"/>
              <a:defRPr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Practice efficacy data</a:t>
            </a:r>
          </a:p>
          <a:p>
            <a:pPr>
              <a:buFont typeface="Arial"/>
              <a:buNone/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34156" y="378619"/>
            <a:ext cx="9144000" cy="814387"/>
          </a:xfrm>
        </p:spPr>
        <p:txBody>
          <a:bodyPr/>
          <a:lstStyle/>
          <a:p>
            <a:pPr algn="ctr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Cover Letter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8187" cy="4214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Academic background, including university courses completed and grade point average (WAM, GPA, or equivalent)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AU" sz="2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Relevant work experience, including the roles and responsibilities undertaken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AU" sz="2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Statement articulating your reasons for wanting to become an Accredited Exercise Physiologist (AEP)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814387"/>
          </a:xfrm>
        </p:spPr>
        <p:txBody>
          <a:bodyPr/>
          <a:lstStyle/>
          <a:p>
            <a:pPr algn="ctr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4450"/>
            <a:ext cx="8496944" cy="5429250"/>
          </a:xfrm>
        </p:spPr>
        <p:txBody>
          <a:bodyPr>
            <a:normAutofit/>
          </a:bodyPr>
          <a:lstStyle/>
          <a:p>
            <a:pPr marL="514350" indent="-514350">
              <a:buFont typeface="Arial"/>
              <a:buAutoNum type="arabicPeriod"/>
              <a:defRPr/>
            </a:pPr>
            <a:r>
              <a:rPr lang="en-AU" sz="2400" dirty="0" smtClean="0"/>
              <a:t>Satisfying the entry criteria </a:t>
            </a:r>
            <a:r>
              <a:rPr lang="en-AU" sz="2400" b="1" u="sng" dirty="0" smtClean="0"/>
              <a:t>PLUS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AU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AU" sz="2400" dirty="0" smtClean="0"/>
              <a:t>GPA, WAM (or equivalent) of Distinction average for a suitable undergraduate qualification</a:t>
            </a:r>
          </a:p>
          <a:p>
            <a:pPr marL="514350" indent="-514350">
              <a:buFont typeface="Arial"/>
              <a:buAutoNum type="arabicPeriod"/>
              <a:defRPr/>
            </a:pPr>
            <a:endParaRPr lang="en-AU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AU" sz="2400" dirty="0" smtClean="0"/>
              <a:t>Work experience and/or other attributes that demonstrate suitability for the course and the profession of an AEP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AU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AU" sz="2400" dirty="0" smtClean="0"/>
              <a:t>Some applicants may be invited to interview prior to offers for entry into the course</a:t>
            </a:r>
            <a:endParaRPr lang="en-A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80920" cy="1143000"/>
          </a:xfrm>
        </p:spPr>
        <p:txBody>
          <a:bodyPr>
            <a:normAutofit fontScale="90000"/>
          </a:bodyPr>
          <a:lstStyle/>
          <a:p>
            <a: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Master of Clinical Exercise: external accreditation</a:t>
            </a:r>
            <a:endParaRPr lang="en-AU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144000" cy="5067028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Master of Clinical Exercise Physiology (H743) now has preliminary accreditation with the National University Course Accreditation Program (NUCAP)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 submitted our application for  FULL accreditation in Dec 2011; this should be approved before you graduate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FULL accreditation will permit automatic AEP accreditation for graduates provided that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you are able to provide completed </a:t>
            </a: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Clinical Practicum Logbooks:  1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40 hours </a:t>
            </a: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cardiorespiratory / metabolic, PLUS 1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40 hours </a:t>
            </a:r>
            <a:r>
              <a:rPr lang="en-GB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musculoskeletal / neuromuscular / neurological,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PLUS  80 hours “other” clinical experiences PLUS 140 </a:t>
            </a:r>
            <a:b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hours of exercise service delivery for apparently healthy clientele </a:t>
            </a:r>
            <a:b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(latter is needed PRIOR to application for entry)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What does the accredited  exercise physiologist (AEP) do?</a:t>
            </a:r>
          </a:p>
          <a:p>
            <a:r>
              <a:rPr lang="en-US" sz="3800" dirty="0">
                <a:latin typeface="Calibri" pitchFamily="34" charset="0"/>
              </a:rPr>
              <a:t/>
            </a:r>
            <a:br>
              <a:rPr lang="en-US" sz="3800" dirty="0">
                <a:latin typeface="Calibri" pitchFamily="34" charset="0"/>
              </a:rPr>
            </a:br>
            <a:r>
              <a:rPr lang="en-US" sz="3800" dirty="0">
                <a:latin typeface="Calibri" pitchFamily="34" charset="0"/>
              </a:rPr>
              <a:t/>
            </a:r>
            <a:br>
              <a:rPr lang="en-US" sz="3800" dirty="0">
                <a:latin typeface="Calibri" pitchFamily="34" charset="0"/>
              </a:rPr>
            </a:br>
            <a:endParaRPr lang="en-US" sz="3000" dirty="0">
              <a:latin typeface="Calibri" pitchFamily="34" charset="0"/>
            </a:endParaRP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535781" y="1706861"/>
            <a:ext cx="80724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r>
              <a:rPr lang="en-AU" sz="2800" u="sng" dirty="0">
                <a:solidFill>
                  <a:schemeClr val="bg1"/>
                </a:solidFill>
                <a:latin typeface="Calibri" pitchFamily="34" charset="0"/>
              </a:rPr>
              <a:t>The AEP uses exercise “therapy” to improve clients’: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endParaRPr lang="en-AU" sz="1000" u="sng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Clinical status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(through 1</a:t>
            </a:r>
            <a:r>
              <a:rPr lang="en-AU" sz="2000" baseline="30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and 2</a:t>
            </a:r>
            <a:r>
              <a:rPr lang="en-AU" sz="2000" baseline="30000" dirty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prevention, and rehabilitation)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endParaRPr lang="en-AU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Functional status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AU" sz="2000" dirty="0" err="1">
                <a:solidFill>
                  <a:schemeClr val="bg1"/>
                </a:solidFill>
                <a:latin typeface="Calibri" pitchFamily="34" charset="0"/>
              </a:rPr>
              <a:t>eg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ADLs, fitness)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endParaRPr lang="en-AU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Psychosocial status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anxiety and symptoms of depression, 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quality of life)</a:t>
            </a:r>
            <a:endParaRPr lang="en-AU" sz="28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    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EBP is the cornerstone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7504" y="612776"/>
            <a:ext cx="2445221" cy="54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400" dirty="0">
                <a:latin typeface="Calibri" pitchFamily="34" charset="0"/>
              </a:rPr>
              <a:t>Why is exercise therapy needed in Australia? </a:t>
            </a:r>
          </a:p>
          <a:p>
            <a:endParaRPr lang="en-US" sz="3800" dirty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and the developed and developing world?</a:t>
            </a:r>
          </a:p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endParaRPr lang="en-US" sz="3000" dirty="0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2552725" y="404664"/>
            <a:ext cx="592931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r>
              <a:rPr lang="en-AU" sz="3200" u="sng" dirty="0">
                <a:solidFill>
                  <a:schemeClr val="bg1"/>
                </a:solidFill>
                <a:latin typeface="Calibri" pitchFamily="34" charset="0"/>
              </a:rPr>
              <a:t>Exercise is medicine</a:t>
            </a:r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 …..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Medicare Australia (and other national health systems) will be bankrupted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by the burden of chronic disease if lifestyle medicine does not supplement conventional medicine.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    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Lifestyle medicine 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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$$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compared to conventional medicine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Exercise is a “poly-pill” 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obesity,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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insulin </a:t>
            </a:r>
            <a:r>
              <a:rPr lang="en-AU" sz="2000" dirty="0" err="1">
                <a:solidFill>
                  <a:schemeClr val="bg1"/>
                </a:solidFill>
                <a:latin typeface="Calibri" pitchFamily="34" charset="0"/>
              </a:rPr>
              <a:t>sens</a:t>
            </a:r>
            <a:r>
              <a:rPr lang="en-AU" sz="2000" baseline="30000" dirty="0" err="1">
                <a:solidFill>
                  <a:schemeClr val="bg1"/>
                </a:solidFill>
                <a:latin typeface="Calibri" pitchFamily="34" charset="0"/>
              </a:rPr>
              <a:t>y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lipids,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blood pressure,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 anxiety +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depression, 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en-AU" sz="2000" dirty="0">
                <a:solidFill>
                  <a:schemeClr val="bg1"/>
                </a:solidFill>
                <a:latin typeface="Calibri" pitchFamily="34" charset="0"/>
              </a:rPr>
              <a:t> mortality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No client ever wants to take </a:t>
            </a:r>
            <a:r>
              <a:rPr lang="en-AU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AU" sz="2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2800" dirty="0" smtClean="0">
                <a:solidFill>
                  <a:schemeClr val="bg1"/>
                </a:solidFill>
                <a:latin typeface="Calibri" pitchFamily="34" charset="0"/>
              </a:rPr>
              <a:t>another 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pill or have another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"/>
          <p:cNvSpPr txBox="1">
            <a:spLocks noChangeArrowheads="1"/>
          </p:cNvSpPr>
          <p:nvPr/>
        </p:nvSpPr>
        <p:spPr bwMode="auto">
          <a:xfrm>
            <a:off x="323528" y="304800"/>
            <a:ext cx="81438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Deakin University </a:t>
            </a:r>
          </a:p>
          <a:p>
            <a:pPr algn="ctr">
              <a:lnSpc>
                <a:spcPct val="105000"/>
              </a:lnSpc>
            </a:pPr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Clinical Exercise (DEUCE)</a:t>
            </a:r>
          </a:p>
          <a:p>
            <a:pPr>
              <a:lnSpc>
                <a:spcPct val="105000"/>
              </a:lnSpc>
            </a:pPr>
            <a:endParaRPr lang="en-AU" sz="1400" u="sng" dirty="0">
              <a:latin typeface="Calibri" pitchFamily="34" charset="0"/>
            </a:endParaRPr>
          </a:p>
          <a:p>
            <a:pPr>
              <a:lnSpc>
                <a:spcPct val="105000"/>
              </a:lnSpc>
            </a:pPr>
            <a:r>
              <a:rPr lang="en-AU" sz="2800" u="sng" dirty="0">
                <a:latin typeface="Calibri" pitchFamily="34" charset="0"/>
              </a:rPr>
              <a:t>Members of DEUCE: 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Prof Steve Selig, AEP, PhD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Dr Steve Fraser, AEP, PhD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Dr Natalie Saunders, AEP, PhD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Dr Dawson </a:t>
            </a:r>
            <a:r>
              <a:rPr lang="en-AU" sz="2800" dirty="0" err="1">
                <a:solidFill>
                  <a:schemeClr val="bg1"/>
                </a:solidFill>
                <a:latin typeface="Calibri" pitchFamily="34" charset="0"/>
              </a:rPr>
              <a:t>Kidgell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, PhD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Dr Andrew Dawson, PhD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Ms Karen Salter, AEP, </a:t>
            </a:r>
            <a:r>
              <a:rPr lang="en-AU" sz="2800" dirty="0" err="1">
                <a:solidFill>
                  <a:schemeClr val="bg1"/>
                </a:solidFill>
                <a:latin typeface="Calibri" pitchFamily="34" charset="0"/>
              </a:rPr>
              <a:t>M.Appl.Sci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- Ex Rehab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Ms </a:t>
            </a:r>
            <a:r>
              <a:rPr lang="en-AU" sz="2800" dirty="0" err="1">
                <a:solidFill>
                  <a:schemeClr val="bg1"/>
                </a:solidFill>
                <a:latin typeface="Calibri" pitchFamily="34" charset="0"/>
              </a:rPr>
              <a:t>Niamh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2800" dirty="0" err="1">
                <a:solidFill>
                  <a:schemeClr val="bg1"/>
                </a:solidFill>
                <a:latin typeface="Calibri" pitchFamily="34" charset="0"/>
              </a:rPr>
              <a:t>Mundell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, AEP, </a:t>
            </a:r>
            <a:r>
              <a:rPr lang="en-AU" sz="2800" dirty="0" err="1">
                <a:solidFill>
                  <a:schemeClr val="bg1"/>
                </a:solidFill>
                <a:latin typeface="Calibri" pitchFamily="34" charset="0"/>
              </a:rPr>
              <a:t>M.Appl.Sci</a:t>
            </a: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- Ex Rehab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Ms Unna Goldsworthy, AEP, Grad Dip – Ex Rehab</a:t>
            </a:r>
          </a:p>
          <a:p>
            <a:pPr>
              <a:lnSpc>
                <a:spcPct val="105000"/>
              </a:lnSpc>
            </a:pPr>
            <a:r>
              <a:rPr lang="en-AU" sz="2800" dirty="0">
                <a:solidFill>
                  <a:schemeClr val="bg1"/>
                </a:solidFill>
                <a:latin typeface="Calibri" pitchFamily="34" charset="0"/>
              </a:rPr>
              <a:t>Ms Helen Donovan, BSc – Psych, Grad Dip - Psych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48" y="404664"/>
            <a:ext cx="8977313" cy="847725"/>
          </a:xfrm>
        </p:spPr>
        <p:txBody>
          <a:bodyPr>
            <a:normAutofit/>
          </a:bodyPr>
          <a:lstStyle/>
          <a:p>
            <a:pPr algn="ctr"/>
            <a:r>
              <a:rPr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  <a:sym typeface="Symbol" pitchFamily="18" charset="2"/>
              </a:rPr>
              <a:t>Dream outcomes for the AEP</a:t>
            </a:r>
            <a:endParaRPr lang="en-AU" sz="4000" b="1" dirty="0" smtClean="0">
              <a:latin typeface="Calibri" pitchFamily="34" charset="0"/>
              <a:ea typeface="ＭＳ Ｐゴシック" pitchFamily="34" charset="-128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46491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56784"/>
              </p:ext>
            </p:extLst>
          </p:nvPr>
        </p:nvGraphicFramePr>
        <p:xfrm>
          <a:off x="395536" y="1272878"/>
          <a:ext cx="8120063" cy="5070476"/>
        </p:xfrm>
        <a:graphic>
          <a:graphicData uri="http://schemas.openxmlformats.org/drawingml/2006/table">
            <a:tbl>
              <a:tblPr/>
              <a:tblGrid>
                <a:gridCol w="1365320"/>
                <a:gridCol w="6754743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Category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Outcome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Clinical Status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disease progression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risk factors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medications +/- doses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risk of new diagnosis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hospitalisations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 knowledge of condition,  motivation,  self-management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Function (fitness)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Long term “healthy addiction” to exercise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 injured worker rehabilitation</a:t>
                      </a: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 independent living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Return to sport outcomes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Quality of life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medications +/- doses (anti-depressants, sleep)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 risk of depression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323850"/>
            <a:ext cx="8588375" cy="75247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Target Pathologies</a:t>
            </a:r>
            <a:r>
              <a:rPr lang="en-AU" sz="1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AU" sz="1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AU" sz="1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&gt; 1% prevalence in Australia and evidence base for exercise therapy</a:t>
            </a:r>
            <a:endParaRPr sz="1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448537" name="Group 2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71111252"/>
              </p:ext>
            </p:extLst>
          </p:nvPr>
        </p:nvGraphicFramePr>
        <p:xfrm>
          <a:off x="467544" y="1330325"/>
          <a:ext cx="8001000" cy="4481512"/>
        </p:xfrm>
        <a:graphic>
          <a:graphicData uri="http://schemas.openxmlformats.org/drawingml/2006/table">
            <a:tbl>
              <a:tblPr/>
              <a:tblGrid>
                <a:gridCol w="2752826"/>
                <a:gridCol w="5248174"/>
              </a:tblGrid>
              <a:tr h="3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Category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Condition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Cardiopulmonary 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Hypertension (HT), coronary artery disease (CAD), peripheral vascular disease (PVD), myocardial infarction AMI), chronic heart failure (CHF), asthma, COPD, cystic fibrosis (CF)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Metabolic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Obesity, dyslipidaemias, impaired glucose tolerance (IGT), diabetes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mellitis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(DM)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Musculoskeletal 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Arthritides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 (esp. OA and RA), osteoporosis (OP), sub-acute and chronic specific and non-specific musculoskeletal pain / injuries, surgery,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epicondylitis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tendinopathies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Neurological / Neuromuscular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Stroke (CVA), spinal cord injury (SCI), acquired brain injury (ABI), Parkinson’s Disease, Multiple Sclerosis (MS)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Other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Cancers, Depression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8532" name="Oval 20"/>
          <p:cNvSpPr>
            <a:spLocks noChangeArrowheads="1"/>
          </p:cNvSpPr>
          <p:nvPr/>
        </p:nvSpPr>
        <p:spPr bwMode="auto">
          <a:xfrm>
            <a:off x="269082" y="1643063"/>
            <a:ext cx="2200275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3" name="Oval 21"/>
          <p:cNvSpPr>
            <a:spLocks noChangeArrowheads="1"/>
          </p:cNvSpPr>
          <p:nvPr/>
        </p:nvSpPr>
        <p:spPr bwMode="auto">
          <a:xfrm>
            <a:off x="404018" y="2838450"/>
            <a:ext cx="1439863" cy="376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4" name="Oval 22"/>
          <p:cNvSpPr>
            <a:spLocks noChangeArrowheads="1"/>
          </p:cNvSpPr>
          <p:nvPr/>
        </p:nvSpPr>
        <p:spPr bwMode="auto">
          <a:xfrm>
            <a:off x="402282" y="3470276"/>
            <a:ext cx="2200275" cy="4048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5" name="Oval 23"/>
          <p:cNvSpPr>
            <a:spLocks noChangeArrowheads="1"/>
          </p:cNvSpPr>
          <p:nvPr/>
        </p:nvSpPr>
        <p:spPr bwMode="auto">
          <a:xfrm>
            <a:off x="203201" y="4538662"/>
            <a:ext cx="2224087" cy="8905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6" name="Oval 24"/>
          <p:cNvSpPr>
            <a:spLocks noChangeArrowheads="1"/>
          </p:cNvSpPr>
          <p:nvPr/>
        </p:nvSpPr>
        <p:spPr bwMode="auto">
          <a:xfrm>
            <a:off x="308770" y="5394325"/>
            <a:ext cx="1100138" cy="5254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8" name="Text Box 26"/>
          <p:cNvSpPr txBox="1">
            <a:spLocks noChangeArrowheads="1"/>
          </p:cNvSpPr>
          <p:nvPr/>
        </p:nvSpPr>
        <p:spPr bwMode="auto">
          <a:xfrm>
            <a:off x="222251" y="5919788"/>
            <a:ext cx="7230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600" dirty="0">
                <a:latin typeface="Calibri" pitchFamily="34" charset="0"/>
              </a:rPr>
              <a:t>The list is not meant to be exhaustive: AEPs are accredited on competencies for these, but practise also in </a:t>
            </a:r>
            <a:r>
              <a:rPr lang="en-AU" sz="1600" dirty="0" smtClean="0">
                <a:latin typeface="Calibri" pitchFamily="34" charset="0"/>
              </a:rPr>
              <a:t>other </a:t>
            </a:r>
            <a:r>
              <a:rPr lang="en-AU" sz="1600" dirty="0">
                <a:latin typeface="Calibri" pitchFamily="34" charset="0"/>
              </a:rPr>
              <a:t>pathologies (e.g. CFS)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2" grpId="0" animBg="1"/>
      <p:bldP spid="448533" grpId="0" animBg="1"/>
      <p:bldP spid="448534" grpId="0" animBg="1"/>
      <p:bldP spid="448535" grpId="0" animBg="1"/>
      <p:bldP spid="448536" grpId="0" animBg="1"/>
      <p:bldP spid="4485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8632" y="28575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What are some differences between AEPs and physiotherapists?</a:t>
            </a:r>
          </a:p>
          <a:p>
            <a:r>
              <a:rPr lang="en-US" sz="3800" dirty="0">
                <a:latin typeface="Calibri" pitchFamily="34" charset="0"/>
              </a:rPr>
              <a:t/>
            </a:r>
            <a:br>
              <a:rPr lang="en-US" sz="3800" dirty="0">
                <a:latin typeface="Calibri" pitchFamily="34" charset="0"/>
              </a:rPr>
            </a:br>
            <a:r>
              <a:rPr lang="en-US" sz="3800" dirty="0">
                <a:latin typeface="Calibri" pitchFamily="34" charset="0"/>
              </a:rPr>
              <a:t/>
            </a:r>
            <a:br>
              <a:rPr lang="en-US" sz="3800" dirty="0">
                <a:latin typeface="Calibri" pitchFamily="34" charset="0"/>
              </a:rPr>
            </a:br>
            <a:endParaRPr lang="en-US" sz="3000" dirty="0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528" y="1772816"/>
            <a:ext cx="807243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r>
              <a:rPr lang="en-US" sz="2400" dirty="0">
                <a:latin typeface="Calibri" pitchFamily="34" charset="0"/>
              </a:rPr>
              <a:t>Physiotherapists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treat the primary problem, usually an injury, at the acute and early post-acute stages of rehabilitation.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</a:pPr>
            <a:r>
              <a:rPr lang="en-US" sz="2400" dirty="0">
                <a:latin typeface="Calibri" pitchFamily="34" charset="0"/>
              </a:rPr>
              <a:t>AEPs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treat the whole person, using exercise and other lifestyle strategies including health coaching. AEPs help people recovering from illness 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eg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heart attack), injury (soft tissue) or an operation 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eg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hip replacement), with a goal to helping clients to help themselves to better long term health and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fitness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(prevention). </a:t>
            </a:r>
            <a:endParaRPr lang="en-AU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313" y="476672"/>
            <a:ext cx="882218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Do AEPs earn the same as physiotherapists? </a:t>
            </a:r>
            <a:r>
              <a:rPr lang="en-US" sz="3800" dirty="0">
                <a:latin typeface="Calibri" pitchFamily="34" charset="0"/>
              </a:rPr>
              <a:t/>
            </a:r>
            <a:br>
              <a:rPr lang="en-US" sz="3800" dirty="0">
                <a:latin typeface="Calibri" pitchFamily="34" charset="0"/>
              </a:rPr>
            </a:br>
            <a:r>
              <a:rPr lang="en-US" sz="3800" dirty="0">
                <a:latin typeface="Calibri" pitchFamily="34" charset="0"/>
              </a:rPr>
              <a:t/>
            </a:r>
            <a:br>
              <a:rPr lang="en-US" sz="3800" dirty="0">
                <a:latin typeface="Calibri" pitchFamily="34" charset="0"/>
              </a:rPr>
            </a:br>
            <a:endParaRPr lang="en-US" sz="3000" dirty="0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4313" y="1928813"/>
            <a:ext cx="89296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Yes, when these health professionals are employed by hospitals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Both enter their professions at Grade I, with equal salary and status. They can then progress in their careers from there.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lnSpc>
                <a:spcPct val="105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billing charges under Medicare,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WorkSafe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and other compensable schemes are very comparable for physiotherapists and AEPs </a:t>
            </a:r>
            <a:endParaRPr lang="en-AU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-496" y="390525"/>
            <a:ext cx="9144000" cy="930275"/>
          </a:xfrm>
        </p:spPr>
        <p:txBody>
          <a:bodyPr/>
          <a:lstStyle/>
          <a:p>
            <a:pPr algn="ctr">
              <a:lnSpc>
                <a:spcPct val="105000"/>
              </a:lnSpc>
            </a:pPr>
            <a: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Careers as an AEP</a:t>
            </a:r>
            <a:endParaRPr lang="en-AU" b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20868" name="Rectangle 4"/>
          <p:cNvSpPr>
            <a:spLocks noGrp="1" noChangeArrowheads="1"/>
          </p:cNvSpPr>
          <p:nvPr>
            <p:ph idx="1"/>
          </p:nvPr>
        </p:nvSpPr>
        <p:spPr>
          <a:xfrm>
            <a:off x="395536" y="1320800"/>
            <a:ext cx="8215312" cy="5276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Hospital rehabilitation</a:t>
            </a:r>
          </a:p>
          <a:p>
            <a:pPr lvl="1">
              <a:lnSpc>
                <a:spcPct val="85000"/>
              </a:lnSpc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Restoration of function and 2</a:t>
            </a:r>
            <a:r>
              <a:rPr lang="en-AU" sz="24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prevention for in-patients and out-patients</a:t>
            </a:r>
          </a:p>
          <a:p>
            <a:pPr lvl="1">
              <a:lnSpc>
                <a:spcPct val="85000"/>
              </a:lnSpc>
            </a:pPr>
            <a:endParaRPr lang="en-AU" sz="2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Medical rehabilitation</a:t>
            </a:r>
          </a:p>
          <a:p>
            <a:pPr lvl="1">
              <a:lnSpc>
                <a:spcPct val="85000"/>
              </a:lnSpc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AU" sz="24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and 2</a:t>
            </a:r>
            <a:r>
              <a:rPr lang="en-AU" sz="24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prevention, and restoration of function for patients referred by medical practitioners</a:t>
            </a:r>
          </a:p>
          <a:p>
            <a:pPr lvl="1">
              <a:lnSpc>
                <a:spcPct val="85000"/>
              </a:lnSpc>
            </a:pPr>
            <a:endParaRPr lang="en-AU" sz="2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Occupational rehabilitation</a:t>
            </a:r>
          </a:p>
          <a:p>
            <a:pPr lvl="1">
              <a:lnSpc>
                <a:spcPct val="85000"/>
              </a:lnSpc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 to work programs (RTW)</a:t>
            </a:r>
          </a:p>
          <a:p>
            <a:pPr lvl="1">
              <a:lnSpc>
                <a:spcPct val="85000"/>
              </a:lnSpc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Injury Prevention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  <a:sym typeface="Symbol" pitchFamily="18" charset="2"/>
              </a:rPr>
              <a:t> Work Conditioning</a:t>
            </a:r>
          </a:p>
          <a:p>
            <a:pPr lvl="1">
              <a:lnSpc>
                <a:spcPct val="85000"/>
              </a:lnSpc>
            </a:pPr>
            <a:endParaRPr lang="en-AU" sz="2400" dirty="0" smtClean="0">
              <a:latin typeface="Calibri" pitchFamily="34" charset="0"/>
              <a:ea typeface="ＭＳ Ｐゴシック" pitchFamily="34" charset="-128"/>
              <a:cs typeface="Calibri" pitchFamily="34" charset="0"/>
              <a:sym typeface="Symbol" pitchFamily="18" charset="2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Community rehabilitation</a:t>
            </a:r>
          </a:p>
          <a:p>
            <a:pPr lvl="1">
              <a:lnSpc>
                <a:spcPct val="85000"/>
              </a:lnSpc>
            </a:pPr>
            <a:r>
              <a:rPr lang="en-AU" sz="24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AU" sz="2400" baseline="30000" dirty="0">
                <a:ea typeface="ＭＳ Ｐゴシック" pitchFamily="34" charset="-128"/>
                <a:cs typeface="Calibri" pitchFamily="34" charset="0"/>
              </a:rPr>
              <a:t>0</a:t>
            </a:r>
            <a:r>
              <a:rPr lang="en-AU" sz="2400" dirty="0">
                <a:ea typeface="ＭＳ Ｐゴシック" pitchFamily="34" charset="-128"/>
                <a:cs typeface="Calibri" pitchFamily="34" charset="0"/>
              </a:rPr>
              <a:t> and 2</a:t>
            </a:r>
            <a:r>
              <a:rPr lang="en-AU" sz="2400" baseline="30000" dirty="0">
                <a:ea typeface="ＭＳ Ｐゴシック" pitchFamily="34" charset="-128"/>
                <a:cs typeface="Calibri" pitchFamily="34" charset="0"/>
              </a:rPr>
              <a:t>0 </a:t>
            </a:r>
            <a:r>
              <a:rPr lang="en-AU" sz="2400" dirty="0">
                <a:ea typeface="ＭＳ Ｐゴシック" pitchFamily="34" charset="-128"/>
                <a:cs typeface="Calibri" pitchFamily="34" charset="0"/>
              </a:rPr>
              <a:t>prevention, and restoration of function for clients </a:t>
            </a:r>
            <a:r>
              <a:rPr lang="en-AU" sz="2400" dirty="0" smtClean="0">
                <a:ea typeface="ＭＳ Ｐゴシック" pitchFamily="34" charset="-128"/>
                <a:cs typeface="Calibri" pitchFamily="34" charset="0"/>
              </a:rPr>
              <a:t/>
            </a:r>
            <a:br>
              <a:rPr lang="en-AU" sz="2400" dirty="0" smtClean="0">
                <a:ea typeface="ＭＳ Ｐゴシック" pitchFamily="34" charset="-128"/>
                <a:cs typeface="Calibri" pitchFamily="34" charset="0"/>
              </a:rPr>
            </a:br>
            <a:r>
              <a:rPr lang="en-AU" sz="2400" dirty="0" smtClean="0">
                <a:ea typeface="ＭＳ Ｐゴシック" pitchFamily="34" charset="-128"/>
                <a:cs typeface="Calibri" pitchFamily="34" charset="0"/>
              </a:rPr>
              <a:t>referred </a:t>
            </a:r>
            <a:r>
              <a:rPr lang="en-AU" sz="2400" dirty="0">
                <a:ea typeface="ＭＳ Ｐゴシック" pitchFamily="34" charset="-128"/>
                <a:cs typeface="Calibri" pitchFamily="34" charset="0"/>
              </a:rPr>
              <a:t>by medical </a:t>
            </a:r>
            <a:r>
              <a:rPr lang="en-AU" sz="2400" dirty="0" smtClean="0">
                <a:ea typeface="ＭＳ Ｐゴシック" pitchFamily="34" charset="-128"/>
                <a:cs typeface="Calibri" pitchFamily="34" charset="0"/>
              </a:rPr>
              <a:t>practitioners/physiotherapists/</a:t>
            </a:r>
            <a:br>
              <a:rPr lang="en-AU" sz="2400" dirty="0" smtClean="0">
                <a:ea typeface="ＭＳ Ｐゴシック" pitchFamily="34" charset="-128"/>
                <a:cs typeface="Calibri" pitchFamily="34" charset="0"/>
              </a:rPr>
            </a:br>
            <a:r>
              <a:rPr lang="en-AU" sz="2400" dirty="0" smtClean="0">
                <a:ea typeface="ＭＳ Ｐゴシック" pitchFamily="34" charset="-128"/>
                <a:cs typeface="Calibri" pitchFamily="34" charset="0"/>
              </a:rPr>
              <a:t>self-referred</a:t>
            </a:r>
            <a:endParaRPr lang="en-AU" sz="2400" dirty="0">
              <a:ea typeface="ＭＳ Ｐゴシック" pitchFamily="34" charset="-128"/>
              <a:cs typeface="Calibri" pitchFamily="34" charset="0"/>
            </a:endParaRPr>
          </a:p>
          <a:p>
            <a:pPr lvl="1">
              <a:lnSpc>
                <a:spcPct val="85000"/>
              </a:lnSpc>
            </a:pPr>
            <a:r>
              <a:rPr lang="en-AU" sz="2400" dirty="0">
                <a:ea typeface="ＭＳ Ｐゴシック" pitchFamily="34" charset="-128"/>
                <a:cs typeface="Calibri" pitchFamily="34" charset="0"/>
              </a:rPr>
              <a:t>Aged Care and Fitness facility </a:t>
            </a:r>
            <a:r>
              <a:rPr lang="en-AU" sz="2400" dirty="0" smtClean="0">
                <a:ea typeface="ＭＳ Ｐゴシック" pitchFamily="34" charset="-128"/>
                <a:cs typeface="Calibri" pitchFamily="34" charset="0"/>
              </a:rPr>
              <a:t>clientele</a:t>
            </a:r>
            <a:endParaRPr lang="en-AU" sz="2400" dirty="0"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42875" y="350838"/>
            <a:ext cx="8677597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Careers as an AEP continued</a:t>
            </a:r>
            <a:endParaRPr lang="en-AU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95536" y="1412775"/>
            <a:ext cx="8286750" cy="495468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Sports rehabilitation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 to training and competition for injured athletes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Injury Prevention </a:t>
            </a: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  <a:sym typeface="Symbol" pitchFamily="18" charset="2"/>
              </a:rPr>
              <a:t> Conditioning</a:t>
            </a:r>
          </a:p>
          <a:p>
            <a:pPr lvl="1">
              <a:lnSpc>
                <a:spcPct val="85000"/>
              </a:lnSpc>
            </a:pPr>
            <a:endParaRPr lang="en-AU" sz="2200" dirty="0" smtClean="0">
              <a:latin typeface="Calibri" pitchFamily="34" charset="0"/>
              <a:ea typeface="ＭＳ Ｐゴシック" pitchFamily="34" charset="-128"/>
              <a:cs typeface="Calibri" pitchFamily="34" charset="0"/>
              <a:sym typeface="Symbol" pitchFamily="18" charset="2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Case Management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Human Resources Departments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OH&amp;S Departments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Insurers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Decision and Policy Makers</a:t>
            </a:r>
          </a:p>
          <a:p>
            <a:pPr lvl="1">
              <a:lnSpc>
                <a:spcPct val="85000"/>
              </a:lnSpc>
            </a:pPr>
            <a:endParaRPr lang="en-AU" sz="22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AU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AEP academic (universities)</a:t>
            </a:r>
          </a:p>
          <a:p>
            <a:pPr lvl="1">
              <a:lnSpc>
                <a:spcPct val="85000"/>
              </a:lnSpc>
            </a:pPr>
            <a:r>
              <a:rPr lang="en-AU" sz="22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AEPs who also complete a PhD in clinical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548680"/>
            <a:ext cx="8958262" cy="1143000"/>
          </a:xfrm>
        </p:spPr>
        <p:txBody>
          <a:bodyPr>
            <a:normAutofit fontScale="90000"/>
          </a:bodyPr>
          <a:lstStyle/>
          <a:p>
            <a:pPr algn="ctr"/>
            <a:r>
              <a:rPr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Compensable Schemes available to AEP</a:t>
            </a:r>
            <a:r>
              <a:rPr lang="en-AU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</a:t>
            </a:r>
            <a:r>
              <a:rPr sz="4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sz="4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(all achieved since 2006)</a:t>
            </a:r>
            <a:endParaRPr lang="en-AU" sz="20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8286750" cy="351313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Medicare (Aust.)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WorkCover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(Qld, NSW, WA, SA, ACT) / </a:t>
            </a:r>
            <a:r>
              <a:rPr lang="en-AU" sz="2400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WorkSafe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(Vic)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TAC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Veterans Affairs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Comcare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(Commonwealth Workers Health Scheme)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Private Insurers 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Others to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9136063" cy="1579562"/>
          </a:xfrm>
        </p:spPr>
        <p:txBody>
          <a:bodyPr>
            <a:normAutofit/>
          </a:bodyPr>
          <a:lstStyle/>
          <a:p>
            <a:pPr algn="ctr"/>
            <a:r>
              <a:rPr sz="4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Private Health funds </a:t>
            </a:r>
            <a:r>
              <a:rPr lang="en-AU" sz="4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recognise</a:t>
            </a:r>
            <a:r>
              <a:rPr sz="4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sz="4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sz="4000" b="1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Exercise Physiology Services</a:t>
            </a:r>
            <a:endParaRPr lang="en-AU" sz="4000" b="1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571500" y="2357438"/>
            <a:ext cx="5000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AHM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CBHS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GMF Health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Medibank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Private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MBF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Teachers Federation Health 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endParaRPr lang="en-AU" sz="3600" dirty="0">
              <a:latin typeface="Arial Narrow" pitchFamily="34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560417" y="2352676"/>
            <a:ext cx="31432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GU Health</a:t>
            </a:r>
          </a:p>
          <a:p>
            <a:pPr marL="342900" indent="-34290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Australian Unity</a:t>
            </a:r>
          </a:p>
          <a:p>
            <a:pPr marL="342900" indent="-34290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NIB</a:t>
            </a:r>
          </a:p>
          <a:p>
            <a:pPr marL="342900" indent="-34290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HBF</a:t>
            </a:r>
          </a:p>
          <a:p>
            <a:pPr marL="342900" indent="-34290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HCF</a:t>
            </a:r>
          </a:p>
          <a:p>
            <a:pPr marL="342900" indent="-342900">
              <a:lnSpc>
                <a:spcPct val="95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Reserve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1785938"/>
            <a:ext cx="9144000" cy="1143000"/>
          </a:xfrm>
        </p:spPr>
        <p:txBody>
          <a:bodyPr/>
          <a:lstStyle/>
          <a:p>
            <a:pPr algn="ctr"/>
            <a:r>
              <a:rPr lang="en-AU" sz="44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School Careers’ Website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3571875"/>
            <a:ext cx="9144000" cy="10001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AU" sz="36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www.deakin.edu.au/ens/careers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More information for Master of </a:t>
            </a:r>
            <a:b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Clinical Exercise Physiology (</a:t>
            </a:r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H743)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2714625"/>
            <a:ext cx="6739656" cy="3725863"/>
          </a:xfrm>
        </p:spPr>
        <p:txBody>
          <a:bodyPr/>
          <a:lstStyle/>
          <a:p>
            <a:pPr eaLnBrk="1" hangingPunct="1">
              <a:buFont typeface="Lucida Grande"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Professor Steve Selig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(Course Director)</a:t>
            </a:r>
          </a:p>
          <a:p>
            <a:pPr eaLnBrk="1" hangingPunct="1">
              <a:buFont typeface="Lucida Grande"/>
              <a:buNone/>
            </a:pPr>
            <a:r>
              <a:rPr lang="en-AU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steve.selig@deakin.edu.au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0418 570 772</a:t>
            </a:r>
          </a:p>
          <a:p>
            <a:pPr eaLnBrk="1" hangingPunct="1">
              <a:buFont typeface="Lucida Grande"/>
              <a:buNone/>
            </a:pPr>
            <a:endParaRPr lang="en-AU" sz="2000" b="1" i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buFont typeface="Lucida Grande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Dr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Steve Fraser 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(Deputy Course Director)</a:t>
            </a:r>
          </a:p>
          <a:p>
            <a:pPr eaLnBrk="1" hangingPunct="1">
              <a:buFont typeface="Lucida Grande"/>
              <a:buNone/>
            </a:pPr>
            <a:r>
              <a:rPr lang="en-AU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steve.fraser@deakin.edu.au  </a:t>
            </a: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9244 6012</a:t>
            </a:r>
          </a:p>
          <a:p>
            <a:pPr algn="ctr" eaLnBrk="1" hangingPunct="1">
              <a:buFont typeface="Lucida Grande"/>
              <a:buNone/>
            </a:pPr>
            <a:endParaRPr lang="en-AU" sz="24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/>
            <a:r>
              <a:rPr lang="en-AU" sz="44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528" y="1830388"/>
            <a:ext cx="7620000" cy="3643312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Course Structure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How to Apply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What do AEPs do?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Careers as an AEP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Compensable Schemes available to AEPs</a:t>
            </a:r>
            <a:endParaRPr lang="en-AU" sz="2400" u="sng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AU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14313"/>
            <a:ext cx="8496944" cy="928687"/>
          </a:xfrm>
        </p:spPr>
        <p:txBody>
          <a:bodyPr>
            <a:noAutofit/>
          </a:bodyPr>
          <a:lstStyle/>
          <a:p>
            <a:pPr algn="ctr"/>
            <a:r>
              <a:rPr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Graduate student </a:t>
            </a:r>
            <a:r>
              <a:rPr lang="en-AU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AU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membership of ESSA</a:t>
            </a:r>
            <a:endParaRPr lang="en-AU" sz="3600" b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496944" cy="530292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Cost: $88/</a:t>
            </a:r>
            <a:r>
              <a:rPr lang="en-AU" sz="2000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yr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: this fee includes an assessment of your undergraduate credentials for future FULL membership of ESSA that is required in order for you to become an AEP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20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You do NOT need to be FULL member of ESSA whilst studying the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Master of Clinical Exercise Physiology (H743).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20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Benefits of graduate student membership of ESSA: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enhance your CV!!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access to professional network,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professional indemnity insurance,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ESSA magazine, journals, discounted conferences, seminars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16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emails on current positions in exercise and Sports Science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AU" sz="1600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How to register: download form </a:t>
            </a:r>
            <a:r>
              <a:rPr lang="en-AU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www.essa.org.au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Or contact ESSA university liaison: </a:t>
            </a:r>
            <a:r>
              <a:rPr lang="en-A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steve.fraser@deakin.edu.au  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lnSpc>
                <a:spcPct val="105000"/>
              </a:lnSpc>
              <a:buFont typeface="Arial" pitchFamily="34" charset="0"/>
              <a:buChar char="•"/>
            </a:pPr>
            <a:endParaRPr lang="en-AU" dirty="0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H743 Course Structure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828800"/>
            <a:ext cx="8001000" cy="4014788"/>
          </a:xfrm>
        </p:spPr>
        <p:txBody>
          <a:bodyPr/>
          <a:lstStyle/>
          <a:p>
            <a:pPr eaLnBrk="1" hangingPunct="1">
              <a:buFont typeface="Lucida Grande"/>
              <a:buNone/>
            </a:pPr>
            <a:r>
              <a:rPr lang="en-AU" sz="2000" b="1" i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Trimester 1</a:t>
            </a:r>
            <a:endParaRPr lang="en-AU" sz="20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Lucida Grande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Times" pitchFamily="18" charset="0"/>
              </a:rPr>
              <a:t>HSE703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Times" pitchFamily="18" charset="0"/>
              </a:rPr>
              <a:t> Exercise Behaviour and Motivation   </a:t>
            </a:r>
          </a:p>
          <a:p>
            <a:pPr eaLnBrk="1" hangingPunct="1">
              <a:buFont typeface="Lucida Grande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Times" pitchFamily="18" charset="0"/>
              </a:rPr>
              <a:t>HSE705 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Times" pitchFamily="18" charset="0"/>
              </a:rPr>
              <a:t>Exercise Physiology for Cardiopulmonary Disease   </a:t>
            </a:r>
          </a:p>
          <a:p>
            <a:pPr eaLnBrk="1" hangingPunct="1">
              <a:buFont typeface="Lucida Grande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Times" pitchFamily="18" charset="0"/>
              </a:rPr>
              <a:t>HSE707 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Times" pitchFamily="18" charset="0"/>
              </a:rPr>
              <a:t>Exercise Physiology for Musculoskeletal Injury and Disease   </a:t>
            </a:r>
          </a:p>
          <a:p>
            <a:pPr eaLnBrk="1" hangingPunct="1">
              <a:buFont typeface="Lucida Grande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Times" pitchFamily="18" charset="0"/>
              </a:rPr>
              <a:t>HSE711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Times" pitchFamily="18" charset="0"/>
              </a:rPr>
              <a:t> Pre Clinical Practice 1   </a:t>
            </a:r>
          </a:p>
          <a:p>
            <a:pPr eaLnBrk="1" hangingPunct="1">
              <a:buFont typeface="Lucida Grande"/>
              <a:buNone/>
            </a:pPr>
            <a:endParaRPr lang="en-AU" sz="2000" dirty="0" smtClean="0">
              <a:latin typeface="Calibri" pitchFamily="34" charset="0"/>
              <a:ea typeface="ＭＳ Ｐゴシック" pitchFamily="34" charset="-128"/>
              <a:cs typeface="Times" pitchFamily="18" charset="0"/>
            </a:endParaRPr>
          </a:p>
          <a:p>
            <a:pPr>
              <a:spcBef>
                <a:spcPts val="363"/>
              </a:spcBef>
              <a:buFont typeface="Arial" pitchFamily="34" charset="0"/>
              <a:buNone/>
            </a:pPr>
            <a:r>
              <a:rPr lang="en-AU" sz="2000" b="1" i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Trimester 2</a:t>
            </a:r>
            <a:endParaRPr lang="en-AU" sz="2000" b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ts val="363"/>
              </a:spcBef>
              <a:buFont typeface="Arial" pitchFamily="34" charset="0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HSE702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Exercise Physiology for Neurological and Neuromuscular Disease   </a:t>
            </a:r>
          </a:p>
          <a:p>
            <a:pPr>
              <a:spcBef>
                <a:spcPts val="363"/>
              </a:spcBef>
              <a:buFont typeface="Arial" pitchFamily="34" charset="0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HSE704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Exercise Physiology for Metabolic Disease   </a:t>
            </a:r>
          </a:p>
          <a:p>
            <a:pPr>
              <a:spcBef>
                <a:spcPts val="363"/>
              </a:spcBef>
              <a:buFont typeface="Arial" pitchFamily="34" charset="0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HSE712 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 Clinical Practice 2   </a:t>
            </a:r>
          </a:p>
          <a:p>
            <a:pPr>
              <a:spcBef>
                <a:spcPts val="363"/>
              </a:spcBef>
              <a:buFont typeface="Arial" pitchFamily="34" charset="0"/>
              <a:buNone/>
            </a:pPr>
            <a:r>
              <a:rPr lang="en-AU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HSE714</a:t>
            </a:r>
            <a:r>
              <a:rPr lang="en-AU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Clinical Practicum 1   </a:t>
            </a:r>
          </a:p>
          <a:p>
            <a:pPr eaLnBrk="1" hangingPunct="1">
              <a:buFont typeface="Lucida Grande"/>
              <a:buNone/>
            </a:pPr>
            <a:endParaRPr lang="en-AU" sz="1600" dirty="0" smtClean="0">
              <a:latin typeface="Calibri" pitchFamily="34" charset="0"/>
              <a:ea typeface="ＭＳ Ｐゴシック" pitchFamily="34" charset="-128"/>
              <a:cs typeface="Times" pitchFamily="18" charset="0"/>
            </a:endParaRPr>
          </a:p>
          <a:p>
            <a:pPr eaLnBrk="1" hangingPunct="1">
              <a:buFont typeface="Lucida Grande"/>
              <a:buNone/>
            </a:pPr>
            <a:endParaRPr lang="en-AU" sz="1600" dirty="0" smtClean="0">
              <a:latin typeface="Calibri" pitchFamily="34" charset="0"/>
              <a:ea typeface="ＭＳ Ｐゴシック" pitchFamily="34" charset="-128"/>
              <a:cs typeface="Times" pitchFamily="18" charset="0"/>
            </a:endParaRPr>
          </a:p>
          <a:p>
            <a:pPr eaLnBrk="1" hangingPunct="1">
              <a:buFont typeface="Lucida Grande"/>
              <a:buNone/>
            </a:pPr>
            <a:endParaRPr lang="en-AU" sz="1600" dirty="0" smtClean="0">
              <a:latin typeface="Calibri" pitchFamily="34" charset="0"/>
              <a:ea typeface="ＭＳ Ｐゴシック" pitchFamily="34" charset="-128"/>
              <a:cs typeface="Times" pitchFamily="18" charset="0"/>
            </a:endParaRPr>
          </a:p>
          <a:p>
            <a:pPr eaLnBrk="1" hangingPunct="1">
              <a:buFont typeface="Lucida Grande"/>
              <a:buNone/>
            </a:pPr>
            <a:endParaRPr lang="en-AU" sz="1600" dirty="0" smtClean="0">
              <a:latin typeface="Myriad Pro Cond" pitchFamily="34" charset="0"/>
              <a:ea typeface="ＭＳ Ｐゴシック" pitchFamily="34" charset="-128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H743 Course Structure continued</a:t>
            </a:r>
            <a:endParaRPr lang="en-AU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>
          <a:xfrm>
            <a:off x="395536" y="1628800"/>
            <a:ext cx="7620000" cy="5437386"/>
          </a:xfrm>
        </p:spPr>
        <p:txBody>
          <a:bodyPr>
            <a:spAutoFit/>
          </a:bodyPr>
          <a:lstStyle/>
          <a:p>
            <a:pPr>
              <a:spcBef>
                <a:spcPts val="363"/>
              </a:spcBef>
              <a:buFont typeface="Arial"/>
              <a:buNone/>
              <a:defRPr/>
            </a:pPr>
            <a:r>
              <a:rPr lang="en-AU" sz="2000" b="1" i="1" dirty="0" smtClean="0">
                <a:latin typeface="Calibri" pitchFamily="34" charset="0"/>
              </a:rPr>
              <a:t>Trimester </a:t>
            </a:r>
            <a:r>
              <a:rPr lang="en-AU" sz="2000" b="1" i="1" dirty="0">
                <a:latin typeface="Calibri" pitchFamily="34" charset="0"/>
              </a:rPr>
              <a:t>3</a:t>
            </a:r>
            <a:endParaRPr lang="en-AU" sz="2000" b="1" dirty="0">
              <a:latin typeface="Calibri" pitchFamily="34" charset="0"/>
            </a:endParaRPr>
          </a:p>
          <a:p>
            <a:pPr>
              <a:spcBef>
                <a:spcPts val="363"/>
              </a:spcBef>
              <a:buFont typeface="Arial"/>
              <a:buNone/>
              <a:defRPr/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HBS745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Interprofessional</a:t>
            </a:r>
            <a:r>
              <a:rPr lang="en-US" sz="2000" dirty="0">
                <a:latin typeface="Calibri" pitchFamily="34" charset="0"/>
              </a:rPr>
              <a:t> Collaboration in Health Care   </a:t>
            </a:r>
          </a:p>
          <a:p>
            <a:pPr>
              <a:spcBef>
                <a:spcPts val="363"/>
              </a:spcBef>
              <a:buFont typeface="Arial"/>
              <a:buNone/>
              <a:defRPr/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HSE709</a:t>
            </a:r>
            <a:r>
              <a:rPr lang="en-US" sz="2000" dirty="0">
                <a:latin typeface="Calibri" pitchFamily="34" charset="0"/>
              </a:rPr>
              <a:t> Exercise Physiology for Special Populations   </a:t>
            </a:r>
          </a:p>
          <a:p>
            <a:pPr>
              <a:spcBef>
                <a:spcPts val="363"/>
              </a:spcBef>
              <a:buFont typeface="Arial"/>
              <a:buNone/>
              <a:defRPr/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HSE715</a:t>
            </a:r>
            <a:r>
              <a:rPr lang="en-US" sz="2000" dirty="0">
                <a:latin typeface="Calibri" pitchFamily="34" charset="0"/>
              </a:rPr>
              <a:t> Clinical Practicum 2   </a:t>
            </a:r>
          </a:p>
          <a:p>
            <a:pPr>
              <a:spcBef>
                <a:spcPts val="363"/>
              </a:spcBef>
              <a:buFont typeface="Arial"/>
              <a:buNone/>
              <a:defRPr/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HSE717</a:t>
            </a:r>
            <a:r>
              <a:rPr lang="en-US" sz="2000" dirty="0">
                <a:latin typeface="Calibri" pitchFamily="34" charset="0"/>
              </a:rPr>
              <a:t> Clinical Practicum 3  </a:t>
            </a:r>
            <a:endParaRPr lang="en-US" sz="2000" dirty="0" smtClean="0">
              <a:latin typeface="Calibri" pitchFamily="34" charset="0"/>
            </a:endParaRPr>
          </a:p>
          <a:p>
            <a:pPr>
              <a:spcBef>
                <a:spcPts val="363"/>
              </a:spcBef>
              <a:buFont typeface="Arial"/>
              <a:buNone/>
              <a:defRPr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363"/>
              </a:spcBef>
              <a:buFont typeface="Arial"/>
              <a:buNone/>
              <a:defRPr/>
            </a:pPr>
            <a:r>
              <a:rPr lang="en-US" sz="2400" u="sng" dirty="0" smtClean="0">
                <a:latin typeface="Calibri" pitchFamily="34" charset="0"/>
                <a:cs typeface="MV Boli" pitchFamily="2"/>
              </a:rPr>
              <a:t>Notes on practicum: </a:t>
            </a:r>
          </a:p>
          <a:p>
            <a:pPr marL="228600" indent="-228600">
              <a:spcBef>
                <a:spcPts val="363"/>
              </a:spcBef>
              <a:buFont typeface="+mj-lt"/>
              <a:buAutoNum type="arabicPeriod"/>
              <a:defRPr/>
            </a:pPr>
            <a:r>
              <a:rPr lang="en-US" sz="2400" dirty="0" smtClean="0">
                <a:latin typeface="Calibri" pitchFamily="34" charset="0"/>
                <a:cs typeface="MV Boli" pitchFamily="2"/>
              </a:rPr>
              <a:t>Applicants for the Masters </a:t>
            </a:r>
            <a:r>
              <a:rPr lang="en-US" sz="2400" b="1" u="sng" dirty="0" smtClean="0">
                <a:latin typeface="Calibri" pitchFamily="34" charset="0"/>
                <a:cs typeface="MV Boli" pitchFamily="2"/>
              </a:rPr>
              <a:t>MUST</a:t>
            </a:r>
            <a:r>
              <a:rPr lang="en-US" sz="2400" dirty="0" smtClean="0">
                <a:latin typeface="Calibri" pitchFamily="34" charset="0"/>
                <a:cs typeface="MV Boli" pitchFamily="2"/>
              </a:rPr>
              <a:t> have completed 140 hours of exercise service delivery for apparently healthy clientele PRIOR to application for entry. </a:t>
            </a:r>
          </a:p>
          <a:p>
            <a:pPr marL="228600" indent="-228600">
              <a:spcBef>
                <a:spcPts val="363"/>
              </a:spcBef>
              <a:buFont typeface="+mj-lt"/>
              <a:buAutoNum type="arabicPeriod"/>
              <a:defRPr/>
            </a:pPr>
            <a:r>
              <a:rPr lang="en-US" sz="2400" dirty="0" smtClean="0">
                <a:latin typeface="Calibri" pitchFamily="34" charset="0"/>
                <a:cs typeface="MV Boli" pitchFamily="2"/>
              </a:rPr>
              <a:t>All the remaining clinical practicum is included in the course structure and so graduates will be eligible to </a:t>
            </a:r>
            <a:br>
              <a:rPr lang="en-US" sz="2400" dirty="0" smtClean="0">
                <a:latin typeface="Calibri" pitchFamily="34" charset="0"/>
                <a:cs typeface="MV Boli" pitchFamily="2"/>
              </a:rPr>
            </a:br>
            <a:r>
              <a:rPr lang="en-US" sz="2400" dirty="0" smtClean="0">
                <a:latin typeface="Calibri" pitchFamily="34" charset="0"/>
                <a:cs typeface="MV Boli" pitchFamily="2"/>
              </a:rPr>
              <a:t>apply for AEP accreditation on graduation. </a:t>
            </a:r>
          </a:p>
          <a:p>
            <a:pPr>
              <a:spcBef>
                <a:spcPts val="363"/>
              </a:spcBef>
              <a:buFont typeface="Arial"/>
              <a:buNone/>
              <a:defRPr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363"/>
              </a:spcBef>
              <a:buFont typeface="Arial"/>
              <a:buNone/>
              <a:defRPr/>
            </a:pPr>
            <a:endParaRPr lang="en-A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30335" y="385762"/>
            <a:ext cx="9006160" cy="600075"/>
          </a:xfrm>
        </p:spPr>
        <p:txBody>
          <a:bodyPr>
            <a:noAutofit/>
          </a:bodyPr>
          <a:lstStyle/>
          <a:p>
            <a:pPr algn="ctr"/>
            <a:r>
              <a:rPr lang="en-AU" sz="32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Strong transition from Clinical Exercise </a:t>
            </a:r>
            <a:r>
              <a:rPr lang="en-AU" sz="3200" b="1" i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Science</a:t>
            </a:r>
            <a:r>
              <a:rPr lang="en-AU" sz="32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AU" sz="32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to Clinical Exercise </a:t>
            </a:r>
            <a:r>
              <a:rPr lang="en-AU" sz="3200" b="1" i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Practice</a:t>
            </a:r>
            <a:r>
              <a:rPr lang="en-AU" sz="32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AU" sz="3200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to work</a:t>
            </a:r>
          </a:p>
        </p:txBody>
      </p:sp>
      <p:pic>
        <p:nvPicPr>
          <p:cNvPr id="16387" name="Picture 4" descr="Master_Clinical_Exercise_Deakin_23_June_20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" y="1285875"/>
            <a:ext cx="9114719" cy="531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44"/>
            <a:ext cx="9144000" cy="6077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656"/>
            <a:ext cx="9170739" cy="6120680"/>
          </a:xfrm>
        </p:spPr>
      </p:pic>
    </p:spTree>
    <p:extLst>
      <p:ext uri="{BB962C8B-B14F-4D97-AF65-F5344CB8AC3E}">
        <p14:creationId xmlns:p14="http://schemas.microsoft.com/office/powerpoint/2010/main" val="115597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9184387" cy="6120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ly Blu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orldly Blu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Worldly Blu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Worldly Blue</Template>
  <TotalTime>801</TotalTime>
  <Words>1573</Words>
  <Application>Microsoft Office PowerPoint</Application>
  <PresentationFormat>On-screen Show (4:3)</PresentationFormat>
  <Paragraphs>239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Worldly Blue</vt:lpstr>
      <vt:lpstr>4_Office Theme</vt:lpstr>
      <vt:lpstr>1_Office Theme</vt:lpstr>
      <vt:lpstr>5_Office Theme</vt:lpstr>
      <vt:lpstr>1_Worldly Blue</vt:lpstr>
      <vt:lpstr>6_Office Theme</vt:lpstr>
      <vt:lpstr>2_Office Theme</vt:lpstr>
      <vt:lpstr>7_Office Theme</vt:lpstr>
      <vt:lpstr>2_Worldly Blue</vt:lpstr>
      <vt:lpstr>8_Office Theme</vt:lpstr>
      <vt:lpstr>3_Office Theme</vt:lpstr>
      <vt:lpstr>9_Office Theme</vt:lpstr>
      <vt:lpstr>PowerPoint Presentation</vt:lpstr>
      <vt:lpstr>PowerPoint Presentation</vt:lpstr>
      <vt:lpstr>Overview</vt:lpstr>
      <vt:lpstr>H743 Course Structure</vt:lpstr>
      <vt:lpstr>H743 Course Structure continued</vt:lpstr>
      <vt:lpstr>Strong transition from Clinical Exercise Science to Clinical Exercise Practice to work</vt:lpstr>
      <vt:lpstr>PowerPoint Presentation</vt:lpstr>
      <vt:lpstr>PowerPoint Presentation</vt:lpstr>
      <vt:lpstr>PowerPoint Presentation</vt:lpstr>
      <vt:lpstr>PowerPoint Presentation</vt:lpstr>
      <vt:lpstr>Aims of the Master of  Clinical Exercise Physiology</vt:lpstr>
      <vt:lpstr>How to Apply</vt:lpstr>
      <vt:lpstr>Exercise service delivery for apparently healthy clientele: approved activities</vt:lpstr>
      <vt:lpstr>Approved activities continued</vt:lpstr>
      <vt:lpstr>Cover Letter</vt:lpstr>
      <vt:lpstr>Selection Criteria</vt:lpstr>
      <vt:lpstr>Master of Clinical Exercise: external accreditation</vt:lpstr>
      <vt:lpstr>PowerPoint Presentation</vt:lpstr>
      <vt:lpstr>PowerPoint Presentation</vt:lpstr>
      <vt:lpstr>Dream outcomes for the AEP</vt:lpstr>
      <vt:lpstr>Target Pathologies  &gt; 1% prevalence in Australia and evidence base for exercise therapy</vt:lpstr>
      <vt:lpstr>PowerPoint Presentation</vt:lpstr>
      <vt:lpstr>PowerPoint Presentation</vt:lpstr>
      <vt:lpstr>Careers as an AEP</vt:lpstr>
      <vt:lpstr>Careers as an AEP continued</vt:lpstr>
      <vt:lpstr>Compensable Schemes available to AEPs (all achieved since 2006)</vt:lpstr>
      <vt:lpstr>Private Health funds recognise Exercise Physiology Services</vt:lpstr>
      <vt:lpstr>School Careers’ Website</vt:lpstr>
      <vt:lpstr>More information for Master of  Clinical Exercise Physiology (H743) </vt:lpstr>
      <vt:lpstr>Graduate student  membership of ESSA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Deakin University</dc:creator>
  <cp:lastModifiedBy>Ian Seet</cp:lastModifiedBy>
  <cp:revision>117</cp:revision>
  <dcterms:created xsi:type="dcterms:W3CDTF">2008-11-28T01:50:49Z</dcterms:created>
  <dcterms:modified xsi:type="dcterms:W3CDTF">2012-11-13T22:40:38Z</dcterms:modified>
</cp:coreProperties>
</file>