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32"/>
  </p:notesMasterIdLst>
  <p:handoutMasterIdLst>
    <p:handoutMasterId r:id="rId33"/>
  </p:handoutMasterIdLst>
  <p:sldIdLst>
    <p:sldId id="258" r:id="rId4"/>
    <p:sldId id="348" r:id="rId5"/>
    <p:sldId id="372" r:id="rId6"/>
    <p:sldId id="366" r:id="rId7"/>
    <p:sldId id="370" r:id="rId8"/>
    <p:sldId id="371" r:id="rId9"/>
    <p:sldId id="367" r:id="rId10"/>
    <p:sldId id="368" r:id="rId11"/>
    <p:sldId id="369" r:id="rId12"/>
    <p:sldId id="365" r:id="rId13"/>
    <p:sldId id="364" r:id="rId14"/>
    <p:sldId id="362" r:id="rId15"/>
    <p:sldId id="349" r:id="rId16"/>
    <p:sldId id="375" r:id="rId17"/>
    <p:sldId id="374" r:id="rId18"/>
    <p:sldId id="376" r:id="rId19"/>
    <p:sldId id="377" r:id="rId20"/>
    <p:sldId id="378" r:id="rId21"/>
    <p:sldId id="382" r:id="rId22"/>
    <p:sldId id="381" r:id="rId23"/>
    <p:sldId id="383" r:id="rId24"/>
    <p:sldId id="384" r:id="rId25"/>
    <p:sldId id="373" r:id="rId26"/>
    <p:sldId id="385" r:id="rId27"/>
    <p:sldId id="386" r:id="rId28"/>
    <p:sldId id="388" r:id="rId29"/>
    <p:sldId id="389" r:id="rId30"/>
    <p:sldId id="387" r:id="rId3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Opening" id="{CAEA2105-EBE7-E84E-A1B8-C7DF4B41FC55}">
          <p14:sldIdLst>
            <p14:sldId id="258"/>
          </p14:sldIdLst>
        </p14:section>
        <p14:section name="Slide 1 context" id="{1F3BBC8A-9FCC-1F4A-9E9D-368D1DDB53C1}">
          <p14:sldIdLst>
            <p14:sldId id="348"/>
            <p14:sldId id="372"/>
            <p14:sldId id="366"/>
            <p14:sldId id="370"/>
            <p14:sldId id="371"/>
            <p14:sldId id="367"/>
            <p14:sldId id="368"/>
            <p14:sldId id="369"/>
            <p14:sldId id="365"/>
            <p14:sldId id="364"/>
          </p14:sldIdLst>
        </p14:section>
        <p14:section name="2 Future State" id="{B78A14AB-2016-7A4F-B938-CD798CF43403}">
          <p14:sldIdLst>
            <p14:sldId id="362"/>
          </p14:sldIdLst>
        </p14:section>
        <p14:section name="3 Problem" id="{BCC924D3-70CB-9C46-8488-A327F5DFFDDC}">
          <p14:sldIdLst>
            <p14:sldId id="349"/>
            <p14:sldId id="375"/>
            <p14:sldId id="374"/>
            <p14:sldId id="376"/>
            <p14:sldId id="377"/>
            <p14:sldId id="378"/>
            <p14:sldId id="382"/>
          </p14:sldIdLst>
        </p14:section>
        <p14:section name="4 Human / Machine Data" id="{63423F5B-AD22-BB49-9CC2-22C7AF40009D}">
          <p14:sldIdLst>
            <p14:sldId id="381"/>
            <p14:sldId id="383"/>
            <p14:sldId id="384"/>
          </p14:sldIdLst>
        </p14:section>
        <p14:section name="Collaborate with us" id="{AF97B5A7-8C50-0E43-8FD5-F69ADA7EDE88}">
          <p14:sldIdLst>
            <p14:sldId id="373"/>
            <p14:sldId id="385"/>
            <p14:sldId id="386"/>
            <p14:sldId id="388"/>
            <p14:sldId id="389"/>
            <p14:sldId id="387"/>
          </p14:sldIdLst>
        </p14:section>
        <p14:section name="LEFTOVERS" id="{0D42DDEE-9B85-BD4C-BD20-138491818C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3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39"/>
    <a:srgbClr val="FFAD4E"/>
    <a:srgbClr val="EB813E"/>
    <a:srgbClr val="FFE600"/>
    <a:srgbClr val="000000"/>
    <a:srgbClr val="F0936D"/>
    <a:srgbClr val="FDFDF8"/>
    <a:srgbClr val="FDF8F3"/>
    <a:srgbClr val="FFFFF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86507"/>
  </p:normalViewPr>
  <p:slideViewPr>
    <p:cSldViewPr snapToGrid="0">
      <p:cViewPr varScale="1">
        <p:scale>
          <a:sx n="132" d="100"/>
          <a:sy n="132" d="100"/>
        </p:scale>
        <p:origin x="1056" y="168"/>
      </p:cViewPr>
      <p:guideLst>
        <p:guide orient="horz"/>
        <p:guide pos="5760"/>
        <p:guide/>
        <p:guide orient="horz" pos="32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4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9B6E136-4B7A-AB4F-AD99-B8BEADDE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164AB7C-E831-A947-9B17-419A73C58F2C}" type="datetime1">
              <a:rPr lang="en-US" altLang="en-US"/>
              <a:pPr>
                <a:defRPr/>
              </a:pPr>
              <a:t>7/9/19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C263979-D539-734D-9905-9C418264E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1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5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637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49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1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7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86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62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957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36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8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665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521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1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9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95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0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78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0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4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6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687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4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3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98985" y="952142"/>
            <a:ext cx="6893495" cy="72008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buNone/>
              <a:defRPr sz="1800" baseline="0">
                <a:latin typeface="Arial"/>
                <a:cs typeface="Arial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849"/>
            <a:ext cx="1870774" cy="12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17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CCE60-513F-4245-AFE6-3E3FC6FFC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98985" y="771550"/>
            <a:ext cx="6893495" cy="72008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849"/>
            <a:ext cx="1870774" cy="12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CE8D21-FF8C-C445-B720-C5880188A3F2}"/>
              </a:ext>
            </a:extLst>
          </p:cNvPr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A1806-C0F2-F140-A881-4E567BC0A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837" y="319173"/>
            <a:ext cx="6806242" cy="454242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98985" y="771550"/>
            <a:ext cx="6893495" cy="72008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849"/>
            <a:ext cx="1870774" cy="12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75200" y="1131888"/>
            <a:ext cx="8208962" cy="3095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16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8313" y="616616"/>
            <a:ext cx="3235007" cy="504953"/>
          </a:xfrm>
        </p:spPr>
        <p:txBody>
          <a:bodyPr anchor="t" anchorCtr="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88000" y="1605600"/>
            <a:ext cx="2487456" cy="3095625"/>
          </a:xfrm>
        </p:spPr>
        <p:txBody>
          <a:bodyPr/>
          <a:lstStyle>
            <a:lvl1pPr marL="162000" indent="-162000">
              <a:buFont typeface="System Font Regular"/>
              <a:buChar char="–"/>
              <a:defRPr sz="1100">
                <a:solidFill>
                  <a:schemeClr val="bg1"/>
                </a:solidFill>
              </a:defRPr>
            </a:lvl1pPr>
            <a:lvl2pPr marL="162000" indent="-162000">
              <a:buFont typeface="System Font Regular"/>
              <a:buChar char="–"/>
              <a:defRPr sz="1100">
                <a:solidFill>
                  <a:schemeClr val="bg1"/>
                </a:solidFill>
              </a:defRPr>
            </a:lvl2pPr>
            <a:lvl3pPr marL="539750" indent="-269875">
              <a:buFont typeface="System Font Regular"/>
              <a:buChar char="–"/>
              <a:defRPr sz="1100">
                <a:solidFill>
                  <a:schemeClr val="bg1"/>
                </a:solidFill>
              </a:defRPr>
            </a:lvl3pPr>
            <a:lvl4pPr marL="809625" indent="-269875">
              <a:buFont typeface="System Font Regular"/>
              <a:buChar char="–"/>
              <a:defRPr sz="1100">
                <a:solidFill>
                  <a:schemeClr val="bg1"/>
                </a:solidFill>
              </a:defRPr>
            </a:lvl4pPr>
            <a:lvl5pPr marL="1079500" indent="-269875">
              <a:buFont typeface="System Font Regular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29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conten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42128" y="930720"/>
            <a:ext cx="7123464" cy="3095625"/>
          </a:xfrm>
        </p:spPr>
        <p:txBody>
          <a:bodyPr wrap="square" anchor="ctr" anchorCtr="0"/>
          <a:lstStyle>
            <a:lvl1pPr marL="0" indent="0" algn="ctr">
              <a:buFont typeface="Arial" panose="020B0604020202020204" pitchFamily="34" charset="0"/>
              <a:buNone/>
              <a:defRPr sz="2600" b="1"/>
            </a:lvl1pPr>
            <a:lvl2pPr algn="ctr">
              <a:defRPr sz="2600" b="1"/>
            </a:lvl2pPr>
            <a:lvl3pPr algn="ctr">
              <a:defRPr sz="2600" b="1"/>
            </a:lvl3pPr>
            <a:lvl4pPr algn="ctr">
              <a:defRPr sz="2600" b="1"/>
            </a:lvl4pPr>
            <a:lvl5pPr algn="ctr">
              <a:defRPr sz="26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89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75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5200" y="1130400"/>
            <a:ext cx="3960000" cy="307694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4717275" y="1130400"/>
            <a:ext cx="3960000" cy="3076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7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25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6195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76250" y="1131888"/>
            <a:ext cx="8201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F1EBE4-2309-434C-B309-2AAC7EA23564}"/>
              </a:ext>
            </a:extLst>
          </p:cNvPr>
          <p:cNvSpPr/>
          <p:nvPr userDrawn="1"/>
        </p:nvSpPr>
        <p:spPr>
          <a:xfrm>
            <a:off x="0" y="4954279"/>
            <a:ext cx="9144000" cy="189221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70" r:id="rId3"/>
    <p:sldLayoutId id="2147484061" r:id="rId4"/>
    <p:sldLayoutId id="2147484069" r:id="rId5"/>
    <p:sldLayoutId id="2147484068" r:id="rId6"/>
    <p:sldLayoutId id="2147484067" r:id="rId7"/>
    <p:sldLayoutId id="2147484062" r:id="rId8"/>
    <p:sldLayoutId id="2147484063" r:id="rId9"/>
    <p:sldLayoutId id="2147484064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69875" indent="-269875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539750" indent="-269875" algn="l" rtl="0" eaLnBrk="1" fontAlgn="base" hangingPunct="1">
        <a:spcBef>
          <a:spcPts val="900"/>
        </a:spcBef>
        <a:spcAft>
          <a:spcPct val="0"/>
        </a:spcAft>
        <a:buFont typeface="Lucida Grande" charset="0"/>
        <a:buChar char="–"/>
        <a:defRPr sz="14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809625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»"/>
        <a:defRPr sz="14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1079500" indent="-2698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9.png"/><Relationship Id="rId3" Type="http://schemas.openxmlformats.org/officeDocument/2006/relationships/image" Target="../media/image14.jpeg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71688" y="677603"/>
            <a:ext cx="6892925" cy="1008062"/>
          </a:xfrm>
          <a:effectLst>
            <a:outerShdw blurRad="25400" dist="38100" dir="2700000" algn="tl" rotWithShape="0">
              <a:prstClr val="black">
                <a:alpha val="67000"/>
              </a:prstClr>
            </a:outerShdw>
          </a:effectLst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altLang="en-US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UNSW Art &amp; Design</a:t>
            </a:r>
          </a:p>
          <a:p>
            <a:pPr marL="0" indent="0">
              <a:spcBef>
                <a:spcPct val="0"/>
              </a:spcBef>
            </a:pPr>
            <a:r>
              <a:rPr lang="en-AU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Designing a Simulation Training Ecosystem for</a:t>
            </a:r>
          </a:p>
          <a:p>
            <a:pPr marL="0" indent="0">
              <a:spcBef>
                <a:spcPct val="0"/>
              </a:spcBef>
            </a:pPr>
            <a:r>
              <a:rPr lang="en-AU" alt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Cultural Shift and Transformational Change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854A58-BC8F-4B4E-8679-0A5000D10CA2}"/>
              </a:ext>
            </a:extLst>
          </p:cNvPr>
          <p:cNvSpPr/>
          <p:nvPr/>
        </p:nvSpPr>
        <p:spPr>
          <a:xfrm>
            <a:off x="2037660" y="4465897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Simon McIntyre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Navy, Industry and Academia Training Conference | 29-30 May 2019 </a:t>
            </a:r>
          </a:p>
        </p:txBody>
      </p:sp>
    </p:spTree>
    <p:extLst>
      <p:ext uri="{BB962C8B-B14F-4D97-AF65-F5344CB8AC3E}">
        <p14:creationId xmlns:p14="http://schemas.microsoft.com/office/powerpoint/2010/main" val="50343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91ECB-1311-7E4B-9130-566BFF126D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4" y="-693966"/>
            <a:ext cx="9332371" cy="63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A1466-4FAC-9B45-8C2B-CAFDD36CBA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7" y="-59558"/>
            <a:ext cx="9340585" cy="5254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542EF-1092-5046-8CCE-41E6D0279328}"/>
              </a:ext>
            </a:extLst>
          </p:cNvPr>
          <p:cNvSpPr txBox="1"/>
          <p:nvPr/>
        </p:nvSpPr>
        <p:spPr>
          <a:xfrm>
            <a:off x="2908141" y="4869091"/>
            <a:ext cx="3379451" cy="2000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Themanufacturer.com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(2019). [online] Available at: https://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tinyurl.com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/y68e5233</a:t>
            </a:r>
            <a:endParaRPr kumimoji="0" lang="en-US" sz="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C66247B-BC74-4B45-A21E-2A5454328A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690ECC16-F688-894D-AFAD-CBD1F862F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" y="230856"/>
            <a:ext cx="141369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B80AF127-1588-A34D-A852-BA755DC6D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" y="142240"/>
            <a:ext cx="142086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C4C249-2BF4-7A44-8A66-1B1591B45805}"/>
              </a:ext>
            </a:extLst>
          </p:cNvPr>
          <p:cNvSpPr txBox="1"/>
          <p:nvPr/>
        </p:nvSpPr>
        <p:spPr>
          <a:xfrm>
            <a:off x="1848557" y="4943445"/>
            <a:ext cx="5498620" cy="200055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Cearley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D. and Burke, B. (2018). Top 10 Strategic Technology Trends for 2019. [online] Available at: https://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tinyurl.com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/y3oa9k43</a:t>
            </a:r>
            <a:endParaRPr kumimoji="0" lang="en-US" sz="7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FE004A-9C7E-1E45-97C0-A905BA5A03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16" y="736033"/>
            <a:ext cx="8201302" cy="38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745FBB-7B0B-EB4F-BAF6-EAE74BFCFEFC}"/>
              </a:ext>
            </a:extLst>
          </p:cNvPr>
          <p:cNvSpPr txBox="1">
            <a:spLocks/>
          </p:cNvSpPr>
          <p:nvPr/>
        </p:nvSpPr>
        <p:spPr bwMode="auto">
          <a:xfrm>
            <a:off x="10062953" y="3041370"/>
            <a:ext cx="82089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/>
              <a:t>Creating demand for upskilling and new qualifications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Can use to change or train for individual jobs – but why does it not get adopted more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Are we getting the most from this tech and how do we do it long term across an entire organisation?</a:t>
            </a:r>
          </a:p>
          <a:p>
            <a:pPr marL="0" indent="0"/>
            <a:endParaRPr lang="en-US" altLang="en-US" dirty="0">
              <a:ea typeface="ヒラギノ角ゴ Pro W3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A39A8-FBE5-4A4F-AA82-73B88DE85F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997" y="0"/>
            <a:ext cx="10302904" cy="51409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79626D-83FA-6C41-8E7C-CF063F721DF1}"/>
              </a:ext>
            </a:extLst>
          </p:cNvPr>
          <p:cNvSpPr txBox="1"/>
          <p:nvPr/>
        </p:nvSpPr>
        <p:spPr>
          <a:xfrm>
            <a:off x="1669822" y="4943445"/>
            <a:ext cx="5856091" cy="329321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Mycourses.aalto.fi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(2019). Course: CS-E5740 - Complex Networks, 12.09.2018-12.12.2018. [online] Available at: https://</a:t>
            </a: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tinyurl.com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/yyz6umq2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700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7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7B3DE-26CB-F44B-B31F-1967A25042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745FBB-7B0B-EB4F-BAF6-EAE74BFCFEFC}"/>
              </a:ext>
            </a:extLst>
          </p:cNvPr>
          <p:cNvSpPr txBox="1">
            <a:spLocks/>
          </p:cNvSpPr>
          <p:nvPr/>
        </p:nvSpPr>
        <p:spPr bwMode="auto">
          <a:xfrm>
            <a:off x="10062953" y="3041370"/>
            <a:ext cx="82089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/>
              <a:t>Creating demand for upskilling and new qualifications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Can use to change or train for individual jobs – but why does it not get adopted more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Are we getting the most from this tech and how do we do it long term across an entire organisation?</a:t>
            </a:r>
          </a:p>
          <a:p>
            <a:pPr marL="0" indent="0"/>
            <a:endParaRPr lang="en-US" altLang="en-US" dirty="0">
              <a:ea typeface="ヒラギノ角ゴ Pro W3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A39A8-FBE5-4A4F-AA82-73B88DE85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997" y="0"/>
            <a:ext cx="10302904" cy="51409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79626D-83FA-6C41-8E7C-CF063F721DF1}"/>
              </a:ext>
            </a:extLst>
          </p:cNvPr>
          <p:cNvSpPr txBox="1"/>
          <p:nvPr/>
        </p:nvSpPr>
        <p:spPr>
          <a:xfrm>
            <a:off x="1669822" y="4943445"/>
            <a:ext cx="5856091" cy="329321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Mycourses.aalto.fi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(2019). Course: CS-E5740 - Complex Networks, 12.09.2018-12.12.2018. [online] Available at: https://</a:t>
            </a: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tinyurl.com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/yyz6umq2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700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6F2E1-D232-A246-A418-0AC6A08E2E2F}"/>
              </a:ext>
            </a:extLst>
          </p:cNvPr>
          <p:cNvSpPr/>
          <p:nvPr/>
        </p:nvSpPr>
        <p:spPr>
          <a:xfrm>
            <a:off x="6272043" y="2330753"/>
            <a:ext cx="45719" cy="45719"/>
          </a:xfrm>
          <a:prstGeom prst="ellipse">
            <a:avLst/>
          </a:prstGeom>
          <a:solidFill>
            <a:srgbClr val="FDFDF8"/>
          </a:solidFill>
          <a:ln w="12700">
            <a:solidFill>
              <a:srgbClr val="F09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745FBB-7B0B-EB4F-BAF6-EAE74BFCFEFC}"/>
              </a:ext>
            </a:extLst>
          </p:cNvPr>
          <p:cNvSpPr txBox="1">
            <a:spLocks/>
          </p:cNvSpPr>
          <p:nvPr/>
        </p:nvSpPr>
        <p:spPr bwMode="auto">
          <a:xfrm>
            <a:off x="10062953" y="3041370"/>
            <a:ext cx="82089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/>
              <a:t>Creating demand for upskilling and new qualifications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Can use to change or train for individual jobs – but why does it not get adopted more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Are we getting the most from this tech and how do we do it long term across an entire organisation?</a:t>
            </a:r>
          </a:p>
          <a:p>
            <a:pPr marL="0" indent="0"/>
            <a:endParaRPr lang="en-US" altLang="en-US" dirty="0">
              <a:ea typeface="ヒラギノ角ゴ Pro W3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B6C9D9-8CFD-9642-9F27-E30C85616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05" y="1107555"/>
            <a:ext cx="1092838" cy="10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3F8375-43C7-9C49-8224-F298F14BCF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05" y="1107555"/>
            <a:ext cx="1092838" cy="1092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E5275-C120-2147-BA16-BC0BE8E247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820" y="1117490"/>
            <a:ext cx="2351258" cy="10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F2A69-AD52-9B41-905B-C11D040A84D8}"/>
              </a:ext>
            </a:extLst>
          </p:cNvPr>
          <p:cNvGrpSpPr/>
          <p:nvPr/>
        </p:nvGrpSpPr>
        <p:grpSpPr>
          <a:xfrm>
            <a:off x="503650" y="1107555"/>
            <a:ext cx="8143393" cy="1092838"/>
            <a:chOff x="-6579705" y="1524000"/>
            <a:chExt cx="15614830" cy="20955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144EE4-579B-C34E-B708-EA3BA8995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9625" y="1524000"/>
              <a:ext cx="2095500" cy="2095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B74425-088E-1142-AED0-1EF743B1D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7750" y="1543050"/>
              <a:ext cx="4508500" cy="2057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8690E9-425C-4041-AD32-E35F63A7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579705" y="1629952"/>
              <a:ext cx="9144000" cy="1883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9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C95989-787A-C64D-89B0-979CF228C653}"/>
              </a:ext>
            </a:extLst>
          </p:cNvPr>
          <p:cNvGrpSpPr/>
          <p:nvPr/>
        </p:nvGrpSpPr>
        <p:grpSpPr>
          <a:xfrm>
            <a:off x="503650" y="1107555"/>
            <a:ext cx="8143393" cy="1092838"/>
            <a:chOff x="-6579705" y="1524000"/>
            <a:chExt cx="15614830" cy="2095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3F8375-43C7-9C49-8224-F298F14B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9625" y="1524000"/>
              <a:ext cx="2095500" cy="2095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1E5275-C120-2147-BA16-BC0BE8E2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7750" y="1543050"/>
              <a:ext cx="4508500" cy="2057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1C60A8-9A58-8C41-A0C7-54A06AA3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579705" y="1629952"/>
              <a:ext cx="9144000" cy="188359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F2C8865-53D5-E344-A676-635B1180CE81}"/>
              </a:ext>
            </a:extLst>
          </p:cNvPr>
          <p:cNvSpPr txBox="1"/>
          <p:nvPr/>
        </p:nvSpPr>
        <p:spPr>
          <a:xfrm>
            <a:off x="2222056" y="4896523"/>
            <a:ext cx="4751622" cy="200055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Jasoren.com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(2019). Virtual reality in military training — </a:t>
            </a: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Jasoren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[online] Available at: https://</a:t>
            </a: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tinyurl.com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/y5pukyny</a:t>
            </a:r>
            <a:endParaRPr kumimoji="0" lang="en-US" sz="7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55C362-0F72-C247-AE05-5A451F6BB58B}"/>
              </a:ext>
            </a:extLst>
          </p:cNvPr>
          <p:cNvGrpSpPr/>
          <p:nvPr/>
        </p:nvGrpSpPr>
        <p:grpSpPr>
          <a:xfrm>
            <a:off x="453392" y="2821629"/>
            <a:ext cx="3596507" cy="1563021"/>
            <a:chOff x="453392" y="2821629"/>
            <a:chExt cx="3596507" cy="15630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4CA4EF-3E03-2E4B-BC87-629943FD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9111" y="2821629"/>
              <a:ext cx="2570788" cy="156302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DF0EB9-A27F-834F-A247-AB91FD3D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392" y="2905435"/>
              <a:ext cx="1428198" cy="1443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4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155C362-0F72-C247-AE05-5A451F6BB58B}"/>
              </a:ext>
            </a:extLst>
          </p:cNvPr>
          <p:cNvGrpSpPr/>
          <p:nvPr/>
        </p:nvGrpSpPr>
        <p:grpSpPr>
          <a:xfrm>
            <a:off x="453392" y="2821629"/>
            <a:ext cx="3596507" cy="1563021"/>
            <a:chOff x="453392" y="2821629"/>
            <a:chExt cx="3596507" cy="15630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4CA4EF-3E03-2E4B-BC87-629943FD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9111" y="2821629"/>
              <a:ext cx="2570788" cy="156302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DF0EB9-A27F-834F-A247-AB91FD3D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392" y="2905435"/>
              <a:ext cx="1428198" cy="1443979"/>
            </a:xfrm>
            <a:prstGeom prst="rect">
              <a:avLst/>
            </a:prstGeom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602F67-8D8D-6440-A545-A22ED77125F2}"/>
              </a:ext>
            </a:extLst>
          </p:cNvPr>
          <p:cNvCxnSpPr/>
          <p:nvPr/>
        </p:nvCxnSpPr>
        <p:spPr>
          <a:xfrm>
            <a:off x="5751576" y="2235779"/>
            <a:ext cx="0" cy="3938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7D2702-0399-884A-94DA-E188AE6643F4}"/>
              </a:ext>
            </a:extLst>
          </p:cNvPr>
          <p:cNvCxnSpPr>
            <a:cxnSpLocks/>
          </p:cNvCxnSpPr>
          <p:nvPr/>
        </p:nvCxnSpPr>
        <p:spPr>
          <a:xfrm>
            <a:off x="4137356" y="3539103"/>
            <a:ext cx="896736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3513442-29BE-5544-BE4E-5FE54A4D79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576" y="1117490"/>
            <a:ext cx="1192000" cy="1072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64558D3-B844-EE41-96B1-B63A0CA6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61950"/>
            <a:ext cx="8229600" cy="40011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Individual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90FDC9-CA10-E440-A1BA-56D56F3967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432" y="2821629"/>
            <a:ext cx="1260979" cy="156326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2097882-5C91-7440-AE06-A7567207F928}"/>
              </a:ext>
            </a:extLst>
          </p:cNvPr>
          <p:cNvSpPr txBox="1"/>
          <p:nvPr/>
        </p:nvSpPr>
        <p:spPr>
          <a:xfrm rot="-5400000">
            <a:off x="7783953" y="2517244"/>
            <a:ext cx="2547492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/ Machine Immersion </a:t>
            </a:r>
            <a:r>
              <a:rPr lang="en-US" sz="1150" b="1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1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2B4B9-09E2-FD47-94D2-AAB1DAAB6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" y="-45720"/>
            <a:ext cx="9225280" cy="51892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391A9D-DEA7-6D41-8198-16B47FE08A69}"/>
              </a:ext>
            </a:extLst>
          </p:cNvPr>
          <p:cNvSpPr txBox="1"/>
          <p:nvPr/>
        </p:nvSpPr>
        <p:spPr>
          <a:xfrm>
            <a:off x="1261858" y="4869091"/>
            <a:ext cx="6672019" cy="200055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Doka.com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(2019). Doka Augmented and Virtual Reality App - Doka. [online] Available at: https://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www.doka.com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/me/home/apps/augmented-and-virtual-reality-app</a:t>
            </a:r>
            <a:endParaRPr kumimoji="0" lang="en-US" sz="7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61950"/>
            <a:ext cx="8229600" cy="40011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1DF0-A115-2049-B354-6B4333EFA3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885" y="998250"/>
            <a:ext cx="4474228" cy="36896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8B0F9F8-0FC9-6B4A-BDD0-9FEC767AF66E}"/>
              </a:ext>
            </a:extLst>
          </p:cNvPr>
          <p:cNvSpPr txBox="1">
            <a:spLocks/>
          </p:cNvSpPr>
          <p:nvPr/>
        </p:nvSpPr>
        <p:spPr bwMode="auto">
          <a:xfrm>
            <a:off x="7421653" y="4107246"/>
            <a:ext cx="1494413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r"/>
            <a:r>
              <a:rPr lang="en-US" altLang="en-US" sz="1200" b="0" dirty="0">
                <a:solidFill>
                  <a:schemeClr val="bg1">
                    <a:lumMod val="95000"/>
                  </a:schemeClr>
                </a:solidFill>
              </a:rPr>
              <a:t>Individual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D7C3B-3431-2946-B59E-D2A65D4664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738" y="4399854"/>
            <a:ext cx="232309" cy="28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41011-ECA5-4746-97E1-9E6F182B856E}"/>
              </a:ext>
            </a:extLst>
          </p:cNvPr>
          <p:cNvSpPr txBox="1"/>
          <p:nvPr/>
        </p:nvSpPr>
        <p:spPr>
          <a:xfrm>
            <a:off x="0" y="4907310"/>
            <a:ext cx="9144000" cy="307777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Parraguez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P. (2015). A networked perspective on the engineering design process: at the intersection of process and </a:t>
            </a: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architectures (Doctoral dissertation, PhD Thesis, Technical University of Denmark).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D86E6-7FF7-1E46-8011-AFA293690A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85" y="926663"/>
            <a:ext cx="1013131" cy="280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363A3C-83E5-9E47-9786-A2DC5AAC1C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397" y="2371415"/>
            <a:ext cx="1013131" cy="2804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0196C8-DAFF-9C40-97DD-9C8A884A70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723" y="833647"/>
            <a:ext cx="355883" cy="4411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608644-0903-984B-969E-37436F5C87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275" y="2287543"/>
            <a:ext cx="355883" cy="441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0F78A4-A023-D54C-8899-1A7225EB9017}"/>
              </a:ext>
            </a:extLst>
          </p:cNvPr>
          <p:cNvSpPr txBox="1"/>
          <p:nvPr/>
        </p:nvSpPr>
        <p:spPr>
          <a:xfrm rot="-5400000">
            <a:off x="7783953" y="2517244"/>
            <a:ext cx="2547492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/ Machine Immersion </a:t>
            </a:r>
            <a:r>
              <a:rPr lang="en-US" sz="1150" b="1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1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61950"/>
            <a:ext cx="8229600" cy="400110"/>
          </a:xfrm>
        </p:spPr>
        <p:txBody>
          <a:bodyPr/>
          <a:lstStyle/>
          <a:p>
            <a:pPr algn="ctr"/>
            <a:r>
              <a:rPr lang="en-US" altLang="en-US" dirty="0" err="1">
                <a:solidFill>
                  <a:schemeClr val="bg1">
                    <a:lumMod val="95000"/>
                  </a:schemeClr>
                </a:solidFill>
              </a:rPr>
              <a:t>Organisation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87F456B-F464-E447-8D10-FC3C9D27EBDF}"/>
              </a:ext>
            </a:extLst>
          </p:cNvPr>
          <p:cNvSpPr txBox="1">
            <a:spLocks/>
          </p:cNvSpPr>
          <p:nvPr/>
        </p:nvSpPr>
        <p:spPr bwMode="auto">
          <a:xfrm>
            <a:off x="7421653" y="4107246"/>
            <a:ext cx="1494413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r"/>
            <a:r>
              <a:rPr lang="en-US" altLang="en-US" sz="1200" b="0" dirty="0">
                <a:solidFill>
                  <a:schemeClr val="bg1">
                    <a:lumMod val="95000"/>
                  </a:schemeClr>
                </a:solidFill>
              </a:rPr>
              <a:t>Individual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F57F6C-DBD4-F94F-9B72-1BBC8AEE7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738" y="4399854"/>
            <a:ext cx="232309" cy="28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1665FBC-579E-3E4C-80C2-AB60317664FC}"/>
              </a:ext>
            </a:extLst>
          </p:cNvPr>
          <p:cNvSpPr txBox="1">
            <a:spLocks/>
          </p:cNvSpPr>
          <p:nvPr/>
        </p:nvSpPr>
        <p:spPr bwMode="auto">
          <a:xfrm>
            <a:off x="7421653" y="2974944"/>
            <a:ext cx="1494413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r"/>
            <a:r>
              <a:rPr lang="en-US" altLang="en-US" sz="1200" b="0" dirty="0">
                <a:solidFill>
                  <a:schemeClr val="bg1">
                    <a:lumMod val="95000"/>
                  </a:schemeClr>
                </a:solidFill>
              </a:rPr>
              <a:t>Group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897DBC-8703-EF44-B086-F372AF1224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738" y="3650046"/>
            <a:ext cx="232309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1CE401-92A0-9941-8B0F-AF7C1386AE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130" y="3650046"/>
            <a:ext cx="232309" cy="2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6A89D8-3559-7144-B73A-F13B9CC188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738" y="3284286"/>
            <a:ext cx="232309" cy="28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183583-C66A-3A43-B80D-8F7E203CB3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130" y="3284286"/>
            <a:ext cx="232309" cy="28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E213C4-84E6-AC45-AAEB-B39E3A6712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666" y="3284286"/>
            <a:ext cx="232309" cy="28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39C055-02ED-D641-ADFD-C61A80C8D0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245" y="1012918"/>
            <a:ext cx="5585902" cy="36749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FB7EDB-EF99-7A4A-BDFB-12BBF23BB593}"/>
              </a:ext>
            </a:extLst>
          </p:cNvPr>
          <p:cNvSpPr txBox="1"/>
          <p:nvPr/>
        </p:nvSpPr>
        <p:spPr>
          <a:xfrm>
            <a:off x="0" y="4907310"/>
            <a:ext cx="9144000" cy="307777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Parraguez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P. (2015). A networked perspective on the engineering design process: at the intersection of process and </a:t>
            </a:r>
            <a:r>
              <a:rPr lang="en-US" sz="700" dirty="0" err="1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  <a:r>
              <a:rPr lang="en-US" sz="7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architectures (Doctoral dissertation, PhD Thesis, Technical University of Denmark).	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7C45F4A-D3C1-B547-BE7D-D7E0527065FC}"/>
              </a:ext>
            </a:extLst>
          </p:cNvPr>
          <p:cNvGrpSpPr/>
          <p:nvPr/>
        </p:nvGrpSpPr>
        <p:grpSpPr>
          <a:xfrm>
            <a:off x="7421653" y="1092789"/>
            <a:ext cx="1501394" cy="1706820"/>
            <a:chOff x="7421653" y="905346"/>
            <a:chExt cx="1501394" cy="1706820"/>
          </a:xfrm>
        </p:grpSpPr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110E5FCA-63ED-DE47-A04C-A6CCB443BF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21653" y="905346"/>
              <a:ext cx="14944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r"/>
              <a:r>
                <a:rPr lang="en-US" altLang="en-US" sz="1200" b="0" dirty="0" err="1">
                  <a:solidFill>
                    <a:schemeClr val="bg1">
                      <a:lumMod val="95000"/>
                    </a:schemeClr>
                  </a:solidFill>
                </a:rPr>
                <a:t>Organisation</a:t>
              </a:r>
              <a:endParaRPr lang="en-US" altLang="en-US" sz="1200" b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D2BB01-6CDD-2B4C-90AF-619F5929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1958406"/>
              <a:ext cx="232309" cy="2880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4AA7130-2E29-CA4D-96AA-F081E20F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130" y="1958406"/>
              <a:ext cx="232309" cy="288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78CB9F9-FA4D-594B-B235-F2DC8F0E6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666" y="1958406"/>
              <a:ext cx="232309" cy="288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BA42B40-2AC8-8A46-BDF5-B66CF08BA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2324166"/>
              <a:ext cx="232309" cy="288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C9B7204-15C2-EE43-8E9D-F4AA7271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130" y="2324166"/>
              <a:ext cx="232309" cy="288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D10CB5B-871C-0444-A749-031CC358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666" y="2324166"/>
              <a:ext cx="232309" cy="2880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085968C-15A7-1D41-81E5-4B360CDD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1236030"/>
              <a:ext cx="232309" cy="2880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FC1D9E5-FF03-2144-AADE-D9055D56D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130" y="1236030"/>
              <a:ext cx="232309" cy="288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A696AF-2313-874A-B2BA-39377001F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666" y="1236030"/>
              <a:ext cx="232309" cy="28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67EC1DE-BB7E-AC43-9CA8-F7D2FD5C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1601790"/>
              <a:ext cx="232309" cy="288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A4628B-63E0-8545-84BA-84393CBF0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130" y="1601790"/>
              <a:ext cx="232309" cy="288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B5A2E9D-A9DC-B649-B1B1-AC82ADBB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666" y="1601790"/>
              <a:ext cx="232309" cy="288000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DA46B23-0FE9-8F4A-AFF3-93C889170F96}"/>
              </a:ext>
            </a:extLst>
          </p:cNvPr>
          <p:cNvSpPr txBox="1"/>
          <p:nvPr/>
        </p:nvSpPr>
        <p:spPr>
          <a:xfrm rot="-5400000">
            <a:off x="7783953" y="2517244"/>
            <a:ext cx="2547492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/ Machine Immersion </a:t>
            </a:r>
            <a:r>
              <a:rPr lang="en-US" sz="1150" b="1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1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61950"/>
            <a:ext cx="8229600" cy="40011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Integrated Organisational Immersive Training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F21DAD-ADEF-A749-9D34-CA58647A16DF}"/>
              </a:ext>
            </a:extLst>
          </p:cNvPr>
          <p:cNvGrpSpPr/>
          <p:nvPr/>
        </p:nvGrpSpPr>
        <p:grpSpPr>
          <a:xfrm>
            <a:off x="7421653" y="1092789"/>
            <a:ext cx="1501394" cy="3595065"/>
            <a:chOff x="7421653" y="1092789"/>
            <a:chExt cx="1501394" cy="3595065"/>
          </a:xfrm>
        </p:grpSpPr>
        <p:sp>
          <p:nvSpPr>
            <p:cNvPr id="53" name="Title 1">
              <a:extLst>
                <a:ext uri="{FF2B5EF4-FFF2-40B4-BE49-F238E27FC236}">
                  <a16:creationId xmlns:a16="http://schemas.microsoft.com/office/drawing/2014/main" id="{8FB6AD91-323E-3B4D-85D6-5C01B921E2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21653" y="4107246"/>
              <a:ext cx="14944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r"/>
              <a:r>
                <a:rPr lang="en-US" altLang="en-US" sz="1200" b="0" dirty="0">
                  <a:solidFill>
                    <a:schemeClr val="bg1">
                      <a:lumMod val="95000"/>
                    </a:schemeClr>
                  </a:solidFill>
                </a:rPr>
                <a:t>Individual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349AB0F-64AD-A443-B68A-52416CBB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4399854"/>
              <a:ext cx="232309" cy="288000"/>
            </a:xfrm>
            <a:prstGeom prst="rect">
              <a:avLst/>
            </a:prstGeom>
          </p:spPr>
        </p:pic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7EA9D416-F3AD-B343-8E26-D50AC2D473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21653" y="2974944"/>
              <a:ext cx="14944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r"/>
              <a:r>
                <a:rPr lang="en-US" altLang="en-US" sz="1200" b="0" dirty="0">
                  <a:solidFill>
                    <a:schemeClr val="bg1">
                      <a:lumMod val="95000"/>
                    </a:schemeClr>
                  </a:solidFill>
                </a:rPr>
                <a:t>Group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E60D3EE-905C-B645-942E-240EEF41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3650046"/>
              <a:ext cx="232309" cy="288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485C38E-3190-1F4F-B914-4592EB0D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130" y="3650046"/>
              <a:ext cx="232309" cy="2880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B8A5ED4-A54C-5145-8428-12E17763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38" y="3284286"/>
              <a:ext cx="232309" cy="2880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71FBBFD-4E11-C74C-A5A5-52F9F00E0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130" y="3284286"/>
              <a:ext cx="232309" cy="288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CE9FCAD-6A84-D144-A3BE-74B65B77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666" y="3284286"/>
              <a:ext cx="232309" cy="288000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D7E7F5A-9925-984D-BDD4-096B8C815D6C}"/>
                </a:ext>
              </a:extLst>
            </p:cNvPr>
            <p:cNvGrpSpPr/>
            <p:nvPr/>
          </p:nvGrpSpPr>
          <p:grpSpPr>
            <a:xfrm>
              <a:off x="7421653" y="1092789"/>
              <a:ext cx="1501394" cy="1706820"/>
              <a:chOff x="7421653" y="905346"/>
              <a:chExt cx="1501394" cy="1706820"/>
            </a:xfrm>
          </p:grpSpPr>
          <p:sp>
            <p:nvSpPr>
              <p:cNvPr id="62" name="Title 1">
                <a:extLst>
                  <a:ext uri="{FF2B5EF4-FFF2-40B4-BE49-F238E27FC236}">
                    <a16:creationId xmlns:a16="http://schemas.microsoft.com/office/drawing/2014/main" id="{B7AC520F-1A47-7B41-8A88-317B841E919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421653" y="905346"/>
                <a:ext cx="1494413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Sommet" pitchFamily="50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Sommet" pitchFamily="50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Sommet" pitchFamily="50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Sommet" pitchFamily="50" charset="0"/>
                  </a:defRPr>
                </a:lvl9pPr>
              </a:lstStyle>
              <a:p>
                <a:pPr algn="r"/>
                <a:r>
                  <a:rPr lang="en-US" altLang="en-US" sz="1200" b="0" dirty="0" err="1">
                    <a:solidFill>
                      <a:schemeClr val="bg1">
                        <a:lumMod val="95000"/>
                      </a:schemeClr>
                    </a:solidFill>
                  </a:rPr>
                  <a:t>Organisation</a:t>
                </a:r>
                <a:endParaRPr lang="en-US" altLang="en-US" sz="1200" b="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80ECC5B-659C-E047-A231-83CD57565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0738" y="1958406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6CF6EAB-8015-464D-9EF4-137AFCD20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8130" y="1958406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AE213DB-4420-5C4F-8F08-40D4A9DAA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4666" y="1958406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5699BF1-EF00-914F-BAB1-311D083D0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0738" y="2324166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2999C71-50CD-6B4A-BEB8-3713CF506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8130" y="2324166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3BB19F0-B07D-2B48-A10D-F7E6E7F72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4666" y="2324166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5823E9B-0262-AD49-BA27-49DEBCB5E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0738" y="1236030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4BE8D3C-B56D-A049-B417-0DF0324E0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8130" y="1236030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90A9062-A18F-6D4A-AE9F-5E166B776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4666" y="1236030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671D374-57FC-CF4C-91C5-F4267E4C8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0738" y="1601790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15A4CA5-6A71-F942-A20A-94E9E145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8130" y="1601790"/>
                <a:ext cx="232309" cy="28800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76D5121-7BF9-064A-AE21-507079FC0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4666" y="1601790"/>
                <a:ext cx="232309" cy="288000"/>
              </a:xfrm>
              <a:prstGeom prst="rect">
                <a:avLst/>
              </a:prstGeom>
            </p:spPr>
          </p:pic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CC31510-0FC1-5648-A945-C657A34712A3}"/>
              </a:ext>
            </a:extLst>
          </p:cNvPr>
          <p:cNvSpPr txBox="1"/>
          <p:nvPr/>
        </p:nvSpPr>
        <p:spPr>
          <a:xfrm rot="-5400000">
            <a:off x="7783953" y="2517244"/>
            <a:ext cx="2547492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/ Machine Immersion </a:t>
            </a:r>
            <a:r>
              <a:rPr lang="en-US" sz="1150" b="1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1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4A3FB-7241-D347-ABAC-3962F6248F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" y="1886128"/>
            <a:ext cx="6382512" cy="1371243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1E236937-B91F-BB41-AFBA-5219A6595631}"/>
              </a:ext>
            </a:extLst>
          </p:cNvPr>
          <p:cNvGrpSpPr/>
          <p:nvPr/>
        </p:nvGrpSpPr>
        <p:grpSpPr>
          <a:xfrm>
            <a:off x="6761684" y="1143000"/>
            <a:ext cx="1175308" cy="3544854"/>
            <a:chOff x="6761684" y="1143000"/>
            <a:chExt cx="1175308" cy="3544854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82F4EB0-A871-1047-92E9-9072E89724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1684" y="2571750"/>
              <a:ext cx="117530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404A7F-EF48-7846-8222-9E6610FEFA30}"/>
                </a:ext>
              </a:extLst>
            </p:cNvPr>
            <p:cNvCxnSpPr>
              <a:cxnSpLocks/>
            </p:cNvCxnSpPr>
            <p:nvPr/>
          </p:nvCxnSpPr>
          <p:spPr>
            <a:xfrm>
              <a:off x="7936992" y="1143000"/>
              <a:ext cx="0" cy="35448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BFDA8013-7D51-C946-8104-C42DB58B11AA}"/>
              </a:ext>
            </a:extLst>
          </p:cNvPr>
          <p:cNvSpPr txBox="1">
            <a:spLocks/>
          </p:cNvSpPr>
          <p:nvPr/>
        </p:nvSpPr>
        <p:spPr bwMode="auto">
          <a:xfrm>
            <a:off x="736210" y="3416230"/>
            <a:ext cx="4457958" cy="13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100" b="0" dirty="0">
                <a:solidFill>
                  <a:schemeClr val="bg1">
                    <a:lumMod val="95000"/>
                  </a:schemeClr>
                </a:solidFill>
              </a:rPr>
              <a:t>Design driven and data informed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100" b="0" dirty="0">
                <a:solidFill>
                  <a:schemeClr val="bg1">
                    <a:lumMod val="95000"/>
                  </a:schemeClr>
                </a:solidFill>
              </a:rPr>
              <a:t>Iteratively adapting to changes in network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100" b="0" dirty="0">
                <a:solidFill>
                  <a:schemeClr val="bg1">
                    <a:lumMod val="95000"/>
                  </a:schemeClr>
                </a:solidFill>
              </a:rPr>
              <a:t>Provides complete picture of training effectiveness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100" b="0" dirty="0">
                <a:solidFill>
                  <a:schemeClr val="bg1">
                    <a:lumMod val="95000"/>
                  </a:schemeClr>
                </a:solidFill>
              </a:rPr>
              <a:t>Enables targeted improvements in traditional processes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100" b="0" dirty="0">
                <a:solidFill>
                  <a:schemeClr val="bg1">
                    <a:lumMod val="95000"/>
                  </a:schemeClr>
                </a:solidFill>
              </a:rPr>
              <a:t>More focused, efficient and effective operations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100" b="0" dirty="0" err="1">
                <a:solidFill>
                  <a:schemeClr val="bg1">
                    <a:lumMod val="95000"/>
                  </a:schemeClr>
                </a:solidFill>
              </a:rPr>
              <a:t>Maximised</a:t>
            </a:r>
            <a:r>
              <a:rPr lang="en-US" altLang="en-US" sz="1100" b="0" dirty="0">
                <a:solidFill>
                  <a:schemeClr val="bg1">
                    <a:lumMod val="95000"/>
                  </a:schemeClr>
                </a:solidFill>
              </a:rPr>
              <a:t> capability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sz="11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C45591-59B6-A54B-9F45-4370D574BFE5}"/>
              </a:ext>
            </a:extLst>
          </p:cNvPr>
          <p:cNvSpPr/>
          <p:nvPr/>
        </p:nvSpPr>
        <p:spPr>
          <a:xfrm>
            <a:off x="4116219" y="4855464"/>
            <a:ext cx="1169013" cy="47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2D960C-E538-D947-8E0F-6A00FA77048A}"/>
              </a:ext>
            </a:extLst>
          </p:cNvPr>
          <p:cNvSpPr/>
          <p:nvPr/>
        </p:nvSpPr>
        <p:spPr>
          <a:xfrm>
            <a:off x="-1" y="0"/>
            <a:ext cx="5085559" cy="5241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745FBB-7B0B-EB4F-BAF6-EAE74BFCFEFC}"/>
              </a:ext>
            </a:extLst>
          </p:cNvPr>
          <p:cNvSpPr txBox="1">
            <a:spLocks/>
          </p:cNvSpPr>
          <p:nvPr/>
        </p:nvSpPr>
        <p:spPr bwMode="auto">
          <a:xfrm>
            <a:off x="10062953" y="3041370"/>
            <a:ext cx="82089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/>
              <a:t>Creating demand for upskilling and new qualifications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Can use to change or train for individual jobs – but why does it not get adopted more</a:t>
            </a:r>
          </a:p>
          <a:p>
            <a:pPr marL="0" indent="0"/>
            <a:r>
              <a:rPr lang="en-US" altLang="en-US">
                <a:ea typeface="ヒラギノ角ゴ Pro W3" charset="-128"/>
              </a:rPr>
              <a:t>Are we getting the most from this tech and how do we do it long term across an entire organisation?</a:t>
            </a:r>
          </a:p>
          <a:p>
            <a:pPr marL="0" indent="0"/>
            <a:endParaRPr lang="en-US" altLang="en-US" dirty="0">
              <a:ea typeface="ヒラギノ角ゴ Pro W3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149464-E4E6-3B42-947C-49C21F79EA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4" y="0"/>
            <a:ext cx="3149688" cy="17876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CB943-DA38-5A4E-98D0-8C2058EA7175}"/>
              </a:ext>
            </a:extLst>
          </p:cNvPr>
          <p:cNvGrpSpPr/>
          <p:nvPr/>
        </p:nvGrpSpPr>
        <p:grpSpPr>
          <a:xfrm>
            <a:off x="5119173" y="-24469"/>
            <a:ext cx="5109839" cy="5265772"/>
            <a:chOff x="4605198" y="-24469"/>
            <a:chExt cx="5109839" cy="52657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CEBBBC-BB4E-E34E-86C9-922F3651C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199" y="1692812"/>
              <a:ext cx="4538801" cy="227855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E56165-A032-EB41-A4B5-D44A9063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198" y="-24469"/>
              <a:ext cx="2632029" cy="19740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BF0507-9B64-7548-B14F-76310A039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4958" y="0"/>
              <a:ext cx="2432656" cy="19495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C3A860-6CB2-9C45-B5F6-1969C56C6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8818" y="3424286"/>
              <a:ext cx="4116219" cy="18170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580575-B461-A44F-ABBA-7AD4B5806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198" y="3424286"/>
              <a:ext cx="2432657" cy="17192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26E24AE-C006-F342-B621-2C89C8B3E1B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9985" y="1731186"/>
            <a:ext cx="4121269" cy="33312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200" b="1" dirty="0" err="1">
                <a:solidFill>
                  <a:schemeClr val="bg1"/>
                </a:solidFill>
              </a:rPr>
              <a:t>EPICentre</a:t>
            </a:r>
            <a:r>
              <a:rPr lang="en-AU" sz="1200" dirty="0">
                <a:solidFill>
                  <a:schemeClr val="bg1"/>
                </a:solidFill>
              </a:rPr>
              <a:t> (Expanded Perception &amp; Interaction Centre)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Applied artificial intelligence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Computational simulation science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Mixed Reality lab (XR-LAB)</a:t>
            </a:r>
          </a:p>
          <a:p>
            <a:pPr>
              <a:spcBef>
                <a:spcPts val="0"/>
              </a:spcBef>
            </a:pPr>
            <a:endParaRPr lang="en-AU" sz="1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200" b="1" dirty="0" err="1">
                <a:solidFill>
                  <a:schemeClr val="bg1"/>
                </a:solidFill>
              </a:rPr>
              <a:t>iCinema</a:t>
            </a:r>
            <a:r>
              <a:rPr lang="en-AU" sz="1200" b="1" dirty="0">
                <a:solidFill>
                  <a:schemeClr val="bg1"/>
                </a:solidFill>
              </a:rPr>
              <a:t> 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AVIE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Intelligent Environments Lab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Ultra High Resolution Scanning Lab</a:t>
            </a:r>
          </a:p>
          <a:p>
            <a:pPr>
              <a:spcBef>
                <a:spcPts val="0"/>
              </a:spcBef>
            </a:pPr>
            <a:endParaRPr lang="en-AU" sz="1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</a:rPr>
              <a:t>National Facility for Human-Robot Interaction Research 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>
                    <a:lumMod val="85000"/>
                  </a:schemeClr>
                </a:solidFill>
              </a:rPr>
              <a:t>Unique facility with 200 sensors to evaluate interpersonal and human-robot interaction, and new human-centred technologies</a:t>
            </a:r>
          </a:p>
          <a:p>
            <a:pPr>
              <a:spcBef>
                <a:spcPts val="0"/>
              </a:spcBef>
            </a:pPr>
            <a:endParaRPr lang="en-AU" sz="1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</a:rPr>
              <a:t>3D Visualisation Aesthetics Lab</a:t>
            </a:r>
          </a:p>
          <a:p>
            <a:pPr indent="-1635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bg1"/>
                </a:solidFill>
              </a:rPr>
              <a:t>VR visualisation of complex scientific and medical data</a:t>
            </a:r>
          </a:p>
          <a:p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0" y="0"/>
            <a:ext cx="10307994" cy="5143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A2C6294-536D-CC44-837A-5A07C9783FA7}"/>
              </a:ext>
            </a:extLst>
          </p:cNvPr>
          <p:cNvSpPr/>
          <p:nvPr/>
        </p:nvSpPr>
        <p:spPr>
          <a:xfrm>
            <a:off x="-75416" y="5284691"/>
            <a:ext cx="9436231" cy="1262389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9BFF06-E4CF-F441-BF1C-8F4977AD0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62" y="-3242895"/>
            <a:ext cx="9273493" cy="51993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531"/>
            <a:ext cx="8229600" cy="400110"/>
          </a:xfrm>
          <a:effectLst>
            <a:outerShdw blurRad="50800" dist="381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AU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Visualisation, Simulation, and Immersive Design Ecosystem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E11A3C-913A-4B41-9D29-073A151C8D3D}"/>
              </a:ext>
            </a:extLst>
          </p:cNvPr>
          <p:cNvGrpSpPr/>
          <p:nvPr/>
        </p:nvGrpSpPr>
        <p:grpSpPr>
          <a:xfrm>
            <a:off x="1214624" y="2355335"/>
            <a:ext cx="6714752" cy="790624"/>
            <a:chOff x="2189416" y="854010"/>
            <a:chExt cx="4586206" cy="540000"/>
          </a:xfrm>
          <a:noFill/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0C51802-275A-3746-968F-45E9737B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8122" y="854010"/>
              <a:ext cx="607500" cy="540000"/>
            </a:xfrm>
            <a:prstGeom prst="rect">
              <a:avLst/>
            </a:prstGeom>
            <a:grpFill/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5D38149-45A1-A640-8D48-1203947D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686" y="854010"/>
              <a:ext cx="290106" cy="540000"/>
            </a:xfrm>
            <a:prstGeom prst="rect">
              <a:avLst/>
            </a:prstGeom>
            <a:grp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4BB931-E16A-7245-A0D8-633C041B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416" y="854010"/>
              <a:ext cx="534099" cy="540000"/>
            </a:xfrm>
            <a:prstGeom prst="rect">
              <a:avLst/>
            </a:prstGeom>
            <a:grpFill/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B2D43C-D9A3-9C41-B531-C5EEA930F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8845" y="854010"/>
              <a:ext cx="588511" cy="540000"/>
            </a:xfrm>
            <a:prstGeom prst="rect">
              <a:avLst/>
            </a:prstGeom>
            <a:grpFill/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43ADD06-DF3F-C147-BCB7-90419F06258A}"/>
              </a:ext>
            </a:extLst>
          </p:cNvPr>
          <p:cNvSpPr txBox="1"/>
          <p:nvPr/>
        </p:nvSpPr>
        <p:spPr>
          <a:xfrm>
            <a:off x="6245934" y="3756512"/>
            <a:ext cx="233433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Models and Convergence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7E13C1-D497-D74D-8979-088C18989957}"/>
              </a:ext>
            </a:extLst>
          </p:cNvPr>
          <p:cNvSpPr txBox="1"/>
          <p:nvPr/>
        </p:nvSpPr>
        <p:spPr>
          <a:xfrm>
            <a:off x="315920" y="3297415"/>
            <a:ext cx="2334331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and Experiencing Immersion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7B4F26F-0882-394A-A7B7-0C33FA6DFDAB}"/>
              </a:ext>
            </a:extLst>
          </p:cNvPr>
          <p:cNvSpPr txBox="1"/>
          <p:nvPr/>
        </p:nvSpPr>
        <p:spPr>
          <a:xfrm>
            <a:off x="-56562" y="1024242"/>
            <a:ext cx="2175666" cy="47397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Centric</a:t>
            </a:r>
          </a:p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BB0A87F-5FE6-394C-A688-F88A53F3FEB1}"/>
              </a:ext>
            </a:extLst>
          </p:cNvPr>
          <p:cNvSpPr txBox="1"/>
          <p:nvPr/>
        </p:nvSpPr>
        <p:spPr>
          <a:xfrm>
            <a:off x="5123695" y="1889352"/>
            <a:ext cx="233433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and Robotics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D99861-B77A-CD4C-B87A-7822DDBC7E6E}"/>
              </a:ext>
            </a:extLst>
          </p:cNvPr>
          <p:cNvSpPr txBox="1"/>
          <p:nvPr/>
        </p:nvSpPr>
        <p:spPr>
          <a:xfrm>
            <a:off x="3665795" y="3584253"/>
            <a:ext cx="233433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VR, AR, and MR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BDF83AF-8671-F74E-AB1B-8010AAFBCBCF}"/>
              </a:ext>
            </a:extLst>
          </p:cNvPr>
          <p:cNvSpPr txBox="1"/>
          <p:nvPr/>
        </p:nvSpPr>
        <p:spPr>
          <a:xfrm>
            <a:off x="2197624" y="1553801"/>
            <a:ext cx="2334331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Dimensions in Immersive Environments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BE8C0C8-0F19-4F48-8F85-00B21B872EF8}"/>
              </a:ext>
            </a:extLst>
          </p:cNvPr>
          <p:cNvSpPr txBox="1"/>
          <p:nvPr/>
        </p:nvSpPr>
        <p:spPr>
          <a:xfrm>
            <a:off x="1395395" y="4058874"/>
            <a:ext cx="233433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 Design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FBBC208-F0BC-7B4A-AF6C-BB756D3DEC5A}"/>
              </a:ext>
            </a:extLst>
          </p:cNvPr>
          <p:cNvSpPr txBox="1"/>
          <p:nvPr/>
        </p:nvSpPr>
        <p:spPr>
          <a:xfrm>
            <a:off x="6317484" y="1239870"/>
            <a:ext cx="233433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Immersion Management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3E84D8-0210-9B48-A991-8AE8CF56F1E1}"/>
              </a:ext>
            </a:extLst>
          </p:cNvPr>
          <p:cNvSpPr txBox="1"/>
          <p:nvPr/>
        </p:nvSpPr>
        <p:spPr>
          <a:xfrm>
            <a:off x="4441637" y="4274318"/>
            <a:ext cx="233433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and Skills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816A215-F887-FC43-86CB-451EB1002210}"/>
              </a:ext>
            </a:extLst>
          </p:cNvPr>
          <p:cNvSpPr txBox="1"/>
          <p:nvPr/>
        </p:nvSpPr>
        <p:spPr>
          <a:xfrm>
            <a:off x="810179" y="4625802"/>
            <a:ext cx="2984581" cy="21544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Narrative and Sensemaking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3B1C888-672C-9245-AA1B-D54705BB7C3C}"/>
              </a:ext>
            </a:extLst>
          </p:cNvPr>
          <p:cNvSpPr txBox="1"/>
          <p:nvPr/>
        </p:nvSpPr>
        <p:spPr>
          <a:xfrm>
            <a:off x="6775968" y="4361237"/>
            <a:ext cx="1936658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Systems and Solutions Design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EF84552-0742-A142-B239-C721D4E5FDE4}"/>
              </a:ext>
            </a:extLst>
          </p:cNvPr>
          <p:cNvSpPr txBox="1"/>
          <p:nvPr/>
        </p:nvSpPr>
        <p:spPr>
          <a:xfrm>
            <a:off x="3931969" y="878749"/>
            <a:ext cx="1855650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52388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Complexity and Wicked Problems</a:t>
            </a:r>
          </a:p>
        </p:txBody>
      </p:sp>
    </p:spTree>
    <p:extLst>
      <p:ext uri="{BB962C8B-B14F-4D97-AF65-F5344CB8AC3E}">
        <p14:creationId xmlns:p14="http://schemas.microsoft.com/office/powerpoint/2010/main" val="37078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65" y="0"/>
            <a:ext cx="10307994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9BFF06-E4CF-F441-BF1C-8F4977AD0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62" y="-3242895"/>
            <a:ext cx="9273493" cy="51993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F27420-09CD-E142-861E-4194F0439D42}"/>
              </a:ext>
            </a:extLst>
          </p:cNvPr>
          <p:cNvSpPr/>
          <p:nvPr/>
        </p:nvSpPr>
        <p:spPr>
          <a:xfrm>
            <a:off x="7650546" y="709660"/>
            <a:ext cx="1566385" cy="158278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531"/>
            <a:ext cx="8229600" cy="400110"/>
          </a:xfrm>
          <a:effectLst>
            <a:outerShdw blurRad="50800" dist="381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AU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Visualisation, Simulation, and Immersive Design Ecosystem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59AE4-6CA0-2944-8F8F-D9A4A335BE9C}"/>
              </a:ext>
            </a:extLst>
          </p:cNvPr>
          <p:cNvGrpSpPr/>
          <p:nvPr/>
        </p:nvGrpSpPr>
        <p:grpSpPr>
          <a:xfrm>
            <a:off x="7581326" y="1265525"/>
            <a:ext cx="1562674" cy="656758"/>
            <a:chOff x="7581326" y="1265525"/>
            <a:chExt cx="1562674" cy="6567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AE404E-078B-DD4B-BC6B-1CD58F73E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812" y="1710232"/>
              <a:ext cx="683703" cy="212051"/>
            </a:xfrm>
            <a:prstGeom prst="rect">
              <a:avLst/>
            </a:prstGeom>
          </p:spPr>
        </p:pic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00DC3A12-DC8B-EA48-B652-F5E520400B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81326" y="1265525"/>
              <a:ext cx="1562674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ctr"/>
              <a:r>
                <a:rPr lang="en-US" altLang="en-US" sz="1000" dirty="0">
                  <a:solidFill>
                    <a:schemeClr val="bg1">
                      <a:lumMod val="75000"/>
                    </a:schemeClr>
                  </a:solidFill>
                </a:rPr>
                <a:t>Individual</a:t>
              </a:r>
            </a:p>
            <a:p>
              <a:pPr algn="ctr"/>
              <a:r>
                <a:rPr lang="en-US" altLang="en-US" sz="1000" b="0" dirty="0">
                  <a:solidFill>
                    <a:schemeClr val="bg1">
                      <a:lumMod val="75000"/>
                    </a:schemeClr>
                  </a:solidFill>
                </a:rPr>
                <a:t>Skill Development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9B71D9DF-4AEF-3B45-B009-8868F2047BFC}"/>
              </a:ext>
            </a:extLst>
          </p:cNvPr>
          <p:cNvSpPr txBox="1">
            <a:spLocks/>
          </p:cNvSpPr>
          <p:nvPr/>
        </p:nvSpPr>
        <p:spPr bwMode="auto">
          <a:xfrm>
            <a:off x="7578299" y="709659"/>
            <a:ext cx="1562674" cy="1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en-US" sz="1000" b="0" dirty="0">
                <a:solidFill>
                  <a:schemeClr val="bg1">
                    <a:lumMod val="75000"/>
                  </a:schemeClr>
                </a:solidFill>
              </a:rPr>
              <a:t>Servicing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DF4AB701-43EF-4848-ACA9-6D1C47E521D2}"/>
              </a:ext>
            </a:extLst>
          </p:cNvPr>
          <p:cNvSpPr txBox="1">
            <a:spLocks/>
          </p:cNvSpPr>
          <p:nvPr/>
        </p:nvSpPr>
        <p:spPr bwMode="auto">
          <a:xfrm>
            <a:off x="300021" y="920008"/>
            <a:ext cx="3301017" cy="2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Short Courses </a:t>
            </a:r>
            <a:r>
              <a:rPr lang="en-US" altLang="en-US" sz="1400" b="0" dirty="0">
                <a:solidFill>
                  <a:schemeClr val="bg1">
                    <a:lumMod val="95000"/>
                  </a:schemeClr>
                </a:solidFill>
              </a:rPr>
              <a:t>(micro-credentialed)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90D33-6106-0D47-8BBE-B0AD7D5EA289}"/>
              </a:ext>
            </a:extLst>
          </p:cNvPr>
          <p:cNvCxnSpPr>
            <a:cxnSpLocks/>
          </p:cNvCxnSpPr>
          <p:nvPr/>
        </p:nvCxnSpPr>
        <p:spPr>
          <a:xfrm>
            <a:off x="300021" y="901990"/>
            <a:ext cx="9100011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D95921-9DF1-5244-BFE9-87DE33F66D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1" y="1334788"/>
            <a:ext cx="471635" cy="7015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D39FF6A-FAE1-224C-B272-18A83C6CD0AD}"/>
              </a:ext>
            </a:extLst>
          </p:cNvPr>
          <p:cNvGrpSpPr/>
          <p:nvPr/>
        </p:nvGrpSpPr>
        <p:grpSpPr>
          <a:xfrm>
            <a:off x="1648268" y="1472160"/>
            <a:ext cx="5633631" cy="581694"/>
            <a:chOff x="1648268" y="1472160"/>
            <a:chExt cx="5633631" cy="5816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6E9E2D-69A5-4748-AA31-B6C9FD65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608" y="1472160"/>
              <a:ext cx="1267291" cy="44957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8F17EB-C67E-5A47-9522-1E6BDFF760CD}"/>
                </a:ext>
              </a:extLst>
            </p:cNvPr>
            <p:cNvSpPr/>
            <p:nvPr/>
          </p:nvSpPr>
          <p:spPr>
            <a:xfrm>
              <a:off x="1648268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2CFE4F-0C48-AA41-BD2C-CB7742BA3CD4}"/>
                </a:ext>
              </a:extLst>
            </p:cNvPr>
            <p:cNvSpPr/>
            <p:nvPr/>
          </p:nvSpPr>
          <p:spPr>
            <a:xfrm>
              <a:off x="2143849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3D1A53-C153-964F-B8B9-6B378C544C5D}"/>
                </a:ext>
              </a:extLst>
            </p:cNvPr>
            <p:cNvSpPr/>
            <p:nvPr/>
          </p:nvSpPr>
          <p:spPr>
            <a:xfrm>
              <a:off x="2639430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841FFE-9F90-924D-8AA0-6CB1D8F9B63F}"/>
                </a:ext>
              </a:extLst>
            </p:cNvPr>
            <p:cNvSpPr/>
            <p:nvPr/>
          </p:nvSpPr>
          <p:spPr>
            <a:xfrm>
              <a:off x="3135011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03CC16-F6D4-5242-825D-A0E71BED9A87}"/>
                </a:ext>
              </a:extLst>
            </p:cNvPr>
            <p:cNvSpPr/>
            <p:nvPr/>
          </p:nvSpPr>
          <p:spPr>
            <a:xfrm>
              <a:off x="3630592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FE67A6-0AA9-E246-A8F3-EEF0F87B334F}"/>
                </a:ext>
              </a:extLst>
            </p:cNvPr>
            <p:cNvSpPr/>
            <p:nvPr/>
          </p:nvSpPr>
          <p:spPr>
            <a:xfrm>
              <a:off x="4126173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4EEB5A-AB2D-A044-A42B-3F056B6CDD41}"/>
                </a:ext>
              </a:extLst>
            </p:cNvPr>
            <p:cNvSpPr/>
            <p:nvPr/>
          </p:nvSpPr>
          <p:spPr>
            <a:xfrm>
              <a:off x="4621754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A0A354-6D43-BD41-9081-28410583E6CD}"/>
                </a:ext>
              </a:extLst>
            </p:cNvPr>
            <p:cNvSpPr/>
            <p:nvPr/>
          </p:nvSpPr>
          <p:spPr>
            <a:xfrm>
              <a:off x="5117332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EC41AA4F-7C7A-C448-B9F6-62B599CF4B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8268" y="1906530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Typically 2-3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3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65" y="0"/>
            <a:ext cx="10307994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9BFF06-E4CF-F441-BF1C-8F4977AD0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62" y="-3242895"/>
            <a:ext cx="9273493" cy="51993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F27420-09CD-E142-861E-4194F0439D42}"/>
              </a:ext>
            </a:extLst>
          </p:cNvPr>
          <p:cNvSpPr/>
          <p:nvPr/>
        </p:nvSpPr>
        <p:spPr>
          <a:xfrm>
            <a:off x="7650546" y="709660"/>
            <a:ext cx="1566385" cy="158278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531"/>
            <a:ext cx="8229600" cy="400110"/>
          </a:xfrm>
          <a:effectLst>
            <a:outerShdw blurRad="50800" dist="381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AU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Visualisation, Simulation, and Immersive Design Ecosystem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59AE4-6CA0-2944-8F8F-D9A4A335BE9C}"/>
              </a:ext>
            </a:extLst>
          </p:cNvPr>
          <p:cNvGrpSpPr/>
          <p:nvPr/>
        </p:nvGrpSpPr>
        <p:grpSpPr>
          <a:xfrm>
            <a:off x="7581326" y="1265525"/>
            <a:ext cx="1562674" cy="656758"/>
            <a:chOff x="7581326" y="1265525"/>
            <a:chExt cx="1562674" cy="6567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AE404E-078B-DD4B-BC6B-1CD58F73E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812" y="1710232"/>
              <a:ext cx="683703" cy="212051"/>
            </a:xfrm>
            <a:prstGeom prst="rect">
              <a:avLst/>
            </a:prstGeom>
          </p:spPr>
        </p:pic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00DC3A12-DC8B-EA48-B652-F5E520400B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81326" y="1265525"/>
              <a:ext cx="1562674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ctr"/>
              <a:r>
                <a:rPr lang="en-US" altLang="en-US" sz="1000" dirty="0">
                  <a:solidFill>
                    <a:schemeClr val="bg1">
                      <a:lumMod val="75000"/>
                    </a:schemeClr>
                  </a:solidFill>
                </a:rPr>
                <a:t>Individual</a:t>
              </a:r>
            </a:p>
            <a:p>
              <a:pPr algn="ctr"/>
              <a:r>
                <a:rPr lang="en-US" altLang="en-US" sz="1000" b="0" dirty="0">
                  <a:solidFill>
                    <a:schemeClr val="bg1">
                      <a:lumMod val="75000"/>
                    </a:schemeClr>
                  </a:solidFill>
                </a:rPr>
                <a:t>Skill Development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9B71D9DF-4AEF-3B45-B009-8868F2047BFC}"/>
              </a:ext>
            </a:extLst>
          </p:cNvPr>
          <p:cNvSpPr txBox="1">
            <a:spLocks/>
          </p:cNvSpPr>
          <p:nvPr/>
        </p:nvSpPr>
        <p:spPr bwMode="auto">
          <a:xfrm>
            <a:off x="7578299" y="709659"/>
            <a:ext cx="1562674" cy="1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en-US" sz="1000" b="0" dirty="0">
                <a:solidFill>
                  <a:schemeClr val="bg1">
                    <a:lumMod val="75000"/>
                  </a:schemeClr>
                </a:solidFill>
              </a:rPr>
              <a:t>Servicing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6C0A01-A803-594B-AC85-0C55BB64ECB7}"/>
              </a:ext>
            </a:extLst>
          </p:cNvPr>
          <p:cNvGrpSpPr/>
          <p:nvPr/>
        </p:nvGrpSpPr>
        <p:grpSpPr>
          <a:xfrm>
            <a:off x="7654960" y="2549533"/>
            <a:ext cx="1415406" cy="941033"/>
            <a:chOff x="901806" y="2174484"/>
            <a:chExt cx="1415406" cy="9410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791CA7-94BC-1641-8F07-1D4A5FE34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799" y="2590774"/>
              <a:ext cx="635421" cy="524743"/>
            </a:xfrm>
            <a:prstGeom prst="rect">
              <a:avLst/>
            </a:prstGeom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EEDE52F2-522D-454A-A279-2D4F09FED3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1806" y="2174484"/>
              <a:ext cx="1415406" cy="37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ctr"/>
              <a:r>
                <a:rPr lang="en-US" altLang="en-US" sz="1000" dirty="0">
                  <a:solidFill>
                    <a:schemeClr val="bg1">
                      <a:lumMod val="75000"/>
                    </a:schemeClr>
                  </a:solidFill>
                </a:rPr>
                <a:t>Group</a:t>
              </a:r>
            </a:p>
            <a:p>
              <a:pPr algn="ctr"/>
              <a:r>
                <a:rPr lang="en-US" altLang="en-US" sz="1000" b="0" dirty="0">
                  <a:solidFill>
                    <a:schemeClr val="bg1">
                      <a:lumMod val="75000"/>
                    </a:schemeClr>
                  </a:solidFill>
                </a:rPr>
                <a:t>Immersive Design</a:t>
              </a: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DF4AB701-43EF-4848-ACA9-6D1C47E521D2}"/>
              </a:ext>
            </a:extLst>
          </p:cNvPr>
          <p:cNvSpPr txBox="1">
            <a:spLocks/>
          </p:cNvSpPr>
          <p:nvPr/>
        </p:nvSpPr>
        <p:spPr bwMode="auto">
          <a:xfrm>
            <a:off x="300021" y="920008"/>
            <a:ext cx="3301017" cy="2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Short Courses </a:t>
            </a:r>
            <a:r>
              <a:rPr lang="en-US" altLang="en-US" sz="1400" b="0" dirty="0">
                <a:solidFill>
                  <a:schemeClr val="bg1">
                    <a:lumMod val="95000"/>
                  </a:schemeClr>
                </a:solidFill>
              </a:rPr>
              <a:t>(micro-credentialed)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7F77496C-B1C2-A645-AC7D-194ABE940C34}"/>
              </a:ext>
            </a:extLst>
          </p:cNvPr>
          <p:cNvSpPr txBox="1">
            <a:spLocks/>
          </p:cNvSpPr>
          <p:nvPr/>
        </p:nvSpPr>
        <p:spPr bwMode="auto">
          <a:xfrm>
            <a:off x="300021" y="2309829"/>
            <a:ext cx="2725983" cy="2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Graduate Certificate &amp; Masters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90D33-6106-0D47-8BBE-B0AD7D5EA289}"/>
              </a:ext>
            </a:extLst>
          </p:cNvPr>
          <p:cNvCxnSpPr>
            <a:cxnSpLocks/>
          </p:cNvCxnSpPr>
          <p:nvPr/>
        </p:nvCxnSpPr>
        <p:spPr>
          <a:xfrm>
            <a:off x="300021" y="901990"/>
            <a:ext cx="9246315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9FF49E-CB7A-3145-8698-E6E4671E0EF5}"/>
              </a:ext>
            </a:extLst>
          </p:cNvPr>
          <p:cNvCxnSpPr>
            <a:cxnSpLocks/>
          </p:cNvCxnSpPr>
          <p:nvPr/>
        </p:nvCxnSpPr>
        <p:spPr>
          <a:xfrm>
            <a:off x="300021" y="2292443"/>
            <a:ext cx="9100011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D95921-9DF1-5244-BFE9-87DE33F66D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1" y="1334788"/>
            <a:ext cx="471635" cy="701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52759-7A3F-0641-9F27-3AFA3237D5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1" y="2737738"/>
            <a:ext cx="540855" cy="702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D39FF6A-FAE1-224C-B272-18A83C6CD0AD}"/>
              </a:ext>
            </a:extLst>
          </p:cNvPr>
          <p:cNvGrpSpPr/>
          <p:nvPr/>
        </p:nvGrpSpPr>
        <p:grpSpPr>
          <a:xfrm>
            <a:off x="1648268" y="1472160"/>
            <a:ext cx="5633631" cy="581694"/>
            <a:chOff x="1648268" y="1472160"/>
            <a:chExt cx="5633631" cy="5816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6E9E2D-69A5-4748-AA31-B6C9FD65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608" y="1472160"/>
              <a:ext cx="1267291" cy="44957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8F17EB-C67E-5A47-9522-1E6BDFF760CD}"/>
                </a:ext>
              </a:extLst>
            </p:cNvPr>
            <p:cNvSpPr/>
            <p:nvPr/>
          </p:nvSpPr>
          <p:spPr>
            <a:xfrm>
              <a:off x="1648268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2CFE4F-0C48-AA41-BD2C-CB7742BA3CD4}"/>
                </a:ext>
              </a:extLst>
            </p:cNvPr>
            <p:cNvSpPr/>
            <p:nvPr/>
          </p:nvSpPr>
          <p:spPr>
            <a:xfrm>
              <a:off x="2143849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3D1A53-C153-964F-B8B9-6B378C544C5D}"/>
                </a:ext>
              </a:extLst>
            </p:cNvPr>
            <p:cNvSpPr/>
            <p:nvPr/>
          </p:nvSpPr>
          <p:spPr>
            <a:xfrm>
              <a:off x="2639430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841FFE-9F90-924D-8AA0-6CB1D8F9B63F}"/>
                </a:ext>
              </a:extLst>
            </p:cNvPr>
            <p:cNvSpPr/>
            <p:nvPr/>
          </p:nvSpPr>
          <p:spPr>
            <a:xfrm>
              <a:off x="3135011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03CC16-F6D4-5242-825D-A0E71BED9A87}"/>
                </a:ext>
              </a:extLst>
            </p:cNvPr>
            <p:cNvSpPr/>
            <p:nvPr/>
          </p:nvSpPr>
          <p:spPr>
            <a:xfrm>
              <a:off x="3630592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FE67A6-0AA9-E246-A8F3-EEF0F87B334F}"/>
                </a:ext>
              </a:extLst>
            </p:cNvPr>
            <p:cNvSpPr/>
            <p:nvPr/>
          </p:nvSpPr>
          <p:spPr>
            <a:xfrm>
              <a:off x="4126173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4EEB5A-AB2D-A044-A42B-3F056B6CDD41}"/>
                </a:ext>
              </a:extLst>
            </p:cNvPr>
            <p:cNvSpPr/>
            <p:nvPr/>
          </p:nvSpPr>
          <p:spPr>
            <a:xfrm>
              <a:off x="4621754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A0A354-6D43-BD41-9081-28410583E6CD}"/>
                </a:ext>
              </a:extLst>
            </p:cNvPr>
            <p:cNvSpPr/>
            <p:nvPr/>
          </p:nvSpPr>
          <p:spPr>
            <a:xfrm>
              <a:off x="5117332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EC41AA4F-7C7A-C448-B9F6-62B599CF4B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8268" y="1906530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Typically 2-3 days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CB6050-662B-814D-83B2-22D9FCF1901E}"/>
              </a:ext>
            </a:extLst>
          </p:cNvPr>
          <p:cNvGrpSpPr/>
          <p:nvPr/>
        </p:nvGrpSpPr>
        <p:grpSpPr>
          <a:xfrm>
            <a:off x="1648268" y="2702192"/>
            <a:ext cx="5629226" cy="906437"/>
            <a:chOff x="1648268" y="2626261"/>
            <a:chExt cx="5629226" cy="90643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21618D-3DE6-8847-A4D7-FD41D8ADDF31}"/>
                </a:ext>
              </a:extLst>
            </p:cNvPr>
            <p:cNvSpPr/>
            <p:nvPr/>
          </p:nvSpPr>
          <p:spPr>
            <a:xfrm>
              <a:off x="1648268" y="2626261"/>
              <a:ext cx="1480008" cy="748800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E06CD2-DD67-CA46-A618-8C2543E8D315}"/>
                </a:ext>
              </a:extLst>
            </p:cNvPr>
            <p:cNvSpPr/>
            <p:nvPr/>
          </p:nvSpPr>
          <p:spPr>
            <a:xfrm>
              <a:off x="3175410" y="2626261"/>
              <a:ext cx="4102084" cy="748800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6C862FA8-8241-B546-A018-2B1F3E47DC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8268" y="3385374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0.3 years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047F1C39-7355-9449-9C0F-F96659947D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3557" y="3385374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1.7 years</a:t>
              </a:r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524C1FC8-CCF2-1043-B690-12BEC83B30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97610" y="2639768"/>
              <a:ext cx="649664" cy="21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1000" b="0" dirty="0">
                  <a:solidFill>
                    <a:schemeClr val="bg1">
                      <a:lumMod val="65000"/>
                    </a:schemeClr>
                  </a:solidFill>
                </a:rPr>
                <a:t>Grad Cert</a:t>
              </a: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463BB71C-7C39-274B-A713-527C2B0758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15324" y="2639768"/>
              <a:ext cx="720343" cy="21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1000" b="0" dirty="0">
                  <a:solidFill>
                    <a:schemeClr val="bg1">
                      <a:lumMod val="65000"/>
                    </a:schemeClr>
                  </a:solidFill>
                </a:rPr>
                <a:t>Masters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1522EBC-A515-8C49-A386-A39E0684DEF6}"/>
              </a:ext>
            </a:extLst>
          </p:cNvPr>
          <p:cNvSpPr/>
          <p:nvPr/>
        </p:nvSpPr>
        <p:spPr>
          <a:xfrm>
            <a:off x="7650546" y="2297346"/>
            <a:ext cx="1566385" cy="138555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6F7EF-E7A1-274B-84D7-C63197C5A9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46" y="1949390"/>
            <a:ext cx="696023" cy="7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9A98F-4A91-2A42-9B81-834A603EA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65" y="0"/>
            <a:ext cx="10307994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9BFF06-E4CF-F441-BF1C-8F4977AD0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62" y="-3242895"/>
            <a:ext cx="9273493" cy="51993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F27420-09CD-E142-861E-4194F0439D42}"/>
              </a:ext>
            </a:extLst>
          </p:cNvPr>
          <p:cNvSpPr/>
          <p:nvPr/>
        </p:nvSpPr>
        <p:spPr>
          <a:xfrm>
            <a:off x="7650546" y="709660"/>
            <a:ext cx="1566385" cy="158278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9233C-E64A-024F-8D96-A6C777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531"/>
            <a:ext cx="8229600" cy="400110"/>
          </a:xfrm>
          <a:effectLst>
            <a:outerShdw blurRad="50800" dist="381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AU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Visualisation, Simulation, and Immersive Design Ecosystem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59AE4-6CA0-2944-8F8F-D9A4A335BE9C}"/>
              </a:ext>
            </a:extLst>
          </p:cNvPr>
          <p:cNvGrpSpPr/>
          <p:nvPr/>
        </p:nvGrpSpPr>
        <p:grpSpPr>
          <a:xfrm>
            <a:off x="7581326" y="1265525"/>
            <a:ext cx="1562674" cy="656758"/>
            <a:chOff x="7581326" y="1265525"/>
            <a:chExt cx="1562674" cy="6567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AE404E-078B-DD4B-BC6B-1CD58F73E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812" y="1710232"/>
              <a:ext cx="683703" cy="212051"/>
            </a:xfrm>
            <a:prstGeom prst="rect">
              <a:avLst/>
            </a:prstGeom>
          </p:spPr>
        </p:pic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00DC3A12-DC8B-EA48-B652-F5E520400B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81326" y="1265525"/>
              <a:ext cx="1562674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ctr"/>
              <a:r>
                <a:rPr lang="en-US" altLang="en-US" sz="1000" dirty="0">
                  <a:solidFill>
                    <a:schemeClr val="bg1">
                      <a:lumMod val="75000"/>
                    </a:schemeClr>
                  </a:solidFill>
                </a:rPr>
                <a:t>Individual</a:t>
              </a:r>
            </a:p>
            <a:p>
              <a:pPr algn="ctr"/>
              <a:r>
                <a:rPr lang="en-US" altLang="en-US" sz="1000" b="0" dirty="0">
                  <a:solidFill>
                    <a:schemeClr val="bg1">
                      <a:lumMod val="75000"/>
                    </a:schemeClr>
                  </a:solidFill>
                </a:rPr>
                <a:t>Skill Development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9B71D9DF-4AEF-3B45-B009-8868F2047BFC}"/>
              </a:ext>
            </a:extLst>
          </p:cNvPr>
          <p:cNvSpPr txBox="1">
            <a:spLocks/>
          </p:cNvSpPr>
          <p:nvPr/>
        </p:nvSpPr>
        <p:spPr bwMode="auto">
          <a:xfrm>
            <a:off x="7578299" y="709659"/>
            <a:ext cx="1562674" cy="1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en-US" sz="1000" b="0" dirty="0">
                <a:solidFill>
                  <a:schemeClr val="bg1">
                    <a:lumMod val="75000"/>
                  </a:schemeClr>
                </a:solidFill>
              </a:rPr>
              <a:t>Servicing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6C0A01-A803-594B-AC85-0C55BB64ECB7}"/>
              </a:ext>
            </a:extLst>
          </p:cNvPr>
          <p:cNvGrpSpPr/>
          <p:nvPr/>
        </p:nvGrpSpPr>
        <p:grpSpPr>
          <a:xfrm>
            <a:off x="7654960" y="2549533"/>
            <a:ext cx="1415406" cy="941033"/>
            <a:chOff x="901806" y="2174484"/>
            <a:chExt cx="1415406" cy="9410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791CA7-94BC-1641-8F07-1D4A5FE34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799" y="2590774"/>
              <a:ext cx="635421" cy="524743"/>
            </a:xfrm>
            <a:prstGeom prst="rect">
              <a:avLst/>
            </a:prstGeom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EEDE52F2-522D-454A-A279-2D4F09FED3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1806" y="2174484"/>
              <a:ext cx="1415406" cy="37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ctr"/>
              <a:r>
                <a:rPr lang="en-US" altLang="en-US" sz="1000" dirty="0">
                  <a:solidFill>
                    <a:schemeClr val="bg1">
                      <a:lumMod val="75000"/>
                    </a:schemeClr>
                  </a:solidFill>
                </a:rPr>
                <a:t>Group</a:t>
              </a:r>
            </a:p>
            <a:p>
              <a:pPr algn="ctr"/>
              <a:r>
                <a:rPr lang="en-US" altLang="en-US" sz="1000" b="0" dirty="0">
                  <a:solidFill>
                    <a:schemeClr val="bg1">
                      <a:lumMod val="75000"/>
                    </a:schemeClr>
                  </a:solidFill>
                </a:rPr>
                <a:t>Immersive Design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811F5E-645D-B945-BE54-D0D2A1924ACB}"/>
              </a:ext>
            </a:extLst>
          </p:cNvPr>
          <p:cNvGrpSpPr/>
          <p:nvPr/>
        </p:nvGrpSpPr>
        <p:grpSpPr>
          <a:xfrm>
            <a:off x="7617253" y="3906992"/>
            <a:ext cx="1490821" cy="1073626"/>
            <a:chOff x="864099" y="3560224"/>
            <a:chExt cx="1490821" cy="10736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A69151-7082-5643-9D06-E4ABE4A41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424" y="4001637"/>
              <a:ext cx="716171" cy="632213"/>
            </a:xfrm>
            <a:prstGeom prst="rect">
              <a:avLst/>
            </a:prstGeom>
          </p:spPr>
        </p:pic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C9E99976-5281-7842-A3F6-AB176D20EB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4099" y="3560224"/>
              <a:ext cx="1490821" cy="43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pPr algn="ctr"/>
              <a:r>
                <a:rPr lang="en-US" altLang="en-US" sz="1000" dirty="0">
                  <a:solidFill>
                    <a:schemeClr val="bg1">
                      <a:lumMod val="75000"/>
                    </a:schemeClr>
                  </a:solidFill>
                </a:rPr>
                <a:t>Organisational</a:t>
              </a:r>
            </a:p>
            <a:p>
              <a:pPr algn="ctr"/>
              <a:r>
                <a:rPr lang="en-US" altLang="en-US" sz="1000" b="0" dirty="0">
                  <a:solidFill>
                    <a:schemeClr val="bg1">
                      <a:lumMod val="75000"/>
                    </a:schemeClr>
                  </a:solidFill>
                </a:rPr>
                <a:t>Training Strategy</a:t>
              </a: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DF4AB701-43EF-4848-ACA9-6D1C47E521D2}"/>
              </a:ext>
            </a:extLst>
          </p:cNvPr>
          <p:cNvSpPr txBox="1">
            <a:spLocks/>
          </p:cNvSpPr>
          <p:nvPr/>
        </p:nvSpPr>
        <p:spPr bwMode="auto">
          <a:xfrm>
            <a:off x="300021" y="920008"/>
            <a:ext cx="3301017" cy="2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Short Courses </a:t>
            </a:r>
            <a:r>
              <a:rPr lang="en-US" altLang="en-US" sz="1400" b="0" dirty="0">
                <a:solidFill>
                  <a:schemeClr val="bg1">
                    <a:lumMod val="95000"/>
                  </a:schemeClr>
                </a:solidFill>
              </a:rPr>
              <a:t>(micro-credentialed)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7F77496C-B1C2-A645-AC7D-194ABE940C34}"/>
              </a:ext>
            </a:extLst>
          </p:cNvPr>
          <p:cNvSpPr txBox="1">
            <a:spLocks/>
          </p:cNvSpPr>
          <p:nvPr/>
        </p:nvSpPr>
        <p:spPr bwMode="auto">
          <a:xfrm>
            <a:off x="300021" y="2309829"/>
            <a:ext cx="2725983" cy="2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Graduate Certificate &amp; Masters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2072C6C-93F1-5F43-ADCD-0DB50091A3BF}"/>
              </a:ext>
            </a:extLst>
          </p:cNvPr>
          <p:cNvSpPr txBox="1">
            <a:spLocks/>
          </p:cNvSpPr>
          <p:nvPr/>
        </p:nvSpPr>
        <p:spPr bwMode="auto">
          <a:xfrm>
            <a:off x="300021" y="3692322"/>
            <a:ext cx="3027569" cy="2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Consultation &amp; Contract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290D33-6106-0D47-8BBE-B0AD7D5EA289}"/>
              </a:ext>
            </a:extLst>
          </p:cNvPr>
          <p:cNvCxnSpPr>
            <a:cxnSpLocks/>
          </p:cNvCxnSpPr>
          <p:nvPr/>
        </p:nvCxnSpPr>
        <p:spPr>
          <a:xfrm>
            <a:off x="300021" y="901990"/>
            <a:ext cx="9301179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9FF49E-CB7A-3145-8698-E6E4671E0EF5}"/>
              </a:ext>
            </a:extLst>
          </p:cNvPr>
          <p:cNvCxnSpPr>
            <a:cxnSpLocks/>
          </p:cNvCxnSpPr>
          <p:nvPr/>
        </p:nvCxnSpPr>
        <p:spPr>
          <a:xfrm>
            <a:off x="300021" y="2292443"/>
            <a:ext cx="9301179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EC90AEC-A856-5E4C-976F-17696AAFEA7A}"/>
              </a:ext>
            </a:extLst>
          </p:cNvPr>
          <p:cNvCxnSpPr>
            <a:cxnSpLocks/>
          </p:cNvCxnSpPr>
          <p:nvPr/>
        </p:nvCxnSpPr>
        <p:spPr>
          <a:xfrm>
            <a:off x="300021" y="3682897"/>
            <a:ext cx="9301179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D95921-9DF1-5244-BFE9-87DE33F66D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1" y="1334788"/>
            <a:ext cx="471635" cy="701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52759-7A3F-0641-9F27-3AFA3237D5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1" y="2737738"/>
            <a:ext cx="540855" cy="702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D39FF6A-FAE1-224C-B272-18A83C6CD0AD}"/>
              </a:ext>
            </a:extLst>
          </p:cNvPr>
          <p:cNvGrpSpPr/>
          <p:nvPr/>
        </p:nvGrpSpPr>
        <p:grpSpPr>
          <a:xfrm>
            <a:off x="1648268" y="1472160"/>
            <a:ext cx="5633631" cy="581694"/>
            <a:chOff x="1648268" y="1472160"/>
            <a:chExt cx="5633631" cy="5816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6E9E2D-69A5-4748-AA31-B6C9FD65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4608" y="1472160"/>
              <a:ext cx="1267291" cy="44957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8F17EB-C67E-5A47-9522-1E6BDFF760CD}"/>
                </a:ext>
              </a:extLst>
            </p:cNvPr>
            <p:cNvSpPr/>
            <p:nvPr/>
          </p:nvSpPr>
          <p:spPr>
            <a:xfrm>
              <a:off x="1648268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2CFE4F-0C48-AA41-BD2C-CB7742BA3CD4}"/>
                </a:ext>
              </a:extLst>
            </p:cNvPr>
            <p:cNvSpPr/>
            <p:nvPr/>
          </p:nvSpPr>
          <p:spPr>
            <a:xfrm>
              <a:off x="2143849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3D1A53-C153-964F-B8B9-6B378C544C5D}"/>
                </a:ext>
              </a:extLst>
            </p:cNvPr>
            <p:cNvSpPr/>
            <p:nvPr/>
          </p:nvSpPr>
          <p:spPr>
            <a:xfrm>
              <a:off x="2639430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841FFE-9F90-924D-8AA0-6CB1D8F9B63F}"/>
                </a:ext>
              </a:extLst>
            </p:cNvPr>
            <p:cNvSpPr/>
            <p:nvPr/>
          </p:nvSpPr>
          <p:spPr>
            <a:xfrm>
              <a:off x="3135011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03CC16-F6D4-5242-825D-A0E71BED9A87}"/>
                </a:ext>
              </a:extLst>
            </p:cNvPr>
            <p:cNvSpPr/>
            <p:nvPr/>
          </p:nvSpPr>
          <p:spPr>
            <a:xfrm>
              <a:off x="3630592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FE67A6-0AA9-E246-A8F3-EEF0F87B334F}"/>
                </a:ext>
              </a:extLst>
            </p:cNvPr>
            <p:cNvSpPr/>
            <p:nvPr/>
          </p:nvSpPr>
          <p:spPr>
            <a:xfrm>
              <a:off x="4126173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4EEB5A-AB2D-A044-A42B-3F056B6CDD41}"/>
                </a:ext>
              </a:extLst>
            </p:cNvPr>
            <p:cNvSpPr/>
            <p:nvPr/>
          </p:nvSpPr>
          <p:spPr>
            <a:xfrm>
              <a:off x="4621754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A0A354-6D43-BD41-9081-28410583E6CD}"/>
                </a:ext>
              </a:extLst>
            </p:cNvPr>
            <p:cNvSpPr/>
            <p:nvPr/>
          </p:nvSpPr>
          <p:spPr>
            <a:xfrm>
              <a:off x="5117332" y="1509226"/>
              <a:ext cx="375444" cy="375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EC41AA4F-7C7A-C448-B9F6-62B599CF4B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8268" y="1906530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Typically 2-3 days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CB6050-662B-814D-83B2-22D9FCF1901E}"/>
              </a:ext>
            </a:extLst>
          </p:cNvPr>
          <p:cNvGrpSpPr/>
          <p:nvPr/>
        </p:nvGrpSpPr>
        <p:grpSpPr>
          <a:xfrm>
            <a:off x="1648268" y="2702192"/>
            <a:ext cx="5629226" cy="906437"/>
            <a:chOff x="1648268" y="2626261"/>
            <a:chExt cx="5629226" cy="90643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21618D-3DE6-8847-A4D7-FD41D8ADDF31}"/>
                </a:ext>
              </a:extLst>
            </p:cNvPr>
            <p:cNvSpPr/>
            <p:nvPr/>
          </p:nvSpPr>
          <p:spPr>
            <a:xfrm>
              <a:off x="1648268" y="2626261"/>
              <a:ext cx="1480008" cy="748800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E06CD2-DD67-CA46-A618-8C2543E8D315}"/>
                </a:ext>
              </a:extLst>
            </p:cNvPr>
            <p:cNvSpPr/>
            <p:nvPr/>
          </p:nvSpPr>
          <p:spPr>
            <a:xfrm>
              <a:off x="3175410" y="2626261"/>
              <a:ext cx="4102084" cy="748800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6C862FA8-8241-B546-A018-2B1F3E47DC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8268" y="3385374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0.3 years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047F1C39-7355-9449-9C0F-F96659947D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3557" y="3385374"/>
              <a:ext cx="1368522" cy="14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800" b="0" dirty="0">
                  <a:solidFill>
                    <a:schemeClr val="accent5"/>
                  </a:solidFill>
                </a:rPr>
                <a:t>1.7 years</a:t>
              </a:r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524C1FC8-CCF2-1043-B690-12BEC83B30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97610" y="2639768"/>
              <a:ext cx="649664" cy="21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1000" b="0" dirty="0">
                  <a:solidFill>
                    <a:schemeClr val="bg1">
                      <a:lumMod val="65000"/>
                    </a:schemeClr>
                  </a:solidFill>
                </a:rPr>
                <a:t>Grad Cert</a:t>
              </a: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463BB71C-7C39-274B-A713-527C2B0758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15324" y="2639768"/>
              <a:ext cx="720343" cy="21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ommet" pitchFamily="50" charset="0"/>
                </a:defRPr>
              </a:lvl9pPr>
            </a:lstStyle>
            <a:p>
              <a:r>
                <a:rPr lang="en-US" altLang="en-US" sz="1000" b="0" dirty="0">
                  <a:solidFill>
                    <a:schemeClr val="bg1">
                      <a:lumMod val="65000"/>
                    </a:schemeClr>
                  </a:solidFill>
                </a:rPr>
                <a:t>Masters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1522EBC-A515-8C49-A386-A39E0684DEF6}"/>
              </a:ext>
            </a:extLst>
          </p:cNvPr>
          <p:cNvSpPr/>
          <p:nvPr/>
        </p:nvSpPr>
        <p:spPr>
          <a:xfrm>
            <a:off x="7650546" y="2297346"/>
            <a:ext cx="1566385" cy="138555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E0C7893-F866-F54C-A76E-AB3F435CB6E6}"/>
              </a:ext>
            </a:extLst>
          </p:cNvPr>
          <p:cNvSpPr/>
          <p:nvPr/>
        </p:nvSpPr>
        <p:spPr>
          <a:xfrm>
            <a:off x="7650546" y="3673137"/>
            <a:ext cx="1566385" cy="153446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6F7EF-E7A1-274B-84D7-C63197C5A90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46" y="1949390"/>
            <a:ext cx="696023" cy="7015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6D4672-79C4-F243-BD97-A74DDE06F624}"/>
              </a:ext>
            </a:extLst>
          </p:cNvPr>
          <p:cNvGrpSpPr/>
          <p:nvPr/>
        </p:nvGrpSpPr>
        <p:grpSpPr>
          <a:xfrm>
            <a:off x="1647223" y="4084933"/>
            <a:ext cx="5625422" cy="766792"/>
            <a:chOff x="1647223" y="4084933"/>
            <a:chExt cx="5625422" cy="7667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2181CF-9645-3443-99E7-604F7732A4F0}"/>
                </a:ext>
              </a:extLst>
            </p:cNvPr>
            <p:cNvSpPr/>
            <p:nvPr/>
          </p:nvSpPr>
          <p:spPr>
            <a:xfrm>
              <a:off x="1647223" y="4084933"/>
              <a:ext cx="1171659" cy="766792"/>
            </a:xfrm>
            <a:prstGeom prst="rect">
              <a:avLst/>
            </a:prstGeom>
            <a:solidFill>
              <a:srgbClr val="FF9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C79E8FC-0EC5-7346-A551-FE5201B826B9}"/>
                </a:ext>
              </a:extLst>
            </p:cNvPr>
            <p:cNvSpPr/>
            <p:nvPr/>
          </p:nvSpPr>
          <p:spPr>
            <a:xfrm>
              <a:off x="3131811" y="4084933"/>
              <a:ext cx="1171659" cy="766792"/>
            </a:xfrm>
            <a:prstGeom prst="rect">
              <a:avLst/>
            </a:prstGeom>
            <a:solidFill>
              <a:srgbClr val="FF9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9B75DA-EDE3-9045-B55B-F55CC37E93F3}"/>
                </a:ext>
              </a:extLst>
            </p:cNvPr>
            <p:cNvSpPr/>
            <p:nvPr/>
          </p:nvSpPr>
          <p:spPr>
            <a:xfrm>
              <a:off x="4616399" y="4084933"/>
              <a:ext cx="1171659" cy="766792"/>
            </a:xfrm>
            <a:prstGeom prst="rect">
              <a:avLst/>
            </a:prstGeom>
            <a:solidFill>
              <a:srgbClr val="FF9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5CEE1B-1F82-674E-8E49-6AACE64B264E}"/>
                </a:ext>
              </a:extLst>
            </p:cNvPr>
            <p:cNvSpPr/>
            <p:nvPr/>
          </p:nvSpPr>
          <p:spPr>
            <a:xfrm>
              <a:off x="6100986" y="4084933"/>
              <a:ext cx="1171659" cy="766792"/>
            </a:xfrm>
            <a:prstGeom prst="rect">
              <a:avLst/>
            </a:prstGeom>
            <a:solidFill>
              <a:srgbClr val="FF9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7B51D85-ED7B-1B46-B4D2-74E8F67E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821" y="4211553"/>
              <a:ext cx="578376" cy="514111"/>
            </a:xfrm>
            <a:prstGeom prst="rect">
              <a:avLst/>
            </a:prstGeom>
            <a:noFill/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4B2B707-8C4F-EE4F-B529-97C005D5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129" y="4211553"/>
              <a:ext cx="276198" cy="514111"/>
            </a:xfrm>
            <a:prstGeom prst="rect">
              <a:avLst/>
            </a:prstGeom>
            <a:noFill/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50CC143-F052-6C42-8A26-C0F58798A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246" y="4211553"/>
              <a:ext cx="508494" cy="514111"/>
            </a:xfrm>
            <a:prstGeom prst="rect">
              <a:avLst/>
            </a:prstGeom>
            <a:no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ADC816B-3EDD-F54F-812C-30035BDDB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5739" y="4211553"/>
              <a:ext cx="560297" cy="514111"/>
            </a:xfrm>
            <a:prstGeom prst="rect">
              <a:avLst/>
            </a:prstGeom>
            <a:noFill/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F1EFEAC-BBC9-4147-B251-540D0CBB075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84" y="4113167"/>
            <a:ext cx="598372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B6A80C5-AC49-1B4C-83D1-2C246DF49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" y="0"/>
            <a:ext cx="9141287" cy="5143498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A565C91-30E5-D841-9A7D-F296A6723978}"/>
              </a:ext>
            </a:extLst>
          </p:cNvPr>
          <p:cNvSpPr txBox="1">
            <a:spLocks/>
          </p:cNvSpPr>
          <p:nvPr/>
        </p:nvSpPr>
        <p:spPr bwMode="auto">
          <a:xfrm>
            <a:off x="3692810" y="3685313"/>
            <a:ext cx="2482951" cy="9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800" b="1" dirty="0" err="1">
                <a:solidFill>
                  <a:schemeClr val="bg1"/>
                </a:solidFill>
              </a:rPr>
              <a:t>Dr</a:t>
            </a:r>
            <a:r>
              <a:rPr lang="en-US" sz="800" b="1" dirty="0">
                <a:solidFill>
                  <a:schemeClr val="bg1"/>
                </a:solidFill>
              </a:rPr>
              <a:t> Teresa </a:t>
            </a:r>
            <a:r>
              <a:rPr lang="en-US" sz="800" b="1" dirty="0" err="1">
                <a:solidFill>
                  <a:schemeClr val="bg1"/>
                </a:solidFill>
              </a:rPr>
              <a:t>Crea</a:t>
            </a:r>
            <a:endParaRPr lang="en-US" sz="8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AU" sz="800" dirty="0">
                <a:solidFill>
                  <a:schemeClr val="bg1"/>
                </a:solidFill>
              </a:rPr>
              <a:t>Development &amp; Education Lead </a:t>
            </a:r>
          </a:p>
          <a:p>
            <a:pPr>
              <a:spcBef>
                <a:spcPts val="0"/>
              </a:spcBef>
            </a:pPr>
            <a:r>
              <a:rPr lang="en-AU" sz="800" dirty="0">
                <a:solidFill>
                  <a:schemeClr val="bg1"/>
                </a:solidFill>
              </a:rPr>
              <a:t>Visualisation | Simulation | Immersive Design</a:t>
            </a:r>
          </a:p>
          <a:p>
            <a:pPr>
              <a:spcBef>
                <a:spcPts val="0"/>
              </a:spcBef>
            </a:pPr>
            <a:r>
              <a:rPr lang="en-AU" sz="800" dirty="0" err="1">
                <a:solidFill>
                  <a:schemeClr val="bg1"/>
                </a:solidFill>
              </a:rPr>
              <a:t>t.crea@unsw.edu.au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0A1A29E-2763-5441-827F-F0A7A4ECC300}"/>
              </a:ext>
            </a:extLst>
          </p:cNvPr>
          <p:cNvSpPr txBox="1">
            <a:spLocks/>
          </p:cNvSpPr>
          <p:nvPr/>
        </p:nvSpPr>
        <p:spPr bwMode="auto">
          <a:xfrm>
            <a:off x="1131791" y="3685313"/>
            <a:ext cx="2482951" cy="9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800" b="1" dirty="0">
                <a:solidFill>
                  <a:schemeClr val="bg1"/>
                </a:solidFill>
              </a:rPr>
              <a:t>Associate Professor Simon McIntyre</a:t>
            </a:r>
          </a:p>
          <a:p>
            <a:pPr marL="0" indent="0"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Associate Dean Education</a:t>
            </a:r>
          </a:p>
          <a:p>
            <a:pPr marL="0" indent="0"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UNSW Art &amp; Design</a:t>
            </a:r>
          </a:p>
          <a:p>
            <a:pPr marL="0" indent="0">
              <a:spcBef>
                <a:spcPts val="0"/>
              </a:spcBef>
            </a:pPr>
            <a:r>
              <a:rPr lang="en-US" sz="800" dirty="0" err="1">
                <a:solidFill>
                  <a:schemeClr val="bg1"/>
                </a:solidFill>
              </a:rPr>
              <a:t>s.mcintyre@unsw.edu.au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0AD06DF-87FA-6A44-AD76-4C515A417B29}"/>
              </a:ext>
            </a:extLst>
          </p:cNvPr>
          <p:cNvSpPr txBox="1">
            <a:spLocks/>
          </p:cNvSpPr>
          <p:nvPr/>
        </p:nvSpPr>
        <p:spPr bwMode="auto">
          <a:xfrm>
            <a:off x="6445315" y="3685313"/>
            <a:ext cx="2482951" cy="9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69875" indent="-269875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539750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Lucida Grande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7950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800" b="1" dirty="0">
                <a:solidFill>
                  <a:schemeClr val="bg1"/>
                </a:solidFill>
              </a:rPr>
              <a:t>Alisha Fisher</a:t>
            </a:r>
          </a:p>
          <a:p>
            <a:pPr marL="0" indent="0">
              <a:spcBef>
                <a:spcPts val="0"/>
              </a:spcBef>
            </a:pPr>
            <a:r>
              <a:rPr lang="en-AU" sz="800" dirty="0">
                <a:solidFill>
                  <a:schemeClr val="bg1"/>
                </a:solidFill>
              </a:rPr>
              <a:t>Managing Director</a:t>
            </a:r>
          </a:p>
          <a:p>
            <a:pPr>
              <a:spcBef>
                <a:spcPts val="0"/>
              </a:spcBef>
            </a:pPr>
            <a:r>
              <a:rPr lang="en-AU" sz="800" dirty="0">
                <a:solidFill>
                  <a:schemeClr val="bg1"/>
                </a:solidFill>
              </a:rPr>
              <a:t>Asia Pacific Simulation Alliance</a:t>
            </a:r>
          </a:p>
          <a:p>
            <a:pPr>
              <a:spcBef>
                <a:spcPts val="0"/>
              </a:spcBef>
            </a:pPr>
            <a:r>
              <a:rPr lang="en-AU" sz="800" dirty="0" err="1">
                <a:solidFill>
                  <a:schemeClr val="bg1"/>
                </a:solidFill>
              </a:rPr>
              <a:t>alisha@asiapacificsimulationalliance.com</a:t>
            </a:r>
            <a:endParaRPr lang="en-AU" sz="800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9A23C8B-8434-274C-B588-6FFB36610B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524" y="1246315"/>
            <a:ext cx="1549194" cy="23320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7855544-DEA0-A740-9ADA-5A5D0DA51B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99" y="1246315"/>
            <a:ext cx="1553450" cy="23320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D0CAF5-D208-774A-97E1-AC06404B27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39" y="1139319"/>
            <a:ext cx="1776794" cy="24379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A3E6CA3-7B8E-6F46-848A-90222A58A9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958" y="4393784"/>
            <a:ext cx="821246" cy="2919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E6A3E9-A68E-FE47-947E-31F9D88DC5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34" y="4393784"/>
            <a:ext cx="695737" cy="2941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A41EBB7-DE95-3D4B-A297-37448B93DC1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597" y="4414926"/>
            <a:ext cx="695737" cy="29414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C71EA82C-89E8-CB4A-878C-F258AC99E7E1}"/>
              </a:ext>
            </a:extLst>
          </p:cNvPr>
          <p:cNvSpPr txBox="1">
            <a:spLocks/>
          </p:cNvSpPr>
          <p:nvPr/>
        </p:nvSpPr>
        <p:spPr bwMode="auto">
          <a:xfrm>
            <a:off x="468313" y="620796"/>
            <a:ext cx="822960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alt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artdesign.unsw.edu.au</a:t>
            </a:r>
            <a:r>
              <a:rPr lang="en-AU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icrosoft Sans Serif" charset="0"/>
                <a:cs typeface="Arial" charset="0"/>
              </a:rPr>
              <a:t>/VSID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2B4B9-09E2-FD47-94D2-AAB1DAAB6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" y="-45720"/>
            <a:ext cx="9225280" cy="51892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391A9D-DEA7-6D41-8198-16B47FE08A69}"/>
              </a:ext>
            </a:extLst>
          </p:cNvPr>
          <p:cNvSpPr txBox="1"/>
          <p:nvPr/>
        </p:nvSpPr>
        <p:spPr>
          <a:xfrm>
            <a:off x="214296" y="4869091"/>
            <a:ext cx="8767144" cy="21544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Doka.com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(2019). Doka Augmented and Virtual Reality App - Doka. [online] Available at: https://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www.doka.com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/me/home/apps/augmented-and-virtual-reality-app [Accessed 24 May 2019].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FE4A21-B9AF-9145-9E93-5BE08EABABC2}"/>
              </a:ext>
            </a:extLst>
          </p:cNvPr>
          <p:cNvGrpSpPr/>
          <p:nvPr/>
        </p:nvGrpSpPr>
        <p:grpSpPr>
          <a:xfrm>
            <a:off x="-1" y="-584306"/>
            <a:ext cx="9226091" cy="6256443"/>
            <a:chOff x="-1" y="-584306"/>
            <a:chExt cx="9226091" cy="62564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51BD0F-1BE2-1046-9A5A-3FDD3A5FE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584306"/>
              <a:ext cx="9226091" cy="62564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A41007-6817-2144-8190-EF30D773E5C1}"/>
                </a:ext>
              </a:extLst>
            </p:cNvPr>
            <p:cNvSpPr txBox="1"/>
            <p:nvPr/>
          </p:nvSpPr>
          <p:spPr>
            <a:xfrm>
              <a:off x="1719515" y="4869091"/>
              <a:ext cx="5756704" cy="200055"/>
            </a:xfrm>
            <a:prstGeom prst="rect">
              <a:avLst/>
            </a:prstGeom>
            <a:effectLst/>
          </p:spPr>
          <p:txBody>
            <a:bodyPr wrap="none" rtlCol="0">
              <a:spAutoFit/>
            </a:bodyPr>
            <a:lstStyle/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Forbes.com</a:t>
              </a:r>
              <a:r>
                <a:rPr lang="en-US" sz="7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(2019). 9 Powerful Real-World Applications Of Augmented Reality (AR) Today. [online] Available at: https://</a:t>
              </a:r>
              <a:r>
                <a:rPr lang="en-US" sz="70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tinyurl.com</a:t>
              </a:r>
              <a:r>
                <a:rPr lang="en-US" sz="7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/yxtbje6q</a:t>
              </a:r>
              <a:endPara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5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460B7-6059-3A40-BA10-92A0D5012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30" y="-479960"/>
            <a:ext cx="9237220" cy="61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DE5FF-82E3-7741-B58C-0612DADBE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835" y="-135165"/>
            <a:ext cx="9316798" cy="60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9A645-89C9-D845-A7C0-FE70EDA10C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9047" y="-45720"/>
            <a:ext cx="11098880" cy="52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C5C76-F43F-BB42-BAE1-13520628B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6" y="-274041"/>
            <a:ext cx="9224052" cy="57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19F5E-641A-284C-994A-FC123C317CFF}"/>
              </a:ext>
            </a:extLst>
          </p:cNvPr>
          <p:cNvGrpSpPr/>
          <p:nvPr/>
        </p:nvGrpSpPr>
        <p:grpSpPr>
          <a:xfrm>
            <a:off x="-82091" y="-46177"/>
            <a:ext cx="9316797" cy="5240699"/>
            <a:chOff x="-82091" y="-46177"/>
            <a:chExt cx="9316797" cy="5240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8C69C4-19AA-804D-A73F-A5536E1B9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2091" y="-46177"/>
              <a:ext cx="9316797" cy="52406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14FD1F-2F05-1F41-B914-DAE276716219}"/>
                </a:ext>
              </a:extLst>
            </p:cNvPr>
            <p:cNvSpPr txBox="1"/>
            <p:nvPr/>
          </p:nvSpPr>
          <p:spPr>
            <a:xfrm>
              <a:off x="1852679" y="4869091"/>
              <a:ext cx="5795176" cy="2000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YouTube. (2019). Control The Humanoid Robot Using VR And Haptics. [online] Available at: https://</a:t>
              </a:r>
              <a:r>
                <a:rPr lang="en-US" sz="700" dirty="0" err="1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www.youtube.com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lang="en-US" sz="700" dirty="0" err="1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watch?v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=Eg2FUohljJY</a:t>
              </a:r>
              <a:endPara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7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7363" y="470217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fld id="{A03EBA0B-1482-CD42-B993-61B382007F6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2ADF4-6FAF-CF4C-9BD6-238A88F6D7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2" y="-338365"/>
            <a:ext cx="9332371" cy="61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ASB_Template-16x9">
  <a:themeElements>
    <a:clrScheme name="AGSM">
      <a:dk1>
        <a:srgbClr val="404040"/>
      </a:dk1>
      <a:lt1>
        <a:sysClr val="window" lastClr="FFFFFF"/>
      </a:lt1>
      <a:dk2>
        <a:srgbClr val="063E8D"/>
      </a:dk2>
      <a:lt2>
        <a:srgbClr val="CCCCCC"/>
      </a:lt2>
      <a:accent1>
        <a:srgbClr val="063E8D"/>
      </a:accent1>
      <a:accent2>
        <a:srgbClr val="FFD700"/>
      </a:accent2>
      <a:accent3>
        <a:srgbClr val="0067A8"/>
      </a:accent3>
      <a:accent4>
        <a:srgbClr val="00568E"/>
      </a:accent4>
      <a:accent5>
        <a:srgbClr val="004372"/>
      </a:accent5>
      <a:accent6>
        <a:srgbClr val="002E52"/>
      </a:accent6>
      <a:hlink>
        <a:srgbClr val="33CCFF"/>
      </a:hlink>
      <a:folHlink>
        <a:srgbClr val="063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649A2D0-8137-4248-8897-F7C2BCC17794}" vid="{9793A0AE-EC36-487A-B826-0F43A3499E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0D1B9-3404-4CAC-86F4-4FD26645EC8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EB60381-1930-460B-A2CB-690C9D447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ASB_Template-16x9</Template>
  <TotalTime>8756</TotalTime>
  <Words>934</Words>
  <Application>Microsoft Macintosh PowerPoint</Application>
  <PresentationFormat>On-screen Show (16:9)</PresentationFormat>
  <Paragraphs>162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ヒラギノ角ゴ Pro W3</vt:lpstr>
      <vt:lpstr>Arial</vt:lpstr>
      <vt:lpstr>Calibri</vt:lpstr>
      <vt:lpstr>Lucida Grande</vt:lpstr>
      <vt:lpstr>Microsoft Sans Serif</vt:lpstr>
      <vt:lpstr>Sommet</vt:lpstr>
      <vt:lpstr>System Font Regular</vt:lpstr>
      <vt:lpstr>Wingdings</vt:lpstr>
      <vt:lpstr>ASB_Template-16x9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</vt:lpstr>
      <vt:lpstr>Group</vt:lpstr>
      <vt:lpstr>Organisation</vt:lpstr>
      <vt:lpstr>Integrated Organisational Immersive Training</vt:lpstr>
      <vt:lpstr>PowerPoint Presentation</vt:lpstr>
      <vt:lpstr>Visualisation, Simulation, and Immersive Design Ecosystem</vt:lpstr>
      <vt:lpstr>Visualisation, Simulation, and Immersive Design Ecosystem</vt:lpstr>
      <vt:lpstr>Visualisation, Simulation, and Immersive Design Ecosystem</vt:lpstr>
      <vt:lpstr>Visualisation, Simulation, and Immersive Design Ecosystem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Norton</dc:creator>
  <cp:lastModifiedBy>Microsoft Office User</cp:lastModifiedBy>
  <cp:revision>352</cp:revision>
  <dcterms:created xsi:type="dcterms:W3CDTF">2018-10-11T23:23:37Z</dcterms:created>
  <dcterms:modified xsi:type="dcterms:W3CDTF">2019-07-09T01:12:06Z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BDocumentType">
    <vt:lpwstr>16</vt:lpwstr>
  </property>
  <property fmtid="{D5CDD505-2E9C-101B-9397-08002B2CF9AE}" pid="3" name="Order">
    <vt:lpwstr>6600.00000000000</vt:lpwstr>
  </property>
  <property fmtid="{D5CDD505-2E9C-101B-9397-08002B2CF9AE}" pid="4" name="Category">
    <vt:lpwstr>AGSM</vt:lpwstr>
  </property>
  <property fmtid="{D5CDD505-2E9C-101B-9397-08002B2CF9AE}" pid="5" name="ASBDepartment">
    <vt:lpwstr>8</vt:lpwstr>
  </property>
  <property fmtid="{D5CDD505-2E9C-101B-9397-08002B2CF9AE}" pid="6" name="ASBUpdatedDate">
    <vt:lpwstr>2015-09-08T00:00:00Z</vt:lpwstr>
  </property>
  <property fmtid="{D5CDD505-2E9C-101B-9397-08002B2CF9AE}" pid="7" name="ASBProgram">
    <vt:lpwstr>5</vt:lpwstr>
  </property>
  <property fmtid="{D5CDD505-2E9C-101B-9397-08002B2CF9AE}" pid="8" name="Format">
    <vt:lpwstr>PowerPoint</vt:lpwstr>
  </property>
  <property fmtid="{D5CDD505-2E9C-101B-9397-08002B2CF9AE}" pid="9" name="UnswBus_ResourceCategory">
    <vt:lpwstr>78;#AGSM|e641e8a1-99e5-404f-bd7c-35803f4d985d</vt:lpwstr>
  </property>
  <property fmtid="{D5CDD505-2E9C-101B-9397-08002B2CF9AE}" pid="10" name="UnswBus_ResourceType">
    <vt:lpwstr>Template</vt:lpwstr>
  </property>
  <property fmtid="{D5CDD505-2E9C-101B-9397-08002B2CF9AE}" pid="11" name="i7e4caf4883549738b3fce866cf588f7">
    <vt:lpwstr>AGSM|e641e8a1-99e5-404f-bd7c-35803f4d985d</vt:lpwstr>
  </property>
  <property fmtid="{D5CDD505-2E9C-101B-9397-08002B2CF9AE}" pid="12" name="TaxCatchAll">
    <vt:lpwstr>78;#AGSM|e641e8a1-99e5-404f-bd7c-35803f4d985d</vt:lpwstr>
  </property>
  <property fmtid="{D5CDD505-2E9C-101B-9397-08002B2CF9AE}" pid="13" name="l106d6d0667840b48999320499b4dd29">
    <vt:lpwstr/>
  </property>
  <property fmtid="{D5CDD505-2E9C-101B-9397-08002B2CF9AE}" pid="14" name="UnswBus_EnterpriseKeywords">
    <vt:lpwstr/>
  </property>
  <property fmtid="{D5CDD505-2E9C-101B-9397-08002B2CF9AE}" pid="15" name="cfdce602ab9848b4bf80c62eae0cddb3">
    <vt:lpwstr/>
  </property>
  <property fmtid="{D5CDD505-2E9C-101B-9397-08002B2CF9AE}" pid="16" name="UnswBus_SchoolUnit">
    <vt:lpwstr/>
  </property>
  <property fmtid="{D5CDD505-2E9C-101B-9397-08002B2CF9AE}" pid="17" name="UnswBus_Description">
    <vt:lpwstr>Branded templates produced by the UNSW Business School Marketing team</vt:lpwstr>
  </property>
</Properties>
</file>